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63" r:id="rId6"/>
    <p:sldId id="340" r:id="rId7"/>
    <p:sldId id="303" r:id="rId8"/>
    <p:sldId id="302" r:id="rId9"/>
    <p:sldId id="304" r:id="rId10"/>
    <p:sldId id="305" r:id="rId11"/>
    <p:sldId id="306" r:id="rId12"/>
    <p:sldId id="307" r:id="rId13"/>
    <p:sldId id="308" r:id="rId14"/>
    <p:sldId id="311" r:id="rId15"/>
    <p:sldId id="341" r:id="rId16"/>
    <p:sldId id="313" r:id="rId17"/>
    <p:sldId id="314" r:id="rId18"/>
    <p:sldId id="315" r:id="rId19"/>
    <p:sldId id="312" r:id="rId20"/>
    <p:sldId id="321" r:id="rId21"/>
    <p:sldId id="323" r:id="rId22"/>
    <p:sldId id="324" r:id="rId23"/>
    <p:sldId id="325" r:id="rId24"/>
    <p:sldId id="322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20" r:id="rId40"/>
    <p:sldId id="319" r:id="rId41"/>
    <p:sldId id="318" r:id="rId42"/>
    <p:sldId id="317" r:id="rId43"/>
    <p:sldId id="310" r:id="rId44"/>
    <p:sldId id="309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5" autoAdjust="0"/>
    <p:restoredTop sz="95297" autoAdjust="0"/>
  </p:normalViewPr>
  <p:slideViewPr>
    <p:cSldViewPr snapToGrid="0">
      <p:cViewPr varScale="1">
        <p:scale>
          <a:sx n="72" d="100"/>
          <a:sy n="72" d="100"/>
        </p:scale>
        <p:origin x="8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52D10-66D8-472C-B958-B746414995F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5AF6087-39E6-4B1E-8D09-85B6A70F3F03}">
      <dgm:prSet phldrT="[Text]"/>
      <dgm:spPr/>
      <dgm:t>
        <a:bodyPr/>
        <a:lstStyle/>
        <a:p>
          <a:r>
            <a:rPr lang="de-AT" dirty="0" err="1"/>
            <a:t>Phishingmail</a:t>
          </a:r>
          <a:endParaRPr lang="de-AT" dirty="0"/>
        </a:p>
        <a:p>
          <a:r>
            <a:rPr lang="de-AT" dirty="0"/>
            <a:t>Kampagne</a:t>
          </a:r>
        </a:p>
        <a:p>
          <a:r>
            <a:rPr lang="de-AT" dirty="0"/>
            <a:t>Komponenten</a:t>
          </a:r>
          <a:endParaRPr lang="de-DE" dirty="0"/>
        </a:p>
      </dgm:t>
    </dgm:pt>
    <dgm:pt modelId="{4DAB540F-3284-4B68-B0B3-71376B254CF3}" type="parTrans" cxnId="{16E30BE8-E64C-4C4F-AB3D-AFECE9445493}">
      <dgm:prSet/>
      <dgm:spPr/>
      <dgm:t>
        <a:bodyPr/>
        <a:lstStyle/>
        <a:p>
          <a:endParaRPr lang="de-DE"/>
        </a:p>
      </dgm:t>
    </dgm:pt>
    <dgm:pt modelId="{FCCB065B-C92D-4683-B4D1-3D55C58D02E3}" type="sibTrans" cxnId="{16E30BE8-E64C-4C4F-AB3D-AFECE9445493}">
      <dgm:prSet/>
      <dgm:spPr/>
      <dgm:t>
        <a:bodyPr/>
        <a:lstStyle/>
        <a:p>
          <a:endParaRPr lang="de-DE"/>
        </a:p>
      </dgm:t>
    </dgm:pt>
    <dgm:pt modelId="{9CF094B2-94D0-47D8-AB63-24882F26A92A}">
      <dgm:prSet phldrT="[Text]"/>
      <dgm:spPr/>
      <dgm:t>
        <a:bodyPr/>
        <a:lstStyle/>
        <a:p>
          <a:r>
            <a:rPr lang="de-DE" b="0" i="0" dirty="0"/>
            <a:t>2. </a:t>
          </a:r>
          <a:r>
            <a:rPr lang="de-DE" b="0" i="0" dirty="0" err="1"/>
            <a:t>Virtualisierungs</a:t>
          </a:r>
          <a:endParaRPr lang="de-DE" b="0" i="0" dirty="0"/>
        </a:p>
        <a:p>
          <a:r>
            <a:rPr lang="de-DE" b="0" i="0" dirty="0" err="1"/>
            <a:t>software</a:t>
          </a:r>
          <a:r>
            <a:rPr lang="de-DE" b="0" i="0" dirty="0"/>
            <a:t> </a:t>
          </a:r>
        </a:p>
        <a:p>
          <a:r>
            <a:rPr lang="de-DE" b="0" i="0" dirty="0"/>
            <a:t>für </a:t>
          </a:r>
        </a:p>
        <a:p>
          <a:r>
            <a:rPr lang="de-DE" b="0" i="0" dirty="0"/>
            <a:t>Kali Linux</a:t>
          </a:r>
          <a:endParaRPr lang="de-DE" dirty="0"/>
        </a:p>
      </dgm:t>
    </dgm:pt>
    <dgm:pt modelId="{E13F7F80-DE3B-48DC-8F0F-9F412A8C43F0}" type="parTrans" cxnId="{EE3C71BC-55E4-49BC-AA49-A9C5E01E46AC}">
      <dgm:prSet/>
      <dgm:spPr/>
      <dgm:t>
        <a:bodyPr/>
        <a:lstStyle/>
        <a:p>
          <a:endParaRPr lang="de-DE"/>
        </a:p>
      </dgm:t>
    </dgm:pt>
    <dgm:pt modelId="{7A89DCBB-73C0-44A9-B289-328C1FCC3F52}" type="sibTrans" cxnId="{EE3C71BC-55E4-49BC-AA49-A9C5E01E46AC}">
      <dgm:prSet/>
      <dgm:spPr/>
      <dgm:t>
        <a:bodyPr/>
        <a:lstStyle/>
        <a:p>
          <a:endParaRPr lang="de-DE"/>
        </a:p>
      </dgm:t>
    </dgm:pt>
    <dgm:pt modelId="{A1A67D2D-5156-474F-B495-92045CCB9B66}">
      <dgm:prSet phldrT="[Text]"/>
      <dgm:spPr/>
      <dgm:t>
        <a:bodyPr/>
        <a:lstStyle/>
        <a:p>
          <a:r>
            <a:rPr lang="de-AT" dirty="0"/>
            <a:t>7. Mailserver </a:t>
          </a:r>
        </a:p>
        <a:p>
          <a:r>
            <a:rPr lang="de-AT" dirty="0"/>
            <a:t>zum Versenden </a:t>
          </a:r>
        </a:p>
        <a:p>
          <a:r>
            <a:rPr lang="de-AT" dirty="0"/>
            <a:t>von </a:t>
          </a:r>
          <a:r>
            <a:rPr lang="de-AT" dirty="0" err="1"/>
            <a:t>Phishingmails</a:t>
          </a:r>
          <a:endParaRPr lang="de-DE" dirty="0"/>
        </a:p>
      </dgm:t>
    </dgm:pt>
    <dgm:pt modelId="{BCD11081-13DF-4AC4-9F4A-C21F8A916A53}" type="parTrans" cxnId="{C0337D20-20BE-48EF-BE19-C8776047B715}">
      <dgm:prSet/>
      <dgm:spPr/>
      <dgm:t>
        <a:bodyPr/>
        <a:lstStyle/>
        <a:p>
          <a:endParaRPr lang="de-DE"/>
        </a:p>
      </dgm:t>
    </dgm:pt>
    <dgm:pt modelId="{B4C7A497-8079-422B-A7E6-D74910679B67}" type="sibTrans" cxnId="{C0337D20-20BE-48EF-BE19-C8776047B715}">
      <dgm:prSet/>
      <dgm:spPr/>
      <dgm:t>
        <a:bodyPr/>
        <a:lstStyle/>
        <a:p>
          <a:endParaRPr lang="de-DE"/>
        </a:p>
      </dgm:t>
    </dgm:pt>
    <dgm:pt modelId="{E43120EC-F60B-4161-B0B0-FDE102D1FA36}">
      <dgm:prSet phldrT="[Text]"/>
      <dgm:spPr/>
      <dgm:t>
        <a:bodyPr/>
        <a:lstStyle/>
        <a:p>
          <a:r>
            <a:rPr lang="de-AT" dirty="0"/>
            <a:t>1. VPS </a:t>
          </a:r>
        </a:p>
        <a:p>
          <a:r>
            <a:rPr lang="de-AT" dirty="0"/>
            <a:t>Virtueller</a:t>
          </a:r>
        </a:p>
        <a:p>
          <a:r>
            <a:rPr lang="de-AT" dirty="0"/>
            <a:t>privater Server</a:t>
          </a:r>
        </a:p>
        <a:p>
          <a:r>
            <a:rPr lang="de-AT" dirty="0"/>
            <a:t>Digitalocean.com</a:t>
          </a:r>
          <a:endParaRPr lang="de-DE" dirty="0"/>
        </a:p>
      </dgm:t>
    </dgm:pt>
    <dgm:pt modelId="{50C3AA51-72E9-4A3F-8E88-CEDC17C6EF94}" type="parTrans" cxnId="{D8E6EC9D-4F7B-4047-B55A-900DD4EAB694}">
      <dgm:prSet/>
      <dgm:spPr/>
      <dgm:t>
        <a:bodyPr/>
        <a:lstStyle/>
        <a:p>
          <a:endParaRPr lang="de-DE"/>
        </a:p>
      </dgm:t>
    </dgm:pt>
    <dgm:pt modelId="{0BFB8964-22FB-4E98-B6F4-9AFF73CE1B3B}" type="sibTrans" cxnId="{D8E6EC9D-4F7B-4047-B55A-900DD4EAB694}">
      <dgm:prSet/>
      <dgm:spPr/>
      <dgm:t>
        <a:bodyPr/>
        <a:lstStyle/>
        <a:p>
          <a:endParaRPr lang="de-DE"/>
        </a:p>
      </dgm:t>
    </dgm:pt>
    <dgm:pt modelId="{3C855150-027D-4808-8270-030C8C7F89AA}">
      <dgm:prSet phldrT="[Text]"/>
      <dgm:spPr/>
      <dgm:t>
        <a:bodyPr/>
        <a:lstStyle/>
        <a:p>
          <a:r>
            <a:rPr lang="de-AT" dirty="0"/>
            <a:t>5. Domain</a:t>
          </a:r>
        </a:p>
        <a:p>
          <a:r>
            <a:rPr lang="de-AT" dirty="0"/>
            <a:t>Beispiel.at</a:t>
          </a:r>
          <a:endParaRPr lang="de-DE" dirty="0"/>
        </a:p>
      </dgm:t>
    </dgm:pt>
    <dgm:pt modelId="{4101D6FD-74A6-4F8E-A2BD-916E906707DB}" type="parTrans" cxnId="{031B252B-5191-4D79-947A-4BCB4CC9CD3F}">
      <dgm:prSet/>
      <dgm:spPr/>
      <dgm:t>
        <a:bodyPr/>
        <a:lstStyle/>
        <a:p>
          <a:endParaRPr lang="de-DE"/>
        </a:p>
      </dgm:t>
    </dgm:pt>
    <dgm:pt modelId="{07228133-BD4D-4FCE-BF22-8B562BD0B8AA}" type="sibTrans" cxnId="{031B252B-5191-4D79-947A-4BCB4CC9CD3F}">
      <dgm:prSet/>
      <dgm:spPr/>
      <dgm:t>
        <a:bodyPr/>
        <a:lstStyle/>
        <a:p>
          <a:endParaRPr lang="de-DE"/>
        </a:p>
      </dgm:t>
    </dgm:pt>
    <dgm:pt modelId="{183032C1-AF80-4268-9503-5D0FF60CD3C1}">
      <dgm:prSet phldrT="[Text]"/>
      <dgm:spPr/>
      <dgm:t>
        <a:bodyPr/>
        <a:lstStyle/>
        <a:p>
          <a:r>
            <a:rPr lang="de-AT" dirty="0"/>
            <a:t>3. Kali-Linux </a:t>
          </a:r>
        </a:p>
        <a:p>
          <a:r>
            <a:rPr lang="de-AT" dirty="0"/>
            <a:t>Betriebssystem</a:t>
          </a:r>
        </a:p>
        <a:p>
          <a:r>
            <a:rPr lang="de-AT" dirty="0"/>
            <a:t>in VM</a:t>
          </a:r>
          <a:endParaRPr lang="de-DE" dirty="0"/>
        </a:p>
      </dgm:t>
    </dgm:pt>
    <dgm:pt modelId="{DB220647-309D-4290-A100-527B130EE741}" type="parTrans" cxnId="{BDE82ADC-E522-4E34-A916-CB8545BC61DB}">
      <dgm:prSet/>
      <dgm:spPr/>
      <dgm:t>
        <a:bodyPr/>
        <a:lstStyle/>
        <a:p>
          <a:endParaRPr lang="de-DE"/>
        </a:p>
      </dgm:t>
    </dgm:pt>
    <dgm:pt modelId="{7CD34B03-8B90-4455-85C9-DF4B98B453E8}" type="sibTrans" cxnId="{BDE82ADC-E522-4E34-A916-CB8545BC61DB}">
      <dgm:prSet/>
      <dgm:spPr/>
      <dgm:t>
        <a:bodyPr/>
        <a:lstStyle/>
        <a:p>
          <a:endParaRPr lang="de-DE"/>
        </a:p>
      </dgm:t>
    </dgm:pt>
    <dgm:pt modelId="{17D7BF1E-0194-49A0-8799-EB161C8C1192}">
      <dgm:prSet phldrT="[Text]"/>
      <dgm:spPr/>
      <dgm:t>
        <a:bodyPr/>
        <a:lstStyle/>
        <a:p>
          <a:r>
            <a:rPr lang="de-AT" dirty="0"/>
            <a:t>4. Installation</a:t>
          </a:r>
        </a:p>
        <a:p>
          <a:r>
            <a:rPr lang="de-AT" dirty="0" err="1"/>
            <a:t>GoPhish</a:t>
          </a:r>
          <a:endParaRPr lang="de-AT" dirty="0"/>
        </a:p>
        <a:p>
          <a:r>
            <a:rPr lang="de-AT" dirty="0"/>
            <a:t>auf VPS</a:t>
          </a:r>
          <a:endParaRPr lang="de-DE" dirty="0"/>
        </a:p>
      </dgm:t>
    </dgm:pt>
    <dgm:pt modelId="{7814457E-3F0F-45F2-8CBA-9903DC28E877}" type="parTrans" cxnId="{23F3AB45-D260-406F-9C06-C938502E8805}">
      <dgm:prSet/>
      <dgm:spPr/>
      <dgm:t>
        <a:bodyPr/>
        <a:lstStyle/>
        <a:p>
          <a:endParaRPr lang="de-DE"/>
        </a:p>
      </dgm:t>
    </dgm:pt>
    <dgm:pt modelId="{265F44A9-423A-41E5-A071-975219E06C4A}" type="sibTrans" cxnId="{23F3AB45-D260-406F-9C06-C938502E8805}">
      <dgm:prSet/>
      <dgm:spPr/>
      <dgm:t>
        <a:bodyPr/>
        <a:lstStyle/>
        <a:p>
          <a:endParaRPr lang="de-DE"/>
        </a:p>
      </dgm:t>
    </dgm:pt>
    <dgm:pt modelId="{E9D3A4DA-A91D-43BC-8297-378069C328A4}">
      <dgm:prSet phldrT="[Text]"/>
      <dgm:spPr/>
      <dgm:t>
        <a:bodyPr/>
        <a:lstStyle/>
        <a:p>
          <a:r>
            <a:rPr lang="de-AT" dirty="0"/>
            <a:t>6. Freessl.com</a:t>
          </a:r>
        </a:p>
        <a:p>
          <a:r>
            <a:rPr lang="de-AT" dirty="0"/>
            <a:t>Erstellung SSL-Zertifikat</a:t>
          </a:r>
          <a:endParaRPr lang="de-DE" dirty="0"/>
        </a:p>
      </dgm:t>
    </dgm:pt>
    <dgm:pt modelId="{D8F0BA1F-4391-4323-A663-08D77E31FEB8}" type="sibTrans" cxnId="{4DC46000-6889-424F-820D-6D66BA0DD721}">
      <dgm:prSet/>
      <dgm:spPr/>
      <dgm:t>
        <a:bodyPr/>
        <a:lstStyle/>
        <a:p>
          <a:endParaRPr lang="de-DE"/>
        </a:p>
      </dgm:t>
    </dgm:pt>
    <dgm:pt modelId="{00BCF682-6152-4111-9198-114C66D33EB5}" type="parTrans" cxnId="{4DC46000-6889-424F-820D-6D66BA0DD721}">
      <dgm:prSet/>
      <dgm:spPr/>
      <dgm:t>
        <a:bodyPr/>
        <a:lstStyle/>
        <a:p>
          <a:endParaRPr lang="de-DE"/>
        </a:p>
      </dgm:t>
    </dgm:pt>
    <dgm:pt modelId="{7930D1CA-71E0-4741-876E-F1ECCDBF4538}">
      <dgm:prSet phldrT="[Text]"/>
      <dgm:spPr/>
      <dgm:t>
        <a:bodyPr/>
        <a:lstStyle/>
        <a:p>
          <a:r>
            <a:rPr lang="de-AT" dirty="0"/>
            <a:t>8. </a:t>
          </a:r>
          <a:r>
            <a:rPr lang="de-AT" dirty="0" err="1"/>
            <a:t>GoPhish</a:t>
          </a:r>
          <a:r>
            <a:rPr lang="de-AT" dirty="0"/>
            <a:t> </a:t>
          </a:r>
        </a:p>
        <a:p>
          <a:r>
            <a:rPr lang="de-AT" dirty="0"/>
            <a:t>Kampagne </a:t>
          </a:r>
        </a:p>
        <a:p>
          <a:r>
            <a:rPr lang="de-AT" dirty="0"/>
            <a:t>starten</a:t>
          </a:r>
          <a:endParaRPr lang="de-DE" dirty="0"/>
        </a:p>
      </dgm:t>
    </dgm:pt>
    <dgm:pt modelId="{8328A8D6-10E6-40DD-99E6-41FCE16085E3}" type="parTrans" cxnId="{7D6A3D52-7AB4-46C4-83CD-6F471F508771}">
      <dgm:prSet/>
      <dgm:spPr/>
      <dgm:t>
        <a:bodyPr/>
        <a:lstStyle/>
        <a:p>
          <a:endParaRPr lang="de-DE"/>
        </a:p>
      </dgm:t>
    </dgm:pt>
    <dgm:pt modelId="{3FB325FF-E10F-4085-A52E-BB75E950A3DD}" type="sibTrans" cxnId="{7D6A3D52-7AB4-46C4-83CD-6F471F508771}">
      <dgm:prSet/>
      <dgm:spPr/>
      <dgm:t>
        <a:bodyPr/>
        <a:lstStyle/>
        <a:p>
          <a:endParaRPr lang="de-DE"/>
        </a:p>
      </dgm:t>
    </dgm:pt>
    <dgm:pt modelId="{A413E578-5DC3-4345-845E-E43981B91009}" type="pres">
      <dgm:prSet presAssocID="{DFE52D10-66D8-472C-B958-B746414995F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CDF0ED-8D90-493C-BE36-844CD0A22161}" type="pres">
      <dgm:prSet presAssocID="{55AF6087-39E6-4B1E-8D09-85B6A70F3F03}" presName="centerShape" presStyleLbl="node0" presStyleIdx="0" presStyleCnt="1" custScaleX="155331" custScaleY="110191" custLinFactNeighborX="-631"/>
      <dgm:spPr/>
    </dgm:pt>
    <dgm:pt modelId="{E5BE0E5A-8D1E-43FD-8346-D052E95987F3}" type="pres">
      <dgm:prSet presAssocID="{50C3AA51-72E9-4A3F-8E88-CEDC17C6EF94}" presName="Name9" presStyleLbl="parChTrans1D2" presStyleIdx="0" presStyleCnt="8"/>
      <dgm:spPr/>
    </dgm:pt>
    <dgm:pt modelId="{28D9D461-F381-4FA2-B2E3-0C73D81AD23C}" type="pres">
      <dgm:prSet presAssocID="{50C3AA51-72E9-4A3F-8E88-CEDC17C6EF94}" presName="connTx" presStyleLbl="parChTrans1D2" presStyleIdx="0" presStyleCnt="8"/>
      <dgm:spPr/>
    </dgm:pt>
    <dgm:pt modelId="{D1161F65-C93B-4F76-99AC-D4907FB55F04}" type="pres">
      <dgm:prSet presAssocID="{E43120EC-F60B-4161-B0B0-FDE102D1FA36}" presName="node" presStyleLbl="node1" presStyleIdx="0" presStyleCnt="8">
        <dgm:presLayoutVars>
          <dgm:bulletEnabled val="1"/>
        </dgm:presLayoutVars>
      </dgm:prSet>
      <dgm:spPr/>
    </dgm:pt>
    <dgm:pt modelId="{FA54220B-7BAD-4077-852A-5E0224494D29}" type="pres">
      <dgm:prSet presAssocID="{E13F7F80-DE3B-48DC-8F0F-9F412A8C43F0}" presName="Name9" presStyleLbl="parChTrans1D2" presStyleIdx="1" presStyleCnt="8"/>
      <dgm:spPr/>
    </dgm:pt>
    <dgm:pt modelId="{81953F48-A9B0-4DC5-85FB-851E0EC6C5BF}" type="pres">
      <dgm:prSet presAssocID="{E13F7F80-DE3B-48DC-8F0F-9F412A8C43F0}" presName="connTx" presStyleLbl="parChTrans1D2" presStyleIdx="1" presStyleCnt="8"/>
      <dgm:spPr/>
    </dgm:pt>
    <dgm:pt modelId="{8DC59FB0-40BA-4A38-8CBD-7036E4625848}" type="pres">
      <dgm:prSet presAssocID="{9CF094B2-94D0-47D8-AB63-24882F26A92A}" presName="node" presStyleLbl="node1" presStyleIdx="1" presStyleCnt="8">
        <dgm:presLayoutVars>
          <dgm:bulletEnabled val="1"/>
        </dgm:presLayoutVars>
      </dgm:prSet>
      <dgm:spPr/>
    </dgm:pt>
    <dgm:pt modelId="{3F00B332-938F-4C18-B248-66A1DE0EC0B8}" type="pres">
      <dgm:prSet presAssocID="{DB220647-309D-4290-A100-527B130EE741}" presName="Name9" presStyleLbl="parChTrans1D2" presStyleIdx="2" presStyleCnt="8"/>
      <dgm:spPr/>
    </dgm:pt>
    <dgm:pt modelId="{8FC6FCC5-CA98-470C-87AA-C8098334E2A4}" type="pres">
      <dgm:prSet presAssocID="{DB220647-309D-4290-A100-527B130EE741}" presName="connTx" presStyleLbl="parChTrans1D2" presStyleIdx="2" presStyleCnt="8"/>
      <dgm:spPr/>
    </dgm:pt>
    <dgm:pt modelId="{DE45A9CC-F35A-433E-AEB1-2BF5D85A3047}" type="pres">
      <dgm:prSet presAssocID="{183032C1-AF80-4268-9503-5D0FF60CD3C1}" presName="node" presStyleLbl="node1" presStyleIdx="2" presStyleCnt="8">
        <dgm:presLayoutVars>
          <dgm:bulletEnabled val="1"/>
        </dgm:presLayoutVars>
      </dgm:prSet>
      <dgm:spPr/>
    </dgm:pt>
    <dgm:pt modelId="{2E246788-64CB-4B47-9309-E9FDBA36981A}" type="pres">
      <dgm:prSet presAssocID="{7814457E-3F0F-45F2-8CBA-9903DC28E877}" presName="Name9" presStyleLbl="parChTrans1D2" presStyleIdx="3" presStyleCnt="8"/>
      <dgm:spPr/>
    </dgm:pt>
    <dgm:pt modelId="{5B37A21D-56CA-4FFE-B7F7-36B2333C2651}" type="pres">
      <dgm:prSet presAssocID="{7814457E-3F0F-45F2-8CBA-9903DC28E877}" presName="connTx" presStyleLbl="parChTrans1D2" presStyleIdx="3" presStyleCnt="8"/>
      <dgm:spPr/>
    </dgm:pt>
    <dgm:pt modelId="{2989AF79-9BAB-4572-B8E3-907B4FB769BE}" type="pres">
      <dgm:prSet presAssocID="{17D7BF1E-0194-49A0-8799-EB161C8C1192}" presName="node" presStyleLbl="node1" presStyleIdx="3" presStyleCnt="8">
        <dgm:presLayoutVars>
          <dgm:bulletEnabled val="1"/>
        </dgm:presLayoutVars>
      </dgm:prSet>
      <dgm:spPr/>
    </dgm:pt>
    <dgm:pt modelId="{CD721F55-350F-4992-BF08-8A7A27C9F10C}" type="pres">
      <dgm:prSet presAssocID="{4101D6FD-74A6-4F8E-A2BD-916E906707DB}" presName="Name9" presStyleLbl="parChTrans1D2" presStyleIdx="4" presStyleCnt="8"/>
      <dgm:spPr/>
    </dgm:pt>
    <dgm:pt modelId="{99AF860B-CEE7-4E58-A2E2-306E1FEDED5F}" type="pres">
      <dgm:prSet presAssocID="{4101D6FD-74A6-4F8E-A2BD-916E906707DB}" presName="connTx" presStyleLbl="parChTrans1D2" presStyleIdx="4" presStyleCnt="8"/>
      <dgm:spPr/>
    </dgm:pt>
    <dgm:pt modelId="{EE3309A5-5B45-48AF-A1A7-83E4D588BA92}" type="pres">
      <dgm:prSet presAssocID="{3C855150-027D-4808-8270-030C8C7F89AA}" presName="node" presStyleLbl="node1" presStyleIdx="4" presStyleCnt="8">
        <dgm:presLayoutVars>
          <dgm:bulletEnabled val="1"/>
        </dgm:presLayoutVars>
      </dgm:prSet>
      <dgm:spPr/>
    </dgm:pt>
    <dgm:pt modelId="{DC4A2D0F-E2B6-4681-B780-02EF74B5AFCF}" type="pres">
      <dgm:prSet presAssocID="{00BCF682-6152-4111-9198-114C66D33EB5}" presName="Name9" presStyleLbl="parChTrans1D2" presStyleIdx="5" presStyleCnt="8"/>
      <dgm:spPr/>
    </dgm:pt>
    <dgm:pt modelId="{93A67D14-2293-490A-8CF1-961A03221945}" type="pres">
      <dgm:prSet presAssocID="{00BCF682-6152-4111-9198-114C66D33EB5}" presName="connTx" presStyleLbl="parChTrans1D2" presStyleIdx="5" presStyleCnt="8"/>
      <dgm:spPr/>
    </dgm:pt>
    <dgm:pt modelId="{77CED1E6-2E68-4E03-91C9-1B43C7A303BD}" type="pres">
      <dgm:prSet presAssocID="{E9D3A4DA-A91D-43BC-8297-378069C328A4}" presName="node" presStyleLbl="node1" presStyleIdx="5" presStyleCnt="8">
        <dgm:presLayoutVars>
          <dgm:bulletEnabled val="1"/>
        </dgm:presLayoutVars>
      </dgm:prSet>
      <dgm:spPr/>
    </dgm:pt>
    <dgm:pt modelId="{5331B307-8C08-4F23-97CF-CFF59A27E2CD}" type="pres">
      <dgm:prSet presAssocID="{BCD11081-13DF-4AC4-9F4A-C21F8A916A53}" presName="Name9" presStyleLbl="parChTrans1D2" presStyleIdx="6" presStyleCnt="8"/>
      <dgm:spPr/>
    </dgm:pt>
    <dgm:pt modelId="{365FB077-353D-413C-ABC1-811C31004646}" type="pres">
      <dgm:prSet presAssocID="{BCD11081-13DF-4AC4-9F4A-C21F8A916A53}" presName="connTx" presStyleLbl="parChTrans1D2" presStyleIdx="6" presStyleCnt="8"/>
      <dgm:spPr/>
    </dgm:pt>
    <dgm:pt modelId="{88895AB7-AF34-437A-925A-A714C060FB36}" type="pres">
      <dgm:prSet presAssocID="{A1A67D2D-5156-474F-B495-92045CCB9B66}" presName="node" presStyleLbl="node1" presStyleIdx="6" presStyleCnt="8">
        <dgm:presLayoutVars>
          <dgm:bulletEnabled val="1"/>
        </dgm:presLayoutVars>
      </dgm:prSet>
      <dgm:spPr/>
    </dgm:pt>
    <dgm:pt modelId="{2C5E247D-ED7B-465A-8798-6C9CC37F095A}" type="pres">
      <dgm:prSet presAssocID="{8328A8D6-10E6-40DD-99E6-41FCE16085E3}" presName="Name9" presStyleLbl="parChTrans1D2" presStyleIdx="7" presStyleCnt="8"/>
      <dgm:spPr/>
    </dgm:pt>
    <dgm:pt modelId="{4A0F9D68-A582-4834-9F25-F41BF03FC1AD}" type="pres">
      <dgm:prSet presAssocID="{8328A8D6-10E6-40DD-99E6-41FCE16085E3}" presName="connTx" presStyleLbl="parChTrans1D2" presStyleIdx="7" presStyleCnt="8"/>
      <dgm:spPr/>
    </dgm:pt>
    <dgm:pt modelId="{ADE8310B-45D1-406A-80B5-956AF092A309}" type="pres">
      <dgm:prSet presAssocID="{7930D1CA-71E0-4741-876E-F1ECCDBF4538}" presName="node" presStyleLbl="node1" presStyleIdx="7" presStyleCnt="8">
        <dgm:presLayoutVars>
          <dgm:bulletEnabled val="1"/>
        </dgm:presLayoutVars>
      </dgm:prSet>
      <dgm:spPr/>
    </dgm:pt>
  </dgm:ptLst>
  <dgm:cxnLst>
    <dgm:cxn modelId="{4DC46000-6889-424F-820D-6D66BA0DD721}" srcId="{55AF6087-39E6-4B1E-8D09-85B6A70F3F03}" destId="{E9D3A4DA-A91D-43BC-8297-378069C328A4}" srcOrd="5" destOrd="0" parTransId="{00BCF682-6152-4111-9198-114C66D33EB5}" sibTransId="{D8F0BA1F-4391-4323-A663-08D77E31FEB8}"/>
    <dgm:cxn modelId="{D5C04109-0317-4451-8B03-D79A485F5A1A}" type="presOf" srcId="{50C3AA51-72E9-4A3F-8E88-CEDC17C6EF94}" destId="{28D9D461-F381-4FA2-B2E3-0C73D81AD23C}" srcOrd="1" destOrd="0" presId="urn:microsoft.com/office/officeart/2005/8/layout/radial1"/>
    <dgm:cxn modelId="{A7BE0412-6623-44FC-B4AC-F93278C2874D}" type="presOf" srcId="{8328A8D6-10E6-40DD-99E6-41FCE16085E3}" destId="{2C5E247D-ED7B-465A-8798-6C9CC37F095A}" srcOrd="0" destOrd="0" presId="urn:microsoft.com/office/officeart/2005/8/layout/radial1"/>
    <dgm:cxn modelId="{2F83D715-D740-4738-891D-2AE46C463A1E}" type="presOf" srcId="{E9D3A4DA-A91D-43BC-8297-378069C328A4}" destId="{77CED1E6-2E68-4E03-91C9-1B43C7A303BD}" srcOrd="0" destOrd="0" presId="urn:microsoft.com/office/officeart/2005/8/layout/radial1"/>
    <dgm:cxn modelId="{DF188816-8157-40F2-B0DD-E91B63B7900D}" type="presOf" srcId="{BCD11081-13DF-4AC4-9F4A-C21F8A916A53}" destId="{365FB077-353D-413C-ABC1-811C31004646}" srcOrd="1" destOrd="0" presId="urn:microsoft.com/office/officeart/2005/8/layout/radial1"/>
    <dgm:cxn modelId="{C2F3C41F-9EBC-4D3C-B13F-2865E2C06CC8}" type="presOf" srcId="{50C3AA51-72E9-4A3F-8E88-CEDC17C6EF94}" destId="{E5BE0E5A-8D1E-43FD-8346-D052E95987F3}" srcOrd="0" destOrd="0" presId="urn:microsoft.com/office/officeart/2005/8/layout/radial1"/>
    <dgm:cxn modelId="{C0337D20-20BE-48EF-BE19-C8776047B715}" srcId="{55AF6087-39E6-4B1E-8D09-85B6A70F3F03}" destId="{A1A67D2D-5156-474F-B495-92045CCB9B66}" srcOrd="6" destOrd="0" parTransId="{BCD11081-13DF-4AC4-9F4A-C21F8A916A53}" sibTransId="{B4C7A497-8079-422B-A7E6-D74910679B67}"/>
    <dgm:cxn modelId="{A0D1DE24-FB40-47A8-886D-7DD68FCAB827}" type="presOf" srcId="{00BCF682-6152-4111-9198-114C66D33EB5}" destId="{DC4A2D0F-E2B6-4681-B780-02EF74B5AFCF}" srcOrd="0" destOrd="0" presId="urn:microsoft.com/office/officeart/2005/8/layout/radial1"/>
    <dgm:cxn modelId="{6F92DB28-AE3C-497F-97BA-436AE5D1D4FF}" type="presOf" srcId="{4101D6FD-74A6-4F8E-A2BD-916E906707DB}" destId="{CD721F55-350F-4992-BF08-8A7A27C9F10C}" srcOrd="0" destOrd="0" presId="urn:microsoft.com/office/officeart/2005/8/layout/radial1"/>
    <dgm:cxn modelId="{A7395929-78E6-48D0-93C0-0B6986A2331D}" type="presOf" srcId="{7814457E-3F0F-45F2-8CBA-9903DC28E877}" destId="{2E246788-64CB-4B47-9309-E9FDBA36981A}" srcOrd="0" destOrd="0" presId="urn:microsoft.com/office/officeart/2005/8/layout/radial1"/>
    <dgm:cxn modelId="{031B252B-5191-4D79-947A-4BCB4CC9CD3F}" srcId="{55AF6087-39E6-4B1E-8D09-85B6A70F3F03}" destId="{3C855150-027D-4808-8270-030C8C7F89AA}" srcOrd="4" destOrd="0" parTransId="{4101D6FD-74A6-4F8E-A2BD-916E906707DB}" sibTransId="{07228133-BD4D-4FCE-BF22-8B562BD0B8AA}"/>
    <dgm:cxn modelId="{45D91332-9708-48C2-B540-B7C3A9EAE12C}" type="presOf" srcId="{E13F7F80-DE3B-48DC-8F0F-9F412A8C43F0}" destId="{FA54220B-7BAD-4077-852A-5E0224494D29}" srcOrd="0" destOrd="0" presId="urn:microsoft.com/office/officeart/2005/8/layout/radial1"/>
    <dgm:cxn modelId="{520E803D-41C6-40B9-AE50-B54BF5FEAC68}" type="presOf" srcId="{BCD11081-13DF-4AC4-9F4A-C21F8A916A53}" destId="{5331B307-8C08-4F23-97CF-CFF59A27E2CD}" srcOrd="0" destOrd="0" presId="urn:microsoft.com/office/officeart/2005/8/layout/radial1"/>
    <dgm:cxn modelId="{F3494E40-B817-4784-9354-B081E6CAB3BA}" type="presOf" srcId="{8328A8D6-10E6-40DD-99E6-41FCE16085E3}" destId="{4A0F9D68-A582-4834-9F25-F41BF03FC1AD}" srcOrd="1" destOrd="0" presId="urn:microsoft.com/office/officeart/2005/8/layout/radial1"/>
    <dgm:cxn modelId="{4CD6D564-9AD9-4AC8-9638-7D8AEA6736E5}" type="presOf" srcId="{7814457E-3F0F-45F2-8CBA-9903DC28E877}" destId="{5B37A21D-56CA-4FFE-B7F7-36B2333C2651}" srcOrd="1" destOrd="0" presId="urn:microsoft.com/office/officeart/2005/8/layout/radial1"/>
    <dgm:cxn modelId="{23F3AB45-D260-406F-9C06-C938502E8805}" srcId="{55AF6087-39E6-4B1E-8D09-85B6A70F3F03}" destId="{17D7BF1E-0194-49A0-8799-EB161C8C1192}" srcOrd="3" destOrd="0" parTransId="{7814457E-3F0F-45F2-8CBA-9903DC28E877}" sibTransId="{265F44A9-423A-41E5-A071-975219E06C4A}"/>
    <dgm:cxn modelId="{EF1CAA6C-460F-41E5-939C-E487E607D4D6}" type="presOf" srcId="{3C855150-027D-4808-8270-030C8C7F89AA}" destId="{EE3309A5-5B45-48AF-A1A7-83E4D588BA92}" srcOrd="0" destOrd="0" presId="urn:microsoft.com/office/officeart/2005/8/layout/radial1"/>
    <dgm:cxn modelId="{7D6A3D52-7AB4-46C4-83CD-6F471F508771}" srcId="{55AF6087-39E6-4B1E-8D09-85B6A70F3F03}" destId="{7930D1CA-71E0-4741-876E-F1ECCDBF4538}" srcOrd="7" destOrd="0" parTransId="{8328A8D6-10E6-40DD-99E6-41FCE16085E3}" sibTransId="{3FB325FF-E10F-4085-A52E-BB75E950A3DD}"/>
    <dgm:cxn modelId="{8F50AC7B-8398-4C3A-9DAD-D6F5EDFA57E5}" type="presOf" srcId="{DB220647-309D-4290-A100-527B130EE741}" destId="{3F00B332-938F-4C18-B248-66A1DE0EC0B8}" srcOrd="0" destOrd="0" presId="urn:microsoft.com/office/officeart/2005/8/layout/radial1"/>
    <dgm:cxn modelId="{240A5784-5A7A-4437-8344-9CAD2CE3649F}" type="presOf" srcId="{E13F7F80-DE3B-48DC-8F0F-9F412A8C43F0}" destId="{81953F48-A9B0-4DC5-85FB-851E0EC6C5BF}" srcOrd="1" destOrd="0" presId="urn:microsoft.com/office/officeart/2005/8/layout/radial1"/>
    <dgm:cxn modelId="{D8E6EC9D-4F7B-4047-B55A-900DD4EAB694}" srcId="{55AF6087-39E6-4B1E-8D09-85B6A70F3F03}" destId="{E43120EC-F60B-4161-B0B0-FDE102D1FA36}" srcOrd="0" destOrd="0" parTransId="{50C3AA51-72E9-4A3F-8E88-CEDC17C6EF94}" sibTransId="{0BFB8964-22FB-4E98-B6F4-9AFF73CE1B3B}"/>
    <dgm:cxn modelId="{E4EE2AA5-0817-485A-959A-E609E77E87E0}" type="presOf" srcId="{17D7BF1E-0194-49A0-8799-EB161C8C1192}" destId="{2989AF79-9BAB-4572-B8E3-907B4FB769BE}" srcOrd="0" destOrd="0" presId="urn:microsoft.com/office/officeart/2005/8/layout/radial1"/>
    <dgm:cxn modelId="{F2388DA6-ECDA-4A63-BE5A-2AB72E1E4635}" type="presOf" srcId="{E43120EC-F60B-4161-B0B0-FDE102D1FA36}" destId="{D1161F65-C93B-4F76-99AC-D4907FB55F04}" srcOrd="0" destOrd="0" presId="urn:microsoft.com/office/officeart/2005/8/layout/radial1"/>
    <dgm:cxn modelId="{CF19BFAF-1398-48CF-9A37-F0147D7EAD73}" type="presOf" srcId="{00BCF682-6152-4111-9198-114C66D33EB5}" destId="{93A67D14-2293-490A-8CF1-961A03221945}" srcOrd="1" destOrd="0" presId="urn:microsoft.com/office/officeart/2005/8/layout/radial1"/>
    <dgm:cxn modelId="{C32218BB-8529-41A4-B477-90E8959FFC59}" type="presOf" srcId="{4101D6FD-74A6-4F8E-A2BD-916E906707DB}" destId="{99AF860B-CEE7-4E58-A2E2-306E1FEDED5F}" srcOrd="1" destOrd="0" presId="urn:microsoft.com/office/officeart/2005/8/layout/radial1"/>
    <dgm:cxn modelId="{EE3C71BC-55E4-49BC-AA49-A9C5E01E46AC}" srcId="{55AF6087-39E6-4B1E-8D09-85B6A70F3F03}" destId="{9CF094B2-94D0-47D8-AB63-24882F26A92A}" srcOrd="1" destOrd="0" parTransId="{E13F7F80-DE3B-48DC-8F0F-9F412A8C43F0}" sibTransId="{7A89DCBB-73C0-44A9-B289-328C1FCC3F52}"/>
    <dgm:cxn modelId="{737C9BBF-A698-4A06-BD73-6BAA1DF13598}" type="presOf" srcId="{183032C1-AF80-4268-9503-5D0FF60CD3C1}" destId="{DE45A9CC-F35A-433E-AEB1-2BF5D85A3047}" srcOrd="0" destOrd="0" presId="urn:microsoft.com/office/officeart/2005/8/layout/radial1"/>
    <dgm:cxn modelId="{8FCD5AC2-C595-4F08-B8FA-3023423D459A}" type="presOf" srcId="{55AF6087-39E6-4B1E-8D09-85B6A70F3F03}" destId="{24CDF0ED-8D90-493C-BE36-844CD0A22161}" srcOrd="0" destOrd="0" presId="urn:microsoft.com/office/officeart/2005/8/layout/radial1"/>
    <dgm:cxn modelId="{9BBD3FC6-F003-46EB-82D5-C593F3678CB0}" type="presOf" srcId="{9CF094B2-94D0-47D8-AB63-24882F26A92A}" destId="{8DC59FB0-40BA-4A38-8CBD-7036E4625848}" srcOrd="0" destOrd="0" presId="urn:microsoft.com/office/officeart/2005/8/layout/radial1"/>
    <dgm:cxn modelId="{EE6874D2-B82F-45A3-9DBC-D17E0675E652}" type="presOf" srcId="{DB220647-309D-4290-A100-527B130EE741}" destId="{8FC6FCC5-CA98-470C-87AA-C8098334E2A4}" srcOrd="1" destOrd="0" presId="urn:microsoft.com/office/officeart/2005/8/layout/radial1"/>
    <dgm:cxn modelId="{BDE82ADC-E522-4E34-A916-CB8545BC61DB}" srcId="{55AF6087-39E6-4B1E-8D09-85B6A70F3F03}" destId="{183032C1-AF80-4268-9503-5D0FF60CD3C1}" srcOrd="2" destOrd="0" parTransId="{DB220647-309D-4290-A100-527B130EE741}" sibTransId="{7CD34B03-8B90-4455-85C9-DF4B98B453E8}"/>
    <dgm:cxn modelId="{011430E4-7A8D-4F4A-9C0A-F5548AC77C5C}" type="presOf" srcId="{DFE52D10-66D8-472C-B958-B746414995FF}" destId="{A413E578-5DC3-4345-845E-E43981B91009}" srcOrd="0" destOrd="0" presId="urn:microsoft.com/office/officeart/2005/8/layout/radial1"/>
    <dgm:cxn modelId="{16E30BE8-E64C-4C4F-AB3D-AFECE9445493}" srcId="{DFE52D10-66D8-472C-B958-B746414995FF}" destId="{55AF6087-39E6-4B1E-8D09-85B6A70F3F03}" srcOrd="0" destOrd="0" parTransId="{4DAB540F-3284-4B68-B0B3-71376B254CF3}" sibTransId="{FCCB065B-C92D-4683-B4D1-3D55C58D02E3}"/>
    <dgm:cxn modelId="{CAA5A3E8-E541-4770-AD01-4895013C8109}" type="presOf" srcId="{A1A67D2D-5156-474F-B495-92045CCB9B66}" destId="{88895AB7-AF34-437A-925A-A714C060FB36}" srcOrd="0" destOrd="0" presId="urn:microsoft.com/office/officeart/2005/8/layout/radial1"/>
    <dgm:cxn modelId="{CB5A4BFA-B141-4BDD-8206-D8D2171A94E6}" type="presOf" srcId="{7930D1CA-71E0-4741-876E-F1ECCDBF4538}" destId="{ADE8310B-45D1-406A-80B5-956AF092A309}" srcOrd="0" destOrd="0" presId="urn:microsoft.com/office/officeart/2005/8/layout/radial1"/>
    <dgm:cxn modelId="{F258D5F8-EFA6-4C73-8070-805163EC35DE}" type="presParOf" srcId="{A413E578-5DC3-4345-845E-E43981B91009}" destId="{24CDF0ED-8D90-493C-BE36-844CD0A22161}" srcOrd="0" destOrd="0" presId="urn:microsoft.com/office/officeart/2005/8/layout/radial1"/>
    <dgm:cxn modelId="{2ECEF5A6-E9DE-470A-9203-79570DDF1A80}" type="presParOf" srcId="{A413E578-5DC3-4345-845E-E43981B91009}" destId="{E5BE0E5A-8D1E-43FD-8346-D052E95987F3}" srcOrd="1" destOrd="0" presId="urn:microsoft.com/office/officeart/2005/8/layout/radial1"/>
    <dgm:cxn modelId="{352D8D19-6A47-4F88-80C4-B6C0611AE2AE}" type="presParOf" srcId="{E5BE0E5A-8D1E-43FD-8346-D052E95987F3}" destId="{28D9D461-F381-4FA2-B2E3-0C73D81AD23C}" srcOrd="0" destOrd="0" presId="urn:microsoft.com/office/officeart/2005/8/layout/radial1"/>
    <dgm:cxn modelId="{2E2607E9-FA0F-4CC4-81B8-DBC3CA34A8D2}" type="presParOf" srcId="{A413E578-5DC3-4345-845E-E43981B91009}" destId="{D1161F65-C93B-4F76-99AC-D4907FB55F04}" srcOrd="2" destOrd="0" presId="urn:microsoft.com/office/officeart/2005/8/layout/radial1"/>
    <dgm:cxn modelId="{EEB58D55-8132-47D5-814D-5146E9C944EF}" type="presParOf" srcId="{A413E578-5DC3-4345-845E-E43981B91009}" destId="{FA54220B-7BAD-4077-852A-5E0224494D29}" srcOrd="3" destOrd="0" presId="urn:microsoft.com/office/officeart/2005/8/layout/radial1"/>
    <dgm:cxn modelId="{6894CC9F-9ED2-4BC2-8995-A5556871BB03}" type="presParOf" srcId="{FA54220B-7BAD-4077-852A-5E0224494D29}" destId="{81953F48-A9B0-4DC5-85FB-851E0EC6C5BF}" srcOrd="0" destOrd="0" presId="urn:microsoft.com/office/officeart/2005/8/layout/radial1"/>
    <dgm:cxn modelId="{5631A970-070E-4425-819A-C2EC1B9B1434}" type="presParOf" srcId="{A413E578-5DC3-4345-845E-E43981B91009}" destId="{8DC59FB0-40BA-4A38-8CBD-7036E4625848}" srcOrd="4" destOrd="0" presId="urn:microsoft.com/office/officeart/2005/8/layout/radial1"/>
    <dgm:cxn modelId="{29907B09-F5E2-4A4F-A025-A6CA27D2B503}" type="presParOf" srcId="{A413E578-5DC3-4345-845E-E43981B91009}" destId="{3F00B332-938F-4C18-B248-66A1DE0EC0B8}" srcOrd="5" destOrd="0" presId="urn:microsoft.com/office/officeart/2005/8/layout/radial1"/>
    <dgm:cxn modelId="{B1392BEE-C446-4620-8717-BF9773D3379A}" type="presParOf" srcId="{3F00B332-938F-4C18-B248-66A1DE0EC0B8}" destId="{8FC6FCC5-CA98-470C-87AA-C8098334E2A4}" srcOrd="0" destOrd="0" presId="urn:microsoft.com/office/officeart/2005/8/layout/radial1"/>
    <dgm:cxn modelId="{E01435FB-2B8D-4DD6-A447-A09CC896A523}" type="presParOf" srcId="{A413E578-5DC3-4345-845E-E43981B91009}" destId="{DE45A9CC-F35A-433E-AEB1-2BF5D85A3047}" srcOrd="6" destOrd="0" presId="urn:microsoft.com/office/officeart/2005/8/layout/radial1"/>
    <dgm:cxn modelId="{9D44B0E0-260A-4363-AA25-AC77731CE687}" type="presParOf" srcId="{A413E578-5DC3-4345-845E-E43981B91009}" destId="{2E246788-64CB-4B47-9309-E9FDBA36981A}" srcOrd="7" destOrd="0" presId="urn:microsoft.com/office/officeart/2005/8/layout/radial1"/>
    <dgm:cxn modelId="{F5D40495-767A-4DFC-8413-F4BD9EB15E99}" type="presParOf" srcId="{2E246788-64CB-4B47-9309-E9FDBA36981A}" destId="{5B37A21D-56CA-4FFE-B7F7-36B2333C2651}" srcOrd="0" destOrd="0" presId="urn:microsoft.com/office/officeart/2005/8/layout/radial1"/>
    <dgm:cxn modelId="{C07CE727-18D6-4E7B-8F95-86E49F203E97}" type="presParOf" srcId="{A413E578-5DC3-4345-845E-E43981B91009}" destId="{2989AF79-9BAB-4572-B8E3-907B4FB769BE}" srcOrd="8" destOrd="0" presId="urn:microsoft.com/office/officeart/2005/8/layout/radial1"/>
    <dgm:cxn modelId="{670D8D47-B479-4888-9777-0CD74FC6C67D}" type="presParOf" srcId="{A413E578-5DC3-4345-845E-E43981B91009}" destId="{CD721F55-350F-4992-BF08-8A7A27C9F10C}" srcOrd="9" destOrd="0" presId="urn:microsoft.com/office/officeart/2005/8/layout/radial1"/>
    <dgm:cxn modelId="{EEA1F427-06F3-488A-A2AA-110CCB5ABC95}" type="presParOf" srcId="{CD721F55-350F-4992-BF08-8A7A27C9F10C}" destId="{99AF860B-CEE7-4E58-A2E2-306E1FEDED5F}" srcOrd="0" destOrd="0" presId="urn:microsoft.com/office/officeart/2005/8/layout/radial1"/>
    <dgm:cxn modelId="{EBD4C35D-117E-4CE9-8FB7-4A08C1B1BC9A}" type="presParOf" srcId="{A413E578-5DC3-4345-845E-E43981B91009}" destId="{EE3309A5-5B45-48AF-A1A7-83E4D588BA92}" srcOrd="10" destOrd="0" presId="urn:microsoft.com/office/officeart/2005/8/layout/radial1"/>
    <dgm:cxn modelId="{F58FAFB2-84E2-4F60-9E4E-1371E20E366A}" type="presParOf" srcId="{A413E578-5DC3-4345-845E-E43981B91009}" destId="{DC4A2D0F-E2B6-4681-B780-02EF74B5AFCF}" srcOrd="11" destOrd="0" presId="urn:microsoft.com/office/officeart/2005/8/layout/radial1"/>
    <dgm:cxn modelId="{4D611138-22BA-4E8B-B9BB-236C1B2452A2}" type="presParOf" srcId="{DC4A2D0F-E2B6-4681-B780-02EF74B5AFCF}" destId="{93A67D14-2293-490A-8CF1-961A03221945}" srcOrd="0" destOrd="0" presId="urn:microsoft.com/office/officeart/2005/8/layout/radial1"/>
    <dgm:cxn modelId="{FCAE2B8D-27EF-4472-9019-87B88071D437}" type="presParOf" srcId="{A413E578-5DC3-4345-845E-E43981B91009}" destId="{77CED1E6-2E68-4E03-91C9-1B43C7A303BD}" srcOrd="12" destOrd="0" presId="urn:microsoft.com/office/officeart/2005/8/layout/radial1"/>
    <dgm:cxn modelId="{54DD1734-EA24-460F-85B4-C09844A06C08}" type="presParOf" srcId="{A413E578-5DC3-4345-845E-E43981B91009}" destId="{5331B307-8C08-4F23-97CF-CFF59A27E2CD}" srcOrd="13" destOrd="0" presId="urn:microsoft.com/office/officeart/2005/8/layout/radial1"/>
    <dgm:cxn modelId="{F93CED0F-2081-438D-9D81-BA91B8C03D4B}" type="presParOf" srcId="{5331B307-8C08-4F23-97CF-CFF59A27E2CD}" destId="{365FB077-353D-413C-ABC1-811C31004646}" srcOrd="0" destOrd="0" presId="urn:microsoft.com/office/officeart/2005/8/layout/radial1"/>
    <dgm:cxn modelId="{9BABC0E0-9FA0-483D-BC0A-197C63366AD1}" type="presParOf" srcId="{A413E578-5DC3-4345-845E-E43981B91009}" destId="{88895AB7-AF34-437A-925A-A714C060FB36}" srcOrd="14" destOrd="0" presId="urn:microsoft.com/office/officeart/2005/8/layout/radial1"/>
    <dgm:cxn modelId="{185330CD-E690-43BE-9593-53FD69348AA2}" type="presParOf" srcId="{A413E578-5DC3-4345-845E-E43981B91009}" destId="{2C5E247D-ED7B-465A-8798-6C9CC37F095A}" srcOrd="15" destOrd="0" presId="urn:microsoft.com/office/officeart/2005/8/layout/radial1"/>
    <dgm:cxn modelId="{FF16B4A2-64E6-4AC2-B027-636F9508EFF5}" type="presParOf" srcId="{2C5E247D-ED7B-465A-8798-6C9CC37F095A}" destId="{4A0F9D68-A582-4834-9F25-F41BF03FC1AD}" srcOrd="0" destOrd="0" presId="urn:microsoft.com/office/officeart/2005/8/layout/radial1"/>
    <dgm:cxn modelId="{D3F81267-F937-4948-8F8D-6A8945C81AAB}" type="presParOf" srcId="{A413E578-5DC3-4345-845E-E43981B91009}" destId="{ADE8310B-45D1-406A-80B5-956AF092A30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DF0ED-8D90-493C-BE36-844CD0A22161}">
      <dsp:nvSpPr>
        <dsp:cNvPr id="0" name=""/>
        <dsp:cNvSpPr/>
      </dsp:nvSpPr>
      <dsp:spPr>
        <a:xfrm>
          <a:off x="3677926" y="2367910"/>
          <a:ext cx="2204717" cy="15640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 dirty="0" err="1"/>
            <a:t>Phishingmail</a:t>
          </a:r>
          <a:endParaRPr lang="de-AT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 dirty="0"/>
            <a:t>Kampagne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kern="1200" dirty="0"/>
            <a:t>Komponenten</a:t>
          </a:r>
          <a:endParaRPr lang="de-DE" sz="1900" kern="1200" dirty="0"/>
        </a:p>
      </dsp:txBody>
      <dsp:txXfrm>
        <a:off x="4000799" y="2596955"/>
        <a:ext cx="1558971" cy="1105924"/>
      </dsp:txXfrm>
    </dsp:sp>
    <dsp:sp modelId="{E5BE0E5A-8D1E-43FD-8346-D052E95987F3}">
      <dsp:nvSpPr>
        <dsp:cNvPr id="0" name=""/>
        <dsp:cNvSpPr/>
      </dsp:nvSpPr>
      <dsp:spPr>
        <a:xfrm rot="16243382">
          <a:off x="4334341" y="1893063"/>
          <a:ext cx="923274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923274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72897" y="1883258"/>
        <a:ext cx="46163" cy="46163"/>
      </dsp:txXfrm>
    </dsp:sp>
    <dsp:sp modelId="{D1161F65-C93B-4F76-99AC-D4907FB55F04}">
      <dsp:nvSpPr>
        <dsp:cNvPr id="0" name=""/>
        <dsp:cNvSpPr/>
      </dsp:nvSpPr>
      <dsp:spPr>
        <a:xfrm>
          <a:off x="4101076" y="25429"/>
          <a:ext cx="1419367" cy="141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1. VPS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Virtueller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privater Server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Digitalocean.com</a:t>
          </a:r>
          <a:endParaRPr lang="de-DE" sz="1100" kern="1200" dirty="0"/>
        </a:p>
      </dsp:txBody>
      <dsp:txXfrm>
        <a:off x="4308937" y="233290"/>
        <a:ext cx="1003645" cy="1003645"/>
      </dsp:txXfrm>
    </dsp:sp>
    <dsp:sp modelId="{FA54220B-7BAD-4077-852A-5E0224494D29}">
      <dsp:nvSpPr>
        <dsp:cNvPr id="0" name=""/>
        <dsp:cNvSpPr/>
      </dsp:nvSpPr>
      <dsp:spPr>
        <a:xfrm rot="18930405">
          <a:off x="5307772" y="2214556"/>
          <a:ext cx="822106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822106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698273" y="2207280"/>
        <a:ext cx="41105" cy="41105"/>
      </dsp:txXfrm>
    </dsp:sp>
    <dsp:sp modelId="{8DC59FB0-40BA-4A38-8CBD-7036E4625848}">
      <dsp:nvSpPr>
        <dsp:cNvPr id="0" name=""/>
        <dsp:cNvSpPr/>
      </dsp:nvSpPr>
      <dsp:spPr>
        <a:xfrm>
          <a:off x="5808601" y="732709"/>
          <a:ext cx="1419367" cy="141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0" i="0" kern="1200" dirty="0"/>
            <a:t>2. </a:t>
          </a:r>
          <a:r>
            <a:rPr lang="de-DE" sz="1100" b="0" i="0" kern="1200" dirty="0" err="1"/>
            <a:t>Virtualisierungs</a:t>
          </a:r>
          <a:endParaRPr lang="de-DE" sz="1100" b="0" i="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0" i="0" kern="1200" dirty="0" err="1"/>
            <a:t>software</a:t>
          </a:r>
          <a:r>
            <a:rPr lang="de-DE" sz="1100" b="0" i="0" kern="1200" dirty="0"/>
            <a:t> 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0" i="0" kern="1200" dirty="0"/>
            <a:t>für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0" i="0" kern="1200" dirty="0"/>
            <a:t>Kali Linux</a:t>
          </a:r>
          <a:endParaRPr lang="de-DE" sz="1100" kern="1200" dirty="0"/>
        </a:p>
      </dsp:txBody>
      <dsp:txXfrm>
        <a:off x="6016462" y="940570"/>
        <a:ext cx="1003645" cy="1003645"/>
      </dsp:txXfrm>
    </dsp:sp>
    <dsp:sp modelId="{3F00B332-938F-4C18-B248-66A1DE0EC0B8}">
      <dsp:nvSpPr>
        <dsp:cNvPr id="0" name=""/>
        <dsp:cNvSpPr/>
      </dsp:nvSpPr>
      <dsp:spPr>
        <a:xfrm>
          <a:off x="5882643" y="3136640"/>
          <a:ext cx="633237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633237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6183431" y="3134086"/>
        <a:ext cx="31661" cy="31661"/>
      </dsp:txXfrm>
    </dsp:sp>
    <dsp:sp modelId="{DE45A9CC-F35A-433E-AEB1-2BF5D85A3047}">
      <dsp:nvSpPr>
        <dsp:cNvPr id="0" name=""/>
        <dsp:cNvSpPr/>
      </dsp:nvSpPr>
      <dsp:spPr>
        <a:xfrm>
          <a:off x="6515880" y="2440233"/>
          <a:ext cx="1419367" cy="141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3. Kali-Linux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Betriebssystem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in VM</a:t>
          </a:r>
          <a:endParaRPr lang="de-DE" sz="1100" kern="1200" dirty="0"/>
        </a:p>
      </dsp:txBody>
      <dsp:txXfrm>
        <a:off x="6723741" y="2648094"/>
        <a:ext cx="1003645" cy="1003645"/>
      </dsp:txXfrm>
    </dsp:sp>
    <dsp:sp modelId="{2E246788-64CB-4B47-9309-E9FDBA36981A}">
      <dsp:nvSpPr>
        <dsp:cNvPr id="0" name=""/>
        <dsp:cNvSpPr/>
      </dsp:nvSpPr>
      <dsp:spPr>
        <a:xfrm rot="2669595">
          <a:off x="5307772" y="4058724"/>
          <a:ext cx="822106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822106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698273" y="4051448"/>
        <a:ext cx="41105" cy="41105"/>
      </dsp:txXfrm>
    </dsp:sp>
    <dsp:sp modelId="{2989AF79-9BAB-4572-B8E3-907B4FB769BE}">
      <dsp:nvSpPr>
        <dsp:cNvPr id="0" name=""/>
        <dsp:cNvSpPr/>
      </dsp:nvSpPr>
      <dsp:spPr>
        <a:xfrm>
          <a:off x="5808601" y="4147758"/>
          <a:ext cx="1419367" cy="141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4. Installation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 err="1"/>
            <a:t>GoPhish</a:t>
          </a:r>
          <a:endParaRPr lang="de-AT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auf VPS</a:t>
          </a:r>
          <a:endParaRPr lang="de-DE" sz="1100" kern="1200" dirty="0"/>
        </a:p>
      </dsp:txBody>
      <dsp:txXfrm>
        <a:off x="6016462" y="4355619"/>
        <a:ext cx="1003645" cy="1003645"/>
      </dsp:txXfrm>
    </dsp:sp>
    <dsp:sp modelId="{CD721F55-350F-4992-BF08-8A7A27C9F10C}">
      <dsp:nvSpPr>
        <dsp:cNvPr id="0" name=""/>
        <dsp:cNvSpPr/>
      </dsp:nvSpPr>
      <dsp:spPr>
        <a:xfrm rot="5356618">
          <a:off x="4334341" y="4380217"/>
          <a:ext cx="923274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923274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772897" y="4370412"/>
        <a:ext cx="46163" cy="46163"/>
      </dsp:txXfrm>
    </dsp:sp>
    <dsp:sp modelId="{EE3309A5-5B45-48AF-A1A7-83E4D588BA92}">
      <dsp:nvSpPr>
        <dsp:cNvPr id="0" name=""/>
        <dsp:cNvSpPr/>
      </dsp:nvSpPr>
      <dsp:spPr>
        <a:xfrm>
          <a:off x="4101076" y="4855038"/>
          <a:ext cx="1419367" cy="141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5. Domain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Beispiel.at</a:t>
          </a:r>
          <a:endParaRPr lang="de-DE" sz="1100" kern="1200" dirty="0"/>
        </a:p>
      </dsp:txBody>
      <dsp:txXfrm>
        <a:off x="4308937" y="5062899"/>
        <a:ext cx="1003645" cy="1003645"/>
      </dsp:txXfrm>
    </dsp:sp>
    <dsp:sp modelId="{DC4A2D0F-E2B6-4681-B780-02EF74B5AFCF}">
      <dsp:nvSpPr>
        <dsp:cNvPr id="0" name=""/>
        <dsp:cNvSpPr/>
      </dsp:nvSpPr>
      <dsp:spPr>
        <a:xfrm rot="8069047">
          <a:off x="3483148" y="4058057"/>
          <a:ext cx="784330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784330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855705" y="4051725"/>
        <a:ext cx="39216" cy="39216"/>
      </dsp:txXfrm>
    </dsp:sp>
    <dsp:sp modelId="{77CED1E6-2E68-4E03-91C9-1B43C7A303BD}">
      <dsp:nvSpPr>
        <dsp:cNvPr id="0" name=""/>
        <dsp:cNvSpPr/>
      </dsp:nvSpPr>
      <dsp:spPr>
        <a:xfrm>
          <a:off x="2393551" y="4147758"/>
          <a:ext cx="1419367" cy="141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6. Freessl.com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Erstellung SSL-Zertifikat</a:t>
          </a:r>
          <a:endParaRPr lang="de-DE" sz="1100" kern="1200" dirty="0"/>
        </a:p>
      </dsp:txBody>
      <dsp:txXfrm>
        <a:off x="2601412" y="4355619"/>
        <a:ext cx="1003645" cy="1003645"/>
      </dsp:txXfrm>
    </dsp:sp>
    <dsp:sp modelId="{5331B307-8C08-4F23-97CF-CFF59A27E2CD}">
      <dsp:nvSpPr>
        <dsp:cNvPr id="0" name=""/>
        <dsp:cNvSpPr/>
      </dsp:nvSpPr>
      <dsp:spPr>
        <a:xfrm rot="10800000">
          <a:off x="3105639" y="3136640"/>
          <a:ext cx="572287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572287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377475" y="3135610"/>
        <a:ext cx="28614" cy="28614"/>
      </dsp:txXfrm>
    </dsp:sp>
    <dsp:sp modelId="{88895AB7-AF34-437A-925A-A714C060FB36}">
      <dsp:nvSpPr>
        <dsp:cNvPr id="0" name=""/>
        <dsp:cNvSpPr/>
      </dsp:nvSpPr>
      <dsp:spPr>
        <a:xfrm>
          <a:off x="1686271" y="2440233"/>
          <a:ext cx="1419367" cy="141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7. Mailserver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zum Versenden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von </a:t>
          </a:r>
          <a:r>
            <a:rPr lang="de-AT" sz="1100" kern="1200" dirty="0" err="1"/>
            <a:t>Phishingmails</a:t>
          </a:r>
          <a:endParaRPr lang="de-DE" sz="1100" kern="1200" dirty="0"/>
        </a:p>
      </dsp:txBody>
      <dsp:txXfrm>
        <a:off x="1894132" y="2648094"/>
        <a:ext cx="1003645" cy="1003645"/>
      </dsp:txXfrm>
    </dsp:sp>
    <dsp:sp modelId="{2C5E247D-ED7B-465A-8798-6C9CC37F095A}">
      <dsp:nvSpPr>
        <dsp:cNvPr id="0" name=""/>
        <dsp:cNvSpPr/>
      </dsp:nvSpPr>
      <dsp:spPr>
        <a:xfrm rot="13530953">
          <a:off x="3483148" y="2215224"/>
          <a:ext cx="784330" cy="26553"/>
        </a:xfrm>
        <a:custGeom>
          <a:avLst/>
          <a:gdLst/>
          <a:ahLst/>
          <a:cxnLst/>
          <a:rect l="0" t="0" r="0" b="0"/>
          <a:pathLst>
            <a:path>
              <a:moveTo>
                <a:pt x="0" y="13276"/>
              </a:moveTo>
              <a:lnTo>
                <a:pt x="784330" y="13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 rot="10800000">
        <a:off x="3855705" y="2208892"/>
        <a:ext cx="39216" cy="39216"/>
      </dsp:txXfrm>
    </dsp:sp>
    <dsp:sp modelId="{ADE8310B-45D1-406A-80B5-956AF092A309}">
      <dsp:nvSpPr>
        <dsp:cNvPr id="0" name=""/>
        <dsp:cNvSpPr/>
      </dsp:nvSpPr>
      <dsp:spPr>
        <a:xfrm>
          <a:off x="2393551" y="732709"/>
          <a:ext cx="1419367" cy="1419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8. </a:t>
          </a:r>
          <a:r>
            <a:rPr lang="de-AT" sz="1100" kern="1200" dirty="0" err="1"/>
            <a:t>GoPhish</a:t>
          </a:r>
          <a:r>
            <a:rPr lang="de-AT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Kampagne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100" kern="1200" dirty="0"/>
            <a:t>starten</a:t>
          </a:r>
          <a:endParaRPr lang="de-DE" sz="1100" kern="1200" dirty="0"/>
        </a:p>
      </dsp:txBody>
      <dsp:txXfrm>
        <a:off x="2601412" y="940570"/>
        <a:ext cx="1003645" cy="100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9FDE1-D02D-42DB-BB72-001AB1333DB9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BC13-FDB2-452C-A7D7-3BB8597FB9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91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82E2C-9E02-42E1-8A61-37F933617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601EC-1B23-4921-B10C-133C897A2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6B3B45-ADB1-426A-AA3B-62047C96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D6051-85AB-4636-8CA8-021B98F1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/>
            </a:lvl1pPr>
          </a:lstStyle>
          <a:p>
            <a:r>
              <a:rPr lang="de-DE"/>
              <a:t>Workshop Installation eines Phishingmail-Frameworks zu Schulungszwecken (eEducation Fachtagung 2022, Mag. Robert Korntner-Haas)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658495-1F4A-451B-87A0-91FED4F9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008" y="6356350"/>
            <a:ext cx="572589" cy="365125"/>
          </a:xfrm>
        </p:spPr>
        <p:txBody>
          <a:bodyPr/>
          <a:lstStyle>
            <a:lvl1pPr>
              <a:defRPr sz="1200" b="1"/>
            </a:lvl1pPr>
          </a:lstStyle>
          <a:p>
            <a:fld id="{43DDFBCD-0A5C-4ABC-9F59-8CED311B94F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98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BEA50-4401-4D92-BD5A-C01C540B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9E69E2-9F63-4B3D-B82D-5948670DC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67A844-423C-4927-A5A6-5510185F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D5D271-BAA4-4B7F-9B35-ADBF1B9F6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08179C-2D75-4451-8D4C-947C7A9D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89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69CA479-DA8B-40C3-BC93-DEB03474F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51917B-5759-4D5F-A306-B69EBB381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045B85-D201-4146-A442-A2BC369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99EDFB-F11D-4488-B0DA-1F6B9290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11EF0-7DDF-4BAF-ADC5-16F1B8DF3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50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0542FC-E829-44A8-85B9-F31D7932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DD2095-96C9-4AA2-9C2A-068887714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4966F4-FC45-4DD0-9D96-51E4FE2E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71A842-A3C2-4215-A671-57B768EC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FE3732F-9B41-49D8-91F0-29EBD3042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3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BDBBF7-C966-4E22-A55D-B48E73E16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FB9D3B-5706-4EE9-9F39-BDB2CD269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BCB2F0-08BA-4051-B4B7-9C0FE439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59E856-B932-4274-83CE-96C08449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6A2C37-83A6-4F7D-9607-022C2F47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653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01E73-2029-4B3F-B06E-398CB173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06A65-DB34-43F3-AE65-DFE24050D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55983B-2EAF-42DE-89AB-56160F780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6B4AF9-245E-4993-B5BD-E26430B5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EE31C0-4768-4160-A198-8B740C378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D85721-6BE7-45B7-8EE3-F5EA730C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07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891C5-9A2F-4482-AE6E-74CB6ADFC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9504D5-4378-418A-95CC-605D6EDEC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E96ACF-A6C5-45BE-A4F0-65AB38422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EC0E11-552A-4325-AE47-6CF9B67CA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7C3DF46-789E-477F-A461-EE48E9EF2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FD06054-430D-4061-8468-A940B9DA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336998-B392-40DF-9935-4F905D4E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EB04D82-8169-4C97-A871-E9724208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31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641F6-0D59-437A-98CF-707B4890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A5DB1F-4F8B-4974-B595-5EECFEA1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109" y="6356350"/>
            <a:ext cx="9228909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Workshop Installation eines </a:t>
            </a:r>
            <a:r>
              <a:rPr lang="de-DE" dirty="0" err="1"/>
              <a:t>Phishingmail</a:t>
            </a:r>
            <a:r>
              <a:rPr lang="de-DE" dirty="0"/>
              <a:t>-Frameworks zu Schulungszwecken (eEducation Fachtagung 2022, Mag. Robert Korntner-Haas)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678A56-E207-41E4-88C2-FE486B74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009" y="6356350"/>
            <a:ext cx="572589" cy="365125"/>
          </a:xfrm>
        </p:spPr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82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F85BFC-CF1C-49A1-BE9A-E7E304EE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4331FBE-696B-4379-8DDF-6CE6530B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8E233E-83BF-4695-BCFB-4BEE4F8A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017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DD7D1-4ED5-4E7D-B5A3-18BCE2DF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06EC7-F906-452E-889A-A411DED5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74CFC9-F178-4F19-A8F3-5E55BA382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A280C9F-205E-4CE3-99EB-51834B43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1852D9-6409-47A1-B535-6FD266F0D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BF7960D-5377-4355-AF87-756D4E38A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53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4F955-A529-44E5-BC86-BAC565D0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20FF6E5-F5D1-49FE-B81A-2A5CD22AA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A86098-B8C5-493E-B90D-8C8976E59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E69EE60-6C84-43B4-AFAD-B002CBBEB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5F1141-BC2B-49E5-9AB7-5B8A60E7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EC2001-F5BB-4029-A591-CADE235F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120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2A3910B-3CEE-4BCF-A740-4B0B87F3B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31816F-E419-4033-B87E-4D53D4E0D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EF0A3-7E9D-4734-B50D-2E419A2BB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2401" y="6356350"/>
            <a:ext cx="900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Workshop Installation eines </a:t>
            </a:r>
            <a:r>
              <a:rPr lang="de-DE" dirty="0" err="1"/>
              <a:t>Phishingmail</a:t>
            </a:r>
            <a:r>
              <a:rPr lang="de-DE" dirty="0"/>
              <a:t>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4A248-8EF8-450B-905D-7EE718D15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1210" y="6356350"/>
            <a:ext cx="572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DFBCD-0A5C-4ABC-9F59-8CED311B94F8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66B991F-274D-4F7D-BE3D-8B71D4D52BA0}"/>
              </a:ext>
            </a:extLst>
          </p:cNvPr>
          <p:cNvCxnSpPr/>
          <p:nvPr userDrawn="1"/>
        </p:nvCxnSpPr>
        <p:spPr>
          <a:xfrm>
            <a:off x="838200" y="6287589"/>
            <a:ext cx="10515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2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bsrohrbach-my.sharepoint.com/:w:/g/personal/korntner_bbs-rohrbach_at/Ee0xkAjYymxHv7W28xzZz3MBOy58j-JXl7_oJ1ebV3oBog?e=ZZYegd" TargetMode="External"/><Relationship Id="rId2" Type="http://schemas.openxmlformats.org/officeDocument/2006/relationships/hyperlink" Target="https://bbsrohrbach-my.sharepoint.com/:p:/g/personal/korntner_bbs-rohrbach_at/EQMkpGghiqhLrjf0iMdLH8gBJmKJLTtlEVF2qCz8Oox31Q?e=tLWSb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rntner@bbs-rohrbach.a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hosenhacks.com/how-to-prepare-a-phishing-campaign-with-gophish-part-2-campaign-setup/" TargetMode="External"/><Relationship Id="rId2" Type="http://schemas.openxmlformats.org/officeDocument/2006/relationships/hyperlink" Target="https://chosenhacks.com/how-to-prepare-phishing-campaign-with-gophish-part-1-tool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yberiron.io/articles/phishing-simulation-with-gophish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164.x.x.x:3333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bsrohrbach-my.sharepoint.com/:w:/g/personal/korntner_bbs-rohrbach_at/ER1lBrMd-4JMuv-0fZnTE3EB0KX11WZXhqwvFSB1WJE8lQ?e=wncvL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etgophish.com/user-guide/template-referenc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hub.com/criggs626/PhishingTemplates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bsrohrbach-my.sharepoint.com/:u:/g/personal/korntner_bbs-rohrbach_at/EWOG-Z8lSUNLhzuPTNIALvQBH3rxqW42ukGUMknvAFy_MQ?e=h2ZZz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bbs-rohrbach.at/index.php?id=108&amp;no_cache=1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bbsrohrbach-my.sharepoint.com/:x:/g/personal/korntner_bbs-rohrbach_at/EVfqdcWFDoZCj0_mx1RUjY8BdtrcFbtzEhR1o6hxAK2ABA?e=dlmEC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ware7.com/de/blog/5-tipps-erfolgreiche-awareness-kampagnen/" TargetMode="External"/><Relationship Id="rId2" Type="http://schemas.openxmlformats.org/officeDocument/2006/relationships/hyperlink" Target="https://aware7.com/de/blog/phishing-kampagne-buchen-das-muessen-sie-wissen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insta.com/de/blog/warum-landen-meine-emails-im-spam/" TargetMode="External"/><Relationship Id="rId2" Type="http://schemas.openxmlformats.org/officeDocument/2006/relationships/hyperlink" Target="https://www.drip.com/de/blog/warum-e-mails-im-spam-landen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insomniasec.com/blog/identifying-gophish-serv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barracuda.com/glossary/phishing-spear-phishing" TargetMode="External"/><Relationship Id="rId2" Type="http://schemas.openxmlformats.org/officeDocument/2006/relationships/hyperlink" Target="https://de.barracuda.com/glossary/ceo-frau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barracuda.com/glossary/ransomwar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t.edu/kit/pi_2020_048_phishing-kampagnen-und-ihre-fallstricke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co.com/c/dam/global/en_uk/products/collateral/security/email-security/phishing-program-infographic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cafee.com/blogs/enterprise/cloud-security/top-phishing-test-tools-and-simulator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417DB-62AA-4B0E-9903-F1398B02F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Installation eines </a:t>
            </a:r>
            <a:br>
              <a:rPr lang="de-DE" dirty="0"/>
            </a:br>
            <a:r>
              <a:rPr lang="de-DE" dirty="0" err="1"/>
              <a:t>Phishingmail</a:t>
            </a:r>
            <a:r>
              <a:rPr lang="de-DE" dirty="0"/>
              <a:t>-Frameworks </a:t>
            </a:r>
            <a:br>
              <a:rPr lang="de-DE" dirty="0"/>
            </a:br>
            <a:r>
              <a:rPr lang="de-DE" dirty="0"/>
              <a:t>zu Schulungszwecken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5D9974-36CA-428F-8C91-BC0393437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997691"/>
            <a:ext cx="2832100" cy="15468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3DC33E-2CC7-440E-8E81-035EA18F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D89C5B-524C-4D5D-A98F-157FCC33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86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8F4D9-BBED-4D51-BD14-F3EC026D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Regeln </a:t>
            </a:r>
            <a:r>
              <a:rPr lang="de-AT" dirty="0" err="1"/>
              <a:t>Phishingmail</a:t>
            </a:r>
            <a:r>
              <a:rPr lang="de-AT" dirty="0"/>
              <a:t>-Kampagnen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3CE10B-A022-446D-ACF9-44CBC20A17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304594" cy="35763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Ankündigung</a:t>
            </a:r>
          </a:p>
          <a:p>
            <a:r>
              <a:rPr lang="de-DE" dirty="0"/>
              <a:t>Anonymität und Lernorientierung</a:t>
            </a:r>
          </a:p>
          <a:p>
            <a:r>
              <a:rPr lang="de-DE" dirty="0"/>
              <a:t>Bereitstellung von Lerninhalten</a:t>
            </a:r>
          </a:p>
          <a:p>
            <a:r>
              <a:rPr lang="de-DE" dirty="0"/>
              <a:t>Etablierung einer Meldekette</a:t>
            </a:r>
          </a:p>
          <a:p>
            <a:r>
              <a:rPr lang="de-DE" dirty="0"/>
              <a:t>Kontinuität und Randomisierung</a:t>
            </a:r>
          </a:p>
          <a:p>
            <a:r>
              <a:rPr lang="de-DE" dirty="0"/>
              <a:t>Rückmeldung an die Empfänger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B2DFE4-18F0-4960-B254-5D005033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491FEE-A7D9-4013-AD08-CA60B6F6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10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7AF701-5F24-47B0-AAA6-FC753D0C5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25853"/>
          <a:stretch/>
        </p:blipFill>
        <p:spPr>
          <a:xfrm>
            <a:off x="7308272" y="1690688"/>
            <a:ext cx="4045527" cy="39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68766-0696-4317-B808-E7551669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Phishingmails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mit </a:t>
            </a:r>
            <a:r>
              <a:rPr lang="de-AT" dirty="0" err="1"/>
              <a:t>GoPhish</a:t>
            </a:r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23CE70C-72C2-4182-AA01-C5C8853B7A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4389026"/>
              </p:ext>
            </p:extLst>
          </p:nvPr>
        </p:nvGraphicFramePr>
        <p:xfrm>
          <a:off x="1493520" y="193040"/>
          <a:ext cx="9621520" cy="629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F79BC-D25A-4D07-A8FF-3A6ED453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D5D534-ABBD-4052-87CB-5AE1DCF2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359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CDF0ED-8D90-493C-BE36-844CD0A22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24CDF0ED-8D90-493C-BE36-844CD0A22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E0E5A-8D1E-43FD-8346-D052E95987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E5BE0E5A-8D1E-43FD-8346-D052E95987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161F65-C93B-4F76-99AC-D4907FB55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1161F65-C93B-4F76-99AC-D4907FB55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54220B-7BAD-4077-852A-5E0224494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A54220B-7BAD-4077-852A-5E0224494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C59FB0-40BA-4A38-8CBD-7036E4625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DC59FB0-40BA-4A38-8CBD-7036E4625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00B332-938F-4C18-B248-66A1DE0EC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F00B332-938F-4C18-B248-66A1DE0EC0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45A9CC-F35A-433E-AEB1-2BF5D85A3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DE45A9CC-F35A-433E-AEB1-2BF5D85A3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246788-64CB-4B47-9309-E9FDBA369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E246788-64CB-4B47-9309-E9FDBA369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9AF79-9BAB-4572-B8E3-907B4FB76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2989AF79-9BAB-4572-B8E3-907B4FB76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721F55-350F-4992-BF08-8A7A27C9F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CD721F55-350F-4992-BF08-8A7A27C9F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3309A5-5B45-48AF-A1A7-83E4D588B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EE3309A5-5B45-48AF-A1A7-83E4D588B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4A2D0F-E2B6-4681-B780-02EF74B5A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DC4A2D0F-E2B6-4681-B780-02EF74B5A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CED1E6-2E68-4E03-91C9-1B43C7A30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77CED1E6-2E68-4E03-91C9-1B43C7A30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31B307-8C08-4F23-97CF-CFF59A27E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>
                                            <p:graphicEl>
                                              <a:dgm id="{5331B307-8C08-4F23-97CF-CFF59A27E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95AB7-AF34-437A-925A-A714C060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4">
                                            <p:graphicEl>
                                              <a:dgm id="{88895AB7-AF34-437A-925A-A714C060F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E247D-ED7B-465A-8798-6C9CC37F0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2C5E247D-ED7B-465A-8798-6C9CC37F0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8310B-45D1-406A-80B5-956AF092A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">
                                            <p:graphicEl>
                                              <a:dgm id="{ADE8310B-45D1-406A-80B5-956AF092A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D6DE7-0B5D-445C-B556-13D04580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Installationsablauf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4D25EE-95F5-4A0E-BE6E-3BBB29075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/>
              <a:t>Die </a:t>
            </a:r>
            <a:r>
              <a:rPr lang="de-AT" dirty="0" err="1"/>
              <a:t>Powerpoint</a:t>
            </a:r>
            <a:r>
              <a:rPr lang="de-AT" dirty="0"/>
              <a:t>-Datei  </a:t>
            </a:r>
            <a:r>
              <a:rPr lang="de-AT" i="1" dirty="0">
                <a:hlinkClick r:id="rId2"/>
              </a:rPr>
              <a:t>Installation Phishingmail-Framework.pptx </a:t>
            </a:r>
            <a:r>
              <a:rPr lang="de-AT" dirty="0"/>
              <a:t>dokumentiert die Installation von </a:t>
            </a:r>
            <a:r>
              <a:rPr lang="de-AT" dirty="0" err="1"/>
              <a:t>GoPhish</a:t>
            </a:r>
            <a:r>
              <a:rPr lang="de-AT" dirty="0"/>
              <a:t> und allen beteiligten Komponenten wie VPS, VirtualBox, </a:t>
            </a:r>
            <a:r>
              <a:rPr lang="de-AT" dirty="0" err="1"/>
              <a:t>KaliLinux</a:t>
            </a:r>
            <a:r>
              <a:rPr lang="de-AT" dirty="0"/>
              <a:t>, </a:t>
            </a:r>
            <a:r>
              <a:rPr lang="de-AT" dirty="0" err="1"/>
              <a:t>GoPhish</a:t>
            </a:r>
            <a:r>
              <a:rPr lang="de-AT" dirty="0"/>
              <a:t> selbst, Domainregistrierung, Erstellung SSL-Zertifikat, Mailadresse </a:t>
            </a:r>
            <a:br>
              <a:rPr lang="de-AT" dirty="0"/>
            </a:br>
            <a:r>
              <a:rPr lang="de-AT"/>
              <a:t>mit Mailserver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Die vielen Screenshots werden noch in einem Word-Dokument übersichtlicher dargestellt werden.</a:t>
            </a:r>
            <a:br>
              <a:rPr lang="de-AT" dirty="0"/>
            </a:br>
            <a:r>
              <a:rPr lang="de-AT" dirty="0">
                <a:hlinkClick r:id="rId3"/>
              </a:rPr>
              <a:t>Hier der Link dazu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Informationen zum Ablauf können Sie bei mir erfragen</a:t>
            </a:r>
            <a:br>
              <a:rPr lang="de-AT" dirty="0"/>
            </a:br>
            <a:r>
              <a:rPr lang="de-AT" dirty="0">
                <a:hlinkClick r:id="rId4"/>
              </a:rPr>
              <a:t>korntner@bbs-rohrbach.at</a:t>
            </a:r>
            <a:r>
              <a:rPr lang="de-AT" dirty="0"/>
              <a:t> 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71F5428-465D-48D1-9935-71225D27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B7F413-AF6E-4A29-A5DF-708B9993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12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40BCA-8DD2-4BC1-B6B8-5EA41F68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Phishingmail</a:t>
            </a:r>
            <a:r>
              <a:rPr lang="de-AT" dirty="0"/>
              <a:t> Installation und Konfiguration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26F02-1005-4768-82F0-1E65CA9C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err="1"/>
              <a:t>GoPhish</a:t>
            </a:r>
            <a:r>
              <a:rPr lang="de-AT" dirty="0"/>
              <a:t> kann lokal installiert werden, um aber von überall z.B. auf die Landingpage zu kommen, muss die Maschine eine fixe IP-Adresse haben</a:t>
            </a:r>
          </a:p>
          <a:p>
            <a:pPr marL="0" indent="0">
              <a:buNone/>
            </a:pPr>
            <a:r>
              <a:rPr lang="de-AT" dirty="0"/>
              <a:t>Lösung: Installation von </a:t>
            </a:r>
            <a:r>
              <a:rPr lang="de-AT" dirty="0" err="1"/>
              <a:t>GoPhish</a:t>
            </a:r>
            <a:r>
              <a:rPr lang="de-AT" dirty="0"/>
              <a:t> auf einem VPS und mit einer Domain verknüpfen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02C66A7-38EF-479C-A762-40B81846A268}"/>
              </a:ext>
            </a:extLst>
          </p:cNvPr>
          <p:cNvSpPr txBox="1"/>
          <p:nvPr/>
        </p:nvSpPr>
        <p:spPr>
          <a:xfrm>
            <a:off x="865908" y="4883014"/>
            <a:ext cx="799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How to prepare a phishing campaign with </a:t>
            </a:r>
            <a:r>
              <a:rPr lang="en-US" dirty="0" err="1">
                <a:hlinkClick r:id="rId2"/>
              </a:rPr>
              <a:t>GoPhish</a:t>
            </a:r>
            <a:r>
              <a:rPr lang="en-US" dirty="0">
                <a:hlinkClick r:id="rId2"/>
              </a:rPr>
              <a:t> - part 1 tools - chosenhacks.com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2504D59-77B2-44C2-BC63-B2570D68EE47}"/>
              </a:ext>
            </a:extLst>
          </p:cNvPr>
          <p:cNvSpPr txBox="1"/>
          <p:nvPr/>
        </p:nvSpPr>
        <p:spPr>
          <a:xfrm>
            <a:off x="865908" y="5415521"/>
            <a:ext cx="901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How to prepare a phishing campaign with </a:t>
            </a:r>
            <a:r>
              <a:rPr lang="en-US" dirty="0" err="1">
                <a:hlinkClick r:id="rId3"/>
              </a:rPr>
              <a:t>GoPhish</a:t>
            </a:r>
            <a:r>
              <a:rPr lang="en-US" dirty="0">
                <a:hlinkClick r:id="rId3"/>
              </a:rPr>
              <a:t> - part 2 campaign setup - chosenhacks.com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996B4A-8C01-476C-BB87-E2CBD9CB1091}"/>
              </a:ext>
            </a:extLst>
          </p:cNvPr>
          <p:cNvSpPr txBox="1"/>
          <p:nvPr/>
        </p:nvSpPr>
        <p:spPr>
          <a:xfrm>
            <a:off x="865908" y="4261548"/>
            <a:ext cx="4508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Phishing Simulation with </a:t>
            </a:r>
            <a:r>
              <a:rPr lang="en-US" dirty="0" err="1">
                <a:hlinkClick r:id="rId4"/>
              </a:rPr>
              <a:t>GoPhish</a:t>
            </a:r>
            <a:r>
              <a:rPr lang="en-US" dirty="0">
                <a:hlinkClick r:id="rId4"/>
              </a:rPr>
              <a:t> | Cyber Iron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69E297-AADD-49E6-82D1-741E2C32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D3C9E1E-77CF-4AE3-807B-B27C738D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929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40BCA-8DD2-4BC1-B6B8-5EA41F68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Phishingmail</a:t>
            </a:r>
            <a:r>
              <a:rPr lang="de-AT" dirty="0"/>
              <a:t> Installation und Konfiguration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E26F02-1005-4768-82F0-1E65CA9C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de-AT" dirty="0"/>
              <a:t>Virtueller Privater Server VPS z.B. von Digitalocean.com</a:t>
            </a:r>
          </a:p>
          <a:p>
            <a:pPr marL="514350" indent="-514350">
              <a:buAutoNum type="arabicPeriod"/>
            </a:pPr>
            <a:r>
              <a:rPr lang="de-AT" dirty="0"/>
              <a:t>Installation VirtualBox (für Kali-Linux-Betriebssystem)</a:t>
            </a:r>
          </a:p>
          <a:p>
            <a:pPr marL="514350" indent="-514350">
              <a:buAutoNum type="arabicPeriod"/>
            </a:pPr>
            <a:r>
              <a:rPr lang="de-AT" dirty="0"/>
              <a:t>Installation </a:t>
            </a:r>
            <a:r>
              <a:rPr lang="de-AT" dirty="0" err="1"/>
              <a:t>KaliLinux</a:t>
            </a:r>
            <a:r>
              <a:rPr lang="de-AT" dirty="0"/>
              <a:t>-Maschine in VirtualBox</a:t>
            </a:r>
          </a:p>
          <a:p>
            <a:pPr marL="514350" indent="-514350">
              <a:buAutoNum type="arabicPeriod"/>
            </a:pPr>
            <a:r>
              <a:rPr lang="de-AT" dirty="0"/>
              <a:t>Download </a:t>
            </a:r>
            <a:r>
              <a:rPr lang="de-AT" dirty="0" err="1"/>
              <a:t>GoPhish</a:t>
            </a:r>
            <a:r>
              <a:rPr lang="de-AT" dirty="0"/>
              <a:t> in </a:t>
            </a:r>
            <a:r>
              <a:rPr lang="de-AT" dirty="0" err="1"/>
              <a:t>root@VPS-IP-Adresse</a:t>
            </a:r>
            <a:endParaRPr lang="de-AT" dirty="0"/>
          </a:p>
          <a:p>
            <a:pPr marL="514350" indent="-514350">
              <a:buAutoNum type="arabicPeriod"/>
            </a:pPr>
            <a:r>
              <a:rPr lang="de-AT" dirty="0"/>
              <a:t>Installation </a:t>
            </a:r>
            <a:r>
              <a:rPr lang="de-AT" dirty="0" err="1"/>
              <a:t>unzip</a:t>
            </a:r>
            <a:r>
              <a:rPr lang="de-AT" dirty="0"/>
              <a:t> mit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apt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</a:t>
            </a:r>
            <a:r>
              <a:rPr lang="de-AT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AT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unzip</a:t>
            </a:r>
            <a:endParaRPr lang="de-A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14350" indent="-514350">
              <a:buAutoNum type="arabicPeriod"/>
            </a:pPr>
            <a:r>
              <a:rPr lang="de-AT" dirty="0"/>
              <a:t>Konfiguration </a:t>
            </a:r>
            <a:r>
              <a:rPr lang="de-AT" dirty="0" err="1"/>
              <a:t>config.json</a:t>
            </a:r>
            <a:r>
              <a:rPr lang="de-AT" dirty="0"/>
              <a:t> (Konfigurationsdatei </a:t>
            </a:r>
            <a:r>
              <a:rPr lang="de-AT" dirty="0" err="1"/>
              <a:t>gophish</a:t>
            </a:r>
            <a:r>
              <a:rPr lang="de-AT" dirty="0"/>
              <a:t>)</a:t>
            </a:r>
          </a:p>
          <a:p>
            <a:pPr marL="514350" indent="-514350">
              <a:buAutoNum type="arabicPeriod"/>
            </a:pPr>
            <a:r>
              <a:rPr lang="de-AT" dirty="0" err="1"/>
              <a:t>Gophish</a:t>
            </a:r>
            <a:r>
              <a:rPr lang="de-AT" dirty="0"/>
              <a:t> starten, Zugriff im Browser </a:t>
            </a:r>
            <a:r>
              <a:rPr lang="de-AT" dirty="0">
                <a:hlinkClick r:id="rId2"/>
              </a:rPr>
              <a:t>https://164.x.x.x:3333</a:t>
            </a:r>
            <a:endParaRPr lang="de-AT" dirty="0"/>
          </a:p>
          <a:p>
            <a:pPr marL="514350" indent="-514350">
              <a:buAutoNum type="arabicPeriod"/>
            </a:pPr>
            <a:r>
              <a:rPr lang="de-AT" dirty="0"/>
              <a:t>Domain-Name über freenom.com oder kaufen</a:t>
            </a:r>
          </a:p>
          <a:p>
            <a:pPr marL="514350" indent="-514350">
              <a:buAutoNum type="arabicPeriod"/>
            </a:pPr>
            <a:r>
              <a:rPr lang="de-AT" dirty="0"/>
              <a:t>Name-Server für diese Domain eintragen: ns1/2/3.digitalocean.com</a:t>
            </a:r>
          </a:p>
          <a:p>
            <a:pPr marL="514350" indent="-514350">
              <a:buAutoNum type="arabicPeriod"/>
            </a:pPr>
            <a:r>
              <a:rPr lang="de-AT" dirty="0"/>
              <a:t>Domain-Name mit VPS verbinden</a:t>
            </a:r>
          </a:p>
          <a:p>
            <a:pPr marL="514350" indent="-514350">
              <a:buAutoNum type="arabicPeriod"/>
            </a:pPr>
            <a:r>
              <a:rPr lang="de-AT" dirty="0"/>
              <a:t>Linux-Terminalfenster: screen – Enter - ./</a:t>
            </a:r>
            <a:r>
              <a:rPr lang="de-AT" dirty="0" err="1"/>
              <a:t>gophish</a:t>
            </a:r>
            <a:r>
              <a:rPr lang="de-AT" dirty="0"/>
              <a:t> – </a:t>
            </a:r>
            <a:r>
              <a:rPr lang="de-AT" dirty="0" err="1"/>
              <a:t>Ctrl</a:t>
            </a:r>
            <a:r>
              <a:rPr lang="de-AT" dirty="0"/>
              <a:t> A, dann d(</a:t>
            </a:r>
            <a:r>
              <a:rPr lang="de-AT" dirty="0" err="1"/>
              <a:t>etach</a:t>
            </a:r>
            <a:r>
              <a:rPr lang="de-AT" dirty="0"/>
              <a:t>) -&gt; </a:t>
            </a:r>
            <a:r>
              <a:rPr lang="de-AT" dirty="0" err="1"/>
              <a:t>ssl</a:t>
            </a:r>
            <a:r>
              <a:rPr lang="de-AT" dirty="0"/>
              <a:t>-Session kann geschlossen werden, </a:t>
            </a:r>
            <a:r>
              <a:rPr lang="de-AT" dirty="0" err="1"/>
              <a:t>gophish</a:t>
            </a:r>
            <a:r>
              <a:rPr lang="de-AT" dirty="0"/>
              <a:t> läuft weiter; screen –r zum Unterbrechen, </a:t>
            </a:r>
            <a:r>
              <a:rPr lang="de-AT" dirty="0" err="1"/>
              <a:t>ctrl</a:t>
            </a:r>
            <a:r>
              <a:rPr lang="de-AT" dirty="0"/>
              <a:t>-c zum Stoppen des Servers</a:t>
            </a:r>
          </a:p>
          <a:p>
            <a:pPr marL="514350" indent="-514350">
              <a:buAutoNum type="arabicPeriod"/>
            </a:pPr>
            <a:r>
              <a:rPr lang="de-AT" dirty="0"/>
              <a:t>SSL-Zertifikat von </a:t>
            </a:r>
            <a:r>
              <a:rPr lang="de-AT" dirty="0" err="1"/>
              <a:t>zeroSSL</a:t>
            </a:r>
            <a:r>
              <a:rPr lang="de-AT" dirty="0"/>
              <a:t>: „unsicher“-Meldung eliminieren</a:t>
            </a:r>
          </a:p>
          <a:p>
            <a:pPr marL="514350" indent="-514350">
              <a:buAutoNum type="arabicPeriod"/>
            </a:pPr>
            <a:endParaRPr lang="de-AT" dirty="0"/>
          </a:p>
          <a:p>
            <a:pPr marL="514350" indent="-514350">
              <a:buAutoNum type="arabicPeriod"/>
            </a:pP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826EEE-9560-4917-8396-CCFADEA4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568C23-E4D5-4959-BD23-6619F090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02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EA18D-3C1A-43ED-B41B-5EB333F3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SSL-Zertifikat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B84D54-0DF6-4714-AB75-AA2FCB29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F39E17-EFDB-4E79-A509-DC8FEDD3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15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562A077-ABD8-48C3-A664-70071B633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441" y="365125"/>
            <a:ext cx="6972359" cy="56402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47A6D04-C7DC-444D-8EA5-90CF86539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82" y="1690688"/>
            <a:ext cx="2810267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40BCA-8DD2-4BC1-B6B8-5EA41F68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GoPhish</a:t>
            </a:r>
            <a:r>
              <a:rPr lang="de-AT" dirty="0"/>
              <a:t> Überblick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F7D48B-F50A-4CC4-937D-031034808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Dashboard: Überblick über Kampagnen</a:t>
            </a:r>
          </a:p>
          <a:p>
            <a:r>
              <a:rPr lang="de-AT" dirty="0" err="1"/>
              <a:t>Campaigns</a:t>
            </a:r>
            <a:r>
              <a:rPr lang="de-AT" dirty="0"/>
              <a:t>: Verwaltung von Kampagnen</a:t>
            </a:r>
          </a:p>
          <a:p>
            <a:r>
              <a:rPr lang="de-AT" dirty="0"/>
              <a:t>Users &amp; Groups: Benutzer bzw. Mailadressen</a:t>
            </a:r>
          </a:p>
          <a:p>
            <a:r>
              <a:rPr lang="de-AT" dirty="0"/>
              <a:t>Email Templates: Emails die verschickt werden</a:t>
            </a:r>
          </a:p>
          <a:p>
            <a:r>
              <a:rPr lang="de-AT" dirty="0"/>
              <a:t>Landing Pages: Seiten, auf die in Mails verlinkt wird</a:t>
            </a:r>
          </a:p>
          <a:p>
            <a:r>
              <a:rPr lang="de-AT" dirty="0" err="1"/>
              <a:t>Sending</a:t>
            </a:r>
            <a:r>
              <a:rPr lang="de-AT" dirty="0"/>
              <a:t> </a:t>
            </a:r>
            <a:r>
              <a:rPr lang="de-AT" dirty="0" err="1"/>
              <a:t>Profiles</a:t>
            </a:r>
            <a:r>
              <a:rPr lang="de-AT" dirty="0"/>
              <a:t>: Einstellungen für Mailversand</a:t>
            </a:r>
          </a:p>
          <a:p>
            <a:r>
              <a:rPr lang="de-DE" dirty="0"/>
              <a:t>User Management: Benutzerverwaltung</a:t>
            </a:r>
          </a:p>
          <a:p>
            <a:r>
              <a:rPr lang="de-DE" dirty="0" err="1"/>
              <a:t>Webhooks</a:t>
            </a:r>
            <a:r>
              <a:rPr lang="de-DE" dirty="0"/>
              <a:t>: Zugriff auf Kampagnen über das API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59391B4-4ECA-4BF5-B0CB-31F6A3F46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378" y="256204"/>
            <a:ext cx="2500421" cy="5682777"/>
          </a:xfrm>
          <a:prstGeom prst="rect">
            <a:avLst/>
          </a:prstGeom>
        </p:spPr>
      </p:pic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9CDA4F8-C039-41CA-94BF-EACA36DF7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18AB11AF-1CD4-43B6-82FA-B4A34DE29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16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193CF6-B8BE-4258-9F74-8D11D04F7EF1}"/>
              </a:ext>
            </a:extLst>
          </p:cNvPr>
          <p:cNvSpPr txBox="1"/>
          <p:nvPr/>
        </p:nvSpPr>
        <p:spPr>
          <a:xfrm>
            <a:off x="5582778" y="1887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b="1" i="0" u="none" strike="noStrike" dirty="0">
                <a:solidFill>
                  <a:srgbClr val="2A5BD7"/>
                </a:solidFill>
                <a:effectLst/>
                <a:latin typeface="proxima nova extrabold"/>
                <a:hlinkClick r:id="rId3"/>
              </a:rPr>
              <a:t>bit.ly/</a:t>
            </a:r>
            <a:r>
              <a:rPr lang="de-DE" b="1" i="0" u="none" strike="noStrike" dirty="0" err="1">
                <a:solidFill>
                  <a:srgbClr val="2A5BD7"/>
                </a:solidFill>
                <a:effectLst/>
                <a:latin typeface="proxima nova extrabold"/>
                <a:hlinkClick r:id="rId3"/>
              </a:rPr>
              <a:t>gophishkampagne</a:t>
            </a:r>
            <a:endParaRPr lang="de-DE" b="1" i="0" dirty="0">
              <a:solidFill>
                <a:srgbClr val="273144"/>
              </a:solidFill>
              <a:effectLst/>
              <a:latin typeface="proxima nova extrabold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87EBF4C-0FC7-41DB-A387-8B5D553DF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377" y="625536"/>
            <a:ext cx="3556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1: Login, Passwort ändern, Dashboard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C7317E1-906A-40BE-801F-B6C29319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1767933"/>
            <a:ext cx="7814425" cy="4368694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072178-81D4-445D-84A8-125499B8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A4C171-BA60-4A41-993F-6F881E82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233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2: </a:t>
            </a:r>
            <a:r>
              <a:rPr lang="de-AT" dirty="0" err="1"/>
              <a:t>Sending</a:t>
            </a:r>
            <a:r>
              <a:rPr lang="de-AT" dirty="0"/>
              <a:t> Profile Erklärung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B349B-CB7B-4A13-AC5D-C4006CAA0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Sendeprofile sind eine Konfiguration des SMTP-Hosts und des Benutzers auf dem Host, von dem aus wir Phishing-E-Mails versenden werden. </a:t>
            </a:r>
          </a:p>
          <a:p>
            <a:r>
              <a:rPr lang="de-DE" dirty="0"/>
              <a:t>Für den Versand eines Profils verwenden Cyberkriminelle die Daten eines ihrer kompromittierten E-Mail-Konten ihres Zielunternehmen. </a:t>
            </a:r>
          </a:p>
          <a:p>
            <a:r>
              <a:rPr lang="de-DE" dirty="0"/>
              <a:t>Wir verwenden das Konto des eigenen SMTP-Servers verwenden. Für die Zwecke dieses Beispiels werden E-Mails von einem kostenlosen outlook.com-Konto aus versendet. </a:t>
            </a:r>
          </a:p>
          <a:p>
            <a:r>
              <a:rPr lang="de-DE" dirty="0"/>
              <a:t>Wenn Sie von einem anderen kostenlosen E-Mail-Anbieter (z. B. Google Mail) senden möchten, müssen Sie natürlich ein Konto dort haben. </a:t>
            </a:r>
          </a:p>
          <a:p>
            <a:r>
              <a:rPr lang="de-DE" dirty="0"/>
              <a:t>Seien Sie sich bewusst, dass das Senden von einigen kostenlosen E-Mail-Anbietern problematisch sein kann und Sie möglicherweise einige zusätzliche Einstellungen konfigurieren müssen.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86FB66-C6D1-43D9-BF9A-81B2F66B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29F15A-E621-4818-824E-2726EB02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26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2: </a:t>
            </a:r>
            <a:r>
              <a:rPr lang="de-AT" dirty="0" err="1"/>
              <a:t>Sending</a:t>
            </a:r>
            <a:r>
              <a:rPr lang="de-AT" dirty="0"/>
              <a:t> Profile anlegen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A5D4EE-EC41-40D9-AB42-F9E38D79C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9"/>
            <a:ext cx="4906818" cy="44075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E66D889-BC23-414F-A82F-32A95BB0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458" y="3357367"/>
            <a:ext cx="5037042" cy="286994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3DB089-D1E6-4EF6-A432-4837937B6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145" y="4359551"/>
            <a:ext cx="5406497" cy="182047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DA06CE4-CCC2-4C99-A654-C3D889C3C976}"/>
              </a:ext>
            </a:extLst>
          </p:cNvPr>
          <p:cNvSpPr txBox="1"/>
          <p:nvPr/>
        </p:nvSpPr>
        <p:spPr>
          <a:xfrm>
            <a:off x="7711440" y="2187577"/>
            <a:ext cx="37534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Fügen Sie Ihre gültigen Kontodaten ein und achten Sie auf das Format des Host-Feldes: </a:t>
            </a:r>
            <a:r>
              <a:rPr lang="de-DE" i="1" dirty="0" err="1"/>
              <a:t>server_address:smtp_port</a:t>
            </a:r>
            <a:r>
              <a:rPr lang="de-DE" dirty="0"/>
              <a:t>. Verwenden Sie „Test-E-Mail senden“, zum Testen des </a:t>
            </a:r>
            <a:r>
              <a:rPr lang="de-DE" dirty="0" err="1"/>
              <a:t>Profiles</a:t>
            </a:r>
            <a:r>
              <a:rPr lang="de-DE" dirty="0"/>
              <a:t> und senden Sie sie an Ihre eigene E-Mail-Adresse. Wenn die E-Mail korrekt gesendet wird, speichern Sie das Profil.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CA2152-96EE-438C-943F-5B9AF22D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315A4-D406-4DD2-8703-79EF4B35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96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351CE22-5A80-0016-0436-B8D4C861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Cyberbedrohungen sind zahlreich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5C3770-462D-0964-1550-17D62D52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421"/>
            <a:ext cx="10515600" cy="4422997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/>
              <a:t>Ransomware-Angriffe auf Organisationen</a:t>
            </a:r>
          </a:p>
          <a:p>
            <a:r>
              <a:rPr lang="de-DE" sz="2400" dirty="0"/>
              <a:t>Daten-Hacks im Einzelhandel </a:t>
            </a:r>
            <a:br>
              <a:rPr lang="de-DE" sz="2400" dirty="0"/>
            </a:br>
            <a:r>
              <a:rPr lang="de-DE" sz="2400" dirty="0"/>
              <a:t>(Kreditkartennummern...)</a:t>
            </a:r>
          </a:p>
          <a:p>
            <a:r>
              <a:rPr lang="de-DE" sz="2400" dirty="0"/>
              <a:t>Mobile Sicherheit und </a:t>
            </a:r>
            <a:br>
              <a:rPr lang="de-DE" sz="2400" dirty="0"/>
            </a:br>
            <a:r>
              <a:rPr lang="de-DE" sz="2400" dirty="0"/>
              <a:t>Smartphone-Bedrohungen</a:t>
            </a:r>
          </a:p>
          <a:p>
            <a:r>
              <a:rPr lang="de-DE" sz="2400" dirty="0"/>
              <a:t>Phishing-Angriffe und </a:t>
            </a:r>
            <a:br>
              <a:rPr lang="de-DE" sz="2400" dirty="0"/>
            </a:br>
            <a:r>
              <a:rPr lang="de-DE" sz="2400" dirty="0" err="1"/>
              <a:t>Social</a:t>
            </a:r>
            <a:r>
              <a:rPr lang="de-DE" sz="2400" dirty="0"/>
              <a:t> Engineering</a:t>
            </a:r>
          </a:p>
          <a:p>
            <a:r>
              <a:rPr lang="de-DE" sz="2400" dirty="0"/>
              <a:t>Identitätsdiebstahl</a:t>
            </a:r>
          </a:p>
          <a:p>
            <a:r>
              <a:rPr lang="de-DE" sz="2400" dirty="0"/>
              <a:t>Daten-Hacks im Gesundheitswesen</a:t>
            </a:r>
          </a:p>
          <a:p>
            <a:r>
              <a:rPr lang="de-DE" sz="2400" dirty="0"/>
              <a:t>Sexualstraftäter, die es auf </a:t>
            </a:r>
            <a:br>
              <a:rPr lang="de-DE" sz="2400" dirty="0"/>
            </a:br>
            <a:r>
              <a:rPr lang="de-DE" sz="2400" dirty="0"/>
              <a:t>Kinder abgesehen haben</a:t>
            </a:r>
          </a:p>
          <a:p>
            <a:r>
              <a:rPr lang="de-DE" sz="2400" dirty="0"/>
              <a:t>Angriffe auf Banken</a:t>
            </a:r>
          </a:p>
        </p:txBody>
      </p:sp>
      <p:pic>
        <p:nvPicPr>
          <p:cNvPr id="2050" name="Picture 2" descr="Cyber-Bedrohung">
            <a:extLst>
              <a:ext uri="{FF2B5EF4-FFF2-40B4-BE49-F238E27FC236}">
                <a16:creationId xmlns:a16="http://schemas.microsoft.com/office/drawing/2014/main" id="{6CB73FD7-D2DA-775C-EB6D-0B000923F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36" y="2299923"/>
            <a:ext cx="5304664" cy="331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4CF1DA6-E184-4457-8522-24DFA9826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Workshop Installation eines </a:t>
            </a:r>
            <a:r>
              <a:rPr lang="de-DE" dirty="0" err="1"/>
              <a:t>Phishingmail</a:t>
            </a:r>
            <a:r>
              <a:rPr lang="de-DE" dirty="0"/>
              <a:t>-Frameworks zu Schulungszwecken (eEducation Fachtagung 2022, Mag. Robert Korntner-Haas)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6B45BB-C8F8-4CE0-8D8A-985A5A1F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4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3: </a:t>
            </a:r>
            <a:r>
              <a:rPr lang="de-AT" dirty="0" err="1"/>
              <a:t>eMail</a:t>
            </a:r>
            <a:r>
              <a:rPr lang="de-AT" dirty="0"/>
              <a:t> Template Erklärung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93A7CF-A6CD-4D6D-984F-ED3D9CF55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Eine </a:t>
            </a:r>
            <a:r>
              <a:rPr lang="de-DE" dirty="0" err="1"/>
              <a:t>eMail</a:t>
            </a:r>
            <a:r>
              <a:rPr lang="de-DE" dirty="0"/>
              <a:t>-Template (</a:t>
            </a:r>
            <a:r>
              <a:rPr lang="de-DE" dirty="0" err="1"/>
              <a:t>eMail</a:t>
            </a:r>
            <a:r>
              <a:rPr lang="de-DE" dirty="0"/>
              <a:t>-Vorlage) stellt das </a:t>
            </a:r>
            <a:r>
              <a:rPr lang="de-DE" dirty="0" err="1"/>
              <a:t>eMail</a:t>
            </a:r>
            <a:r>
              <a:rPr lang="de-DE" dirty="0"/>
              <a:t> dar, das die Empfänger der </a:t>
            </a:r>
            <a:r>
              <a:rPr lang="de-DE" dirty="0" err="1"/>
              <a:t>Phishingmail</a:t>
            </a:r>
            <a:r>
              <a:rPr lang="de-DE" dirty="0"/>
              <a:t> erhalten. </a:t>
            </a:r>
          </a:p>
          <a:p>
            <a:r>
              <a:rPr lang="de-DE" dirty="0"/>
              <a:t>Die E-Mail kann als einfacher Text oder im HTML-Format verfasst sein.</a:t>
            </a:r>
          </a:p>
          <a:p>
            <a:r>
              <a:rPr lang="de-DE" dirty="0"/>
              <a:t>Der Inhalt der E-Mail sollte das Opfer dazu verleiten, eine Datei zu öffnen, auf den Link zu klicken und möglicherweise seine Anmeldedaten anzugeben. </a:t>
            </a:r>
          </a:p>
          <a:p>
            <a:r>
              <a:rPr lang="de-DE" dirty="0"/>
              <a:t>Phishing ist eine </a:t>
            </a:r>
            <a:r>
              <a:rPr lang="de-DE" dirty="0" err="1"/>
              <a:t>Social</a:t>
            </a:r>
            <a:r>
              <a:rPr lang="de-DE" dirty="0"/>
              <a:t>-Engineering-Technik, es liegt an unserer Kreativität, die „Opfer“, also die Empfänger der </a:t>
            </a:r>
            <a:r>
              <a:rPr lang="de-DE" dirty="0" err="1"/>
              <a:t>Phishingmail</a:t>
            </a:r>
            <a:r>
              <a:rPr lang="de-DE" dirty="0"/>
              <a:t>,  zum Klicken zu bewegen.</a:t>
            </a:r>
          </a:p>
          <a:p>
            <a:r>
              <a:rPr lang="de-DE" dirty="0"/>
              <a:t>Add Tracking </a:t>
            </a:r>
            <a:r>
              <a:rPr lang="de-DE" dirty="0" err="1"/>
              <a:t>image</a:t>
            </a:r>
            <a:r>
              <a:rPr lang="de-DE" dirty="0"/>
              <a:t>: Öffnen der Email wird in der Kampagne angezeigt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D3EFD6-2F12-4C9B-9187-6053F5269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C65717-7A1A-4E15-BBEC-2C2D2254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7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C1437-52AE-43E0-A739-88D51826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3: Email-Template anlegen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1114B5F-7C09-4890-B8DF-B2E13AEFD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5648"/>
            <a:ext cx="6563641" cy="414395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8933FE7-C3DE-4D0F-9121-B732590E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0" y="2005648"/>
            <a:ext cx="9573961" cy="38581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560130B-84A8-4E99-A492-23273EC02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05647"/>
            <a:ext cx="6525536" cy="385816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130321-4408-4E40-864E-FABE5CFC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035F67-64C8-41D5-A550-45B92A16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739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C1437-52AE-43E0-A739-88D51826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Template Reference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C3C83D8-93D9-4ED4-9773-BE3B0A98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14" y="1690688"/>
            <a:ext cx="6397241" cy="438032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2550AD7-765C-475B-8EE0-9198B04A6224}"/>
              </a:ext>
            </a:extLst>
          </p:cNvPr>
          <p:cNvSpPr txBox="1"/>
          <p:nvPr/>
        </p:nvSpPr>
        <p:spPr>
          <a:xfrm>
            <a:off x="5580918" y="1195727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https://docs.getgophish.com/user-guide/template-reference</a:t>
            </a:r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ED17484-70D5-4835-83FA-9C394DCC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F225E231-DE15-482A-A65C-603EFCEB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913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C1437-52AE-43E0-A739-88D518262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Email Templates </a:t>
            </a:r>
            <a:r>
              <a:rPr lang="de-AT" dirty="0" err="1"/>
              <a:t>examples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2550AD7-765C-475B-8EE0-9198B04A6224}"/>
              </a:ext>
            </a:extLst>
          </p:cNvPr>
          <p:cNvSpPr txBox="1"/>
          <p:nvPr/>
        </p:nvSpPr>
        <p:spPr>
          <a:xfrm>
            <a:off x="6901962" y="1195727"/>
            <a:ext cx="477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dirty="0">
                <a:hlinkClick r:id="rId2"/>
              </a:rPr>
              <a:t>https://github.com/criggs626/PhishingTemplates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786FD0-B718-44CA-82F2-B26FA0DB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54" y="1869047"/>
            <a:ext cx="10199610" cy="4347569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4880C01-7CE7-4D95-9F67-6486EE83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25D145E-4CCC-4488-BD65-FDB54627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7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3: </a:t>
            </a:r>
            <a:r>
              <a:rPr lang="de-AT" dirty="0" err="1"/>
              <a:t>eMail</a:t>
            </a:r>
            <a:r>
              <a:rPr lang="de-AT" dirty="0"/>
              <a:t> Template Aussehen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187236-0105-4A74-A60A-ECCF31C5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552700"/>
            <a:ext cx="54768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AB09806-3BC2-44AE-B1C1-3B0CD9243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0CC076B-888C-46BE-89F3-720F99A2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763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4: Landing Page Erklärung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883270-2CA4-4427-AF62-35A1092E7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Eine Landing Page ist die Seite, auf die die Nutzer geleitet werden, wenn sie auf den Link in der E-Mail klicken ( {{.URL}}).</a:t>
            </a:r>
          </a:p>
          <a:p>
            <a:r>
              <a:rPr lang="de-DE" dirty="0"/>
              <a:t>Zwei Möglichkeiten: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Seite importieren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Eigene HTML-Seite erstellen</a:t>
            </a:r>
          </a:p>
          <a:p>
            <a:r>
              <a:rPr lang="de-DE" dirty="0"/>
              <a:t>„Capture </a:t>
            </a:r>
            <a:r>
              <a:rPr lang="de-DE" dirty="0" err="1"/>
              <a:t>Submitted</a:t>
            </a:r>
            <a:r>
              <a:rPr lang="de-DE" dirty="0"/>
              <a:t> Data“ klicken </a:t>
            </a:r>
          </a:p>
          <a:p>
            <a:r>
              <a:rPr lang="de-DE" dirty="0"/>
              <a:t>„Capture Passwords“? werden im Klartext gespeichert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F01128-212F-4C92-9323-D74868A5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B7C7A3-52C7-492B-804A-C045A19B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1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4: Landing Page anlegen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D39AE1-46E4-4A7D-8100-F7FCF9B3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AA7F1-A299-4F7F-B271-343184EE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26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94B69A-AD19-43DA-8444-C9848890D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376" y="1695864"/>
            <a:ext cx="4699627" cy="173831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AD64985-B322-4561-ACB4-5F5FD6C6AFDF}"/>
              </a:ext>
            </a:extLst>
          </p:cNvPr>
          <p:cNvSpPr txBox="1"/>
          <p:nvPr/>
        </p:nvSpPr>
        <p:spPr>
          <a:xfrm>
            <a:off x="6488792" y="2957266"/>
            <a:ext cx="321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hlinkClick r:id="rId3"/>
              </a:rPr>
              <a:t>HTML-Datei Passwort reset.html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A704A48-B882-4D5A-82FA-BD7FC4FC3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73" y="1690688"/>
            <a:ext cx="5205827" cy="44904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BC32A1A-58E6-457B-B27A-D62F3A25C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778" y="3717719"/>
            <a:ext cx="4592225" cy="24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4: Landing Page Weiterleitung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C8F532-A465-4380-B600-300C91B13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Weiterleitungsseite ist keine obligatorische Einstellung</a:t>
            </a:r>
          </a:p>
          <a:p>
            <a:r>
              <a:rPr lang="de-DE" dirty="0"/>
              <a:t>Sie können sie dazu verwenden, um den Benutzer auf die echte Seite umzuleiten, nachdem er seine Anmeldedaten an </a:t>
            </a:r>
            <a:r>
              <a:rPr lang="de-DE" dirty="0" err="1"/>
              <a:t>GoPhish</a:t>
            </a:r>
            <a:r>
              <a:rPr lang="de-DE" dirty="0"/>
              <a:t> übermittelt hat. </a:t>
            </a:r>
          </a:p>
          <a:p>
            <a:r>
              <a:rPr lang="de-DE" dirty="0"/>
              <a:t>Auf diese Weise können sich die </a:t>
            </a:r>
            <a:r>
              <a:rPr lang="de-DE" dirty="0" err="1"/>
              <a:t>gephishten</a:t>
            </a:r>
            <a:r>
              <a:rPr lang="de-DE" dirty="0"/>
              <a:t> BenutzerInnen schließlich anmelden, ohne zu merken, dass sie </a:t>
            </a:r>
            <a:r>
              <a:rPr lang="de-DE" dirty="0" err="1"/>
              <a:t>gephisht</a:t>
            </a:r>
            <a:r>
              <a:rPr lang="de-DE" dirty="0"/>
              <a:t> wurden.</a:t>
            </a:r>
          </a:p>
          <a:p>
            <a:r>
              <a:rPr lang="de-DE" dirty="0"/>
              <a:t>Für die Schulung des Sicherheitsbewusstseins ist es sinnvoll, auf eine Seite weiterzuleiten, die dem Benutzer … </a:t>
            </a:r>
          </a:p>
          <a:p>
            <a:pPr lvl="1"/>
            <a:r>
              <a:rPr lang="de-DE" dirty="0"/>
              <a:t>anzeigt, dass er </a:t>
            </a:r>
            <a:r>
              <a:rPr lang="de-DE" dirty="0" err="1"/>
              <a:t>gephisht</a:t>
            </a:r>
            <a:r>
              <a:rPr lang="de-DE" dirty="0"/>
              <a:t> wurde</a:t>
            </a:r>
          </a:p>
          <a:p>
            <a:pPr lvl="1"/>
            <a:r>
              <a:rPr lang="de-DE" dirty="0"/>
              <a:t>eine entsprechende Informationen über </a:t>
            </a:r>
            <a:r>
              <a:rPr lang="de-DE" dirty="0" err="1"/>
              <a:t>Phishingmails</a:t>
            </a:r>
            <a:r>
              <a:rPr lang="de-DE" dirty="0"/>
              <a:t> darstellt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D39AE1-46E4-4A7D-8100-F7FCF9B3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AA7F1-A299-4F7F-B271-343184EE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42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4: Landing Page Weiterleitung Beispiel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D39AE1-46E4-4A7D-8100-F7FCF9B3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AA7F1-A299-4F7F-B271-343184EE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28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FB2431-98CB-48DB-BDA4-E0BDDE0D08CD}"/>
              </a:ext>
            </a:extLst>
          </p:cNvPr>
          <p:cNvSpPr txBox="1"/>
          <p:nvPr/>
        </p:nvSpPr>
        <p:spPr>
          <a:xfrm>
            <a:off x="9577929" y="1819564"/>
            <a:ext cx="1547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hlinkClick r:id="rId2"/>
              </a:rPr>
              <a:t>BBS Rohrbach</a:t>
            </a:r>
            <a:br>
              <a:rPr lang="de-AT" dirty="0">
                <a:hlinkClick r:id="rId2"/>
              </a:rPr>
            </a:br>
            <a:r>
              <a:rPr lang="de-AT" dirty="0">
                <a:hlinkClick r:id="rId2"/>
              </a:rPr>
              <a:t>Weiterleitung</a:t>
            </a:r>
            <a:br>
              <a:rPr lang="de-AT" dirty="0">
                <a:hlinkClick r:id="rId2"/>
              </a:rPr>
            </a:br>
            <a:r>
              <a:rPr lang="de-AT" dirty="0">
                <a:hlinkClick r:id="rId2"/>
              </a:rPr>
              <a:t>Phishing-Mails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0BA3B9-134B-4216-BAE2-E70E44EC6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30" y="1690687"/>
            <a:ext cx="7299334" cy="45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5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5: Benutzer(gruppen) anlegen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D39AE1-46E4-4A7D-8100-F7FCF9B3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AA7F1-A299-4F7F-B271-343184EE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29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90D668-275C-4203-9171-5AECBB1E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7" y="1676387"/>
            <a:ext cx="4894474" cy="45581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18F2D16-CD3D-4695-A62A-34EE66691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5" y="1860755"/>
            <a:ext cx="3419952" cy="5239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F672B42-0B27-46A6-89A8-E11F5B6C469E}"/>
              </a:ext>
            </a:extLst>
          </p:cNvPr>
          <p:cNvSpPr txBox="1"/>
          <p:nvPr/>
        </p:nvSpPr>
        <p:spPr>
          <a:xfrm>
            <a:off x="6324935" y="2564376"/>
            <a:ext cx="294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hlinkClick r:id="rId4"/>
              </a:rPr>
              <a:t>Vorlage für </a:t>
            </a:r>
            <a:r>
              <a:rPr lang="de-AT" dirty="0" err="1">
                <a:hlinkClick r:id="rId4"/>
              </a:rPr>
              <a:t>Bulk</a:t>
            </a:r>
            <a:r>
              <a:rPr lang="de-AT" dirty="0">
                <a:hlinkClick r:id="rId4"/>
              </a:rPr>
              <a:t> Import Users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6E5CDEF-7D87-4096-94C8-459E530A5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5" y="3191743"/>
            <a:ext cx="4806084" cy="60285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EF01383-32B5-448D-9E43-0E9BBAC9E87A}"/>
              </a:ext>
            </a:extLst>
          </p:cNvPr>
          <p:cNvSpPr txBox="1"/>
          <p:nvPr/>
        </p:nvSpPr>
        <p:spPr>
          <a:xfrm>
            <a:off x="6324936" y="4221018"/>
            <a:ext cx="511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Es ist besser, keine großen Empfängergruppen zu erstellen, </a:t>
            </a:r>
          </a:p>
          <a:p>
            <a:r>
              <a:rPr lang="de-DE" sz="1600" dirty="0"/>
              <a:t>sondern mehrere Gruppen mit einer geringeren </a:t>
            </a:r>
          </a:p>
          <a:p>
            <a:r>
              <a:rPr lang="de-DE" sz="1600" dirty="0"/>
              <a:t>Anzahl von E-Mails. </a:t>
            </a:r>
          </a:p>
          <a:p>
            <a:r>
              <a:rPr lang="de-DE" sz="1600" dirty="0"/>
              <a:t>Dies verursacht weniger „Lärm“ auf den SMTP-Servern </a:t>
            </a:r>
          </a:p>
          <a:p>
            <a:r>
              <a:rPr lang="de-DE" sz="1600" dirty="0"/>
              <a:t>und bleibt eher unbemerkt.</a:t>
            </a:r>
          </a:p>
        </p:txBody>
      </p:sp>
    </p:spTree>
    <p:extLst>
      <p:ext uri="{BB962C8B-B14F-4D97-AF65-F5344CB8AC3E}">
        <p14:creationId xmlns:p14="http://schemas.microsoft.com/office/powerpoint/2010/main" val="14546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BCC4BC-2386-4C68-B797-92B97A05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42125A-8605-41C4-B43C-D55CBC94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365481-4DD5-4DAB-8790-F0790A719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7" y="0"/>
            <a:ext cx="12145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4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6: Kampagne anlegen und launchen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D39AE1-46E4-4A7D-8100-F7FCF9B3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AA7F1-A299-4F7F-B271-343184EE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30</a:t>
            </a:fld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B1C7611-7EE2-42F9-AB00-417200315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57" y="2000925"/>
            <a:ext cx="6077798" cy="36581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B8A9B80-CB48-4A06-9FE5-90A7B832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375" y="2388002"/>
            <a:ext cx="6525536" cy="321037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7E82863-55EA-495D-8339-47D61229C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096" y="1960869"/>
            <a:ext cx="3886742" cy="2753109"/>
          </a:xfrm>
          <a:prstGeom prst="rect">
            <a:avLst/>
          </a:prstGeom>
        </p:spPr>
      </p:pic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703D9DE0-7018-41A6-B275-E927BBF99BFE}"/>
              </a:ext>
            </a:extLst>
          </p:cNvPr>
          <p:cNvCxnSpPr>
            <a:cxnSpLocks/>
          </p:cNvCxnSpPr>
          <p:nvPr/>
        </p:nvCxnSpPr>
        <p:spPr>
          <a:xfrm flipH="1" flipV="1">
            <a:off x="3390722" y="5465072"/>
            <a:ext cx="1200726" cy="387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828638CA-F76F-43B0-9DB9-0C33595DE54C}"/>
              </a:ext>
            </a:extLst>
          </p:cNvPr>
          <p:cNvSpPr txBox="1"/>
          <p:nvPr/>
        </p:nvSpPr>
        <p:spPr>
          <a:xfrm>
            <a:off x="4572980" y="5716837"/>
            <a:ext cx="2415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Phishing-Server, Port 80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32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8A7E3-12A9-4412-877C-3C92A6327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br>
              <a:rPr lang="de-AT" dirty="0"/>
            </a:br>
            <a:r>
              <a:rPr lang="de-AT" dirty="0"/>
              <a:t>Schritt 6: Kampagne beobachten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D39AE1-46E4-4A7D-8100-F7FCF9B3A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AA7F1-A299-4F7F-B271-343184EE5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31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741E3A-BD2A-4B50-BDF5-16034A68E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6" y="1690688"/>
            <a:ext cx="7943272" cy="444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45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E788106-FDC8-495C-9FB3-302A87937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55D653-62A0-4DEF-AA9B-465BB527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D9FF93-6B57-491A-94FB-7DFF96735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C8C7753-4EED-44F4-A07D-1ECC5926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27" y="1731572"/>
            <a:ext cx="7354326" cy="6573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5C07250-086E-4DE7-A434-6E5E7338F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244" y="1687428"/>
            <a:ext cx="5113810" cy="32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8B0C4-6D55-4012-BF87-567A1997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2EA63C-8510-42B8-A105-11F88E16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92FEB4-BB6C-4721-A215-C7E77DB0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10459E-E7D0-4854-9CDA-AA9363DEC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6079"/>
            <a:ext cx="8869218" cy="4798101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B34C5465-7191-485B-861A-4DBBEF7D074B}"/>
              </a:ext>
            </a:extLst>
          </p:cNvPr>
          <p:cNvCxnSpPr>
            <a:cxnSpLocks/>
          </p:cNvCxnSpPr>
          <p:nvPr/>
        </p:nvCxnSpPr>
        <p:spPr>
          <a:xfrm flipH="1">
            <a:off x="6899565" y="2327564"/>
            <a:ext cx="3141516" cy="12653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CE392A2-55C2-42B9-BA52-0BEE339AFEF5}"/>
              </a:ext>
            </a:extLst>
          </p:cNvPr>
          <p:cNvSpPr txBox="1"/>
          <p:nvPr/>
        </p:nvSpPr>
        <p:spPr>
          <a:xfrm>
            <a:off x="10041081" y="2004398"/>
            <a:ext cx="1523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Daten wurden</a:t>
            </a:r>
          </a:p>
          <a:p>
            <a:r>
              <a:rPr lang="de-AT" dirty="0"/>
              <a:t>übermittelt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929D2F2-DA45-4024-9329-94D1705A4D37}"/>
              </a:ext>
            </a:extLst>
          </p:cNvPr>
          <p:cNvCxnSpPr>
            <a:cxnSpLocks/>
          </p:cNvCxnSpPr>
          <p:nvPr/>
        </p:nvCxnSpPr>
        <p:spPr>
          <a:xfrm flipH="1">
            <a:off x="9273309" y="4978400"/>
            <a:ext cx="767773" cy="6557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79E26429-7DC6-41BD-AE6C-E32724C075F7}"/>
              </a:ext>
            </a:extLst>
          </p:cNvPr>
          <p:cNvSpPr txBox="1"/>
          <p:nvPr/>
        </p:nvSpPr>
        <p:spPr>
          <a:xfrm>
            <a:off x="9980018" y="4655234"/>
            <a:ext cx="1058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Resultate</a:t>
            </a:r>
          </a:p>
          <a:p>
            <a:r>
              <a:rPr lang="de-AT" dirty="0"/>
              <a:t>ansehen</a:t>
            </a:r>
          </a:p>
        </p:txBody>
      </p:sp>
    </p:spTree>
    <p:extLst>
      <p:ext uri="{BB962C8B-B14F-4D97-AF65-F5344CB8AC3E}">
        <p14:creationId xmlns:p14="http://schemas.microsoft.com/office/powerpoint/2010/main" val="48376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8B0C4-6D55-4012-BF87-567A1997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2EA63C-8510-42B8-A105-11F88E16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92FEB4-BB6C-4721-A215-C7E77DB0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6BEEA4-8001-434C-B8FB-578AFEBC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3" y="1291815"/>
            <a:ext cx="8425472" cy="4901166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CD3AA9B7-D27B-4720-9E1C-448ACA02E6B9}"/>
              </a:ext>
            </a:extLst>
          </p:cNvPr>
          <p:cNvCxnSpPr>
            <a:cxnSpLocks/>
          </p:cNvCxnSpPr>
          <p:nvPr/>
        </p:nvCxnSpPr>
        <p:spPr>
          <a:xfrm flipH="1" flipV="1">
            <a:off x="1630347" y="2170548"/>
            <a:ext cx="1134163" cy="2174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A2A39942-6808-4E0E-AC45-6CFEA6AB1301}"/>
              </a:ext>
            </a:extLst>
          </p:cNvPr>
          <p:cNvSpPr txBox="1"/>
          <p:nvPr/>
        </p:nvSpPr>
        <p:spPr>
          <a:xfrm>
            <a:off x="2745874" y="2170548"/>
            <a:ext cx="181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Gephishte</a:t>
            </a:r>
            <a:r>
              <a:rPr lang="de-AT" dirty="0"/>
              <a:t> Daten exportieren</a:t>
            </a:r>
          </a:p>
        </p:txBody>
      </p:sp>
    </p:spTree>
    <p:extLst>
      <p:ext uri="{BB962C8B-B14F-4D97-AF65-F5344CB8AC3E}">
        <p14:creationId xmlns:p14="http://schemas.microsoft.com/office/powerpoint/2010/main" val="20079826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A419B-CCD2-4250-9CAD-BD0E407CD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Kampagne durchführen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AE8349-C36F-4B31-B74E-776BB91A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2EFE69-62D5-43DB-B9DA-A6F60077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FAD5AF-69CA-4DB2-ADED-D13D90EA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81" y="1578123"/>
            <a:ext cx="7982527" cy="43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64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A27EB3-86B9-4BAB-8670-5083DE4A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Erfolgreiche </a:t>
            </a:r>
            <a:r>
              <a:rPr lang="de-AT" dirty="0" err="1"/>
              <a:t>Awarenesskampagnen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8BA18-6602-42EA-BCE9-0D43D0DFD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Phishing Kampagne - das müssen Sie vor der Durchführung wissen! (aware7.com)</a:t>
            </a:r>
            <a:endParaRPr lang="de-DE" dirty="0"/>
          </a:p>
          <a:p>
            <a:r>
              <a:rPr lang="de-DE" dirty="0">
                <a:hlinkClick r:id="rId3"/>
              </a:rPr>
              <a:t>5 Tipps für eine erfolgreiche Awareness Kampagne (aware7.com)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9BF95C-0F6A-4979-8B46-D9066553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E041F-ECD6-41FB-94E5-71A911C83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963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5BA0897-B99C-439A-AB7F-E40F45E7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Vermeide, dass deine Mails im Spamordner landen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17A797-B191-4208-B825-E3C3BB89A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Deshalb landen Ihre E-Mails im Spam (und was man dagegen tun kann) (drip.com)</a:t>
            </a:r>
            <a:endParaRPr lang="de-DE" dirty="0"/>
          </a:p>
          <a:p>
            <a:r>
              <a:rPr lang="de-DE" dirty="0">
                <a:hlinkClick r:id="rId3"/>
              </a:rPr>
              <a:t>Warum landen meine </a:t>
            </a:r>
            <a:r>
              <a:rPr lang="de-DE" dirty="0" err="1">
                <a:hlinkClick r:id="rId3"/>
              </a:rPr>
              <a:t>E-mails</a:t>
            </a:r>
            <a:r>
              <a:rPr lang="de-DE" dirty="0">
                <a:hlinkClick r:id="rId3"/>
              </a:rPr>
              <a:t> im Spam? (9 mögliche Gründe) (kinsta.com)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7B8B8D-0812-4B51-9637-4A46D5CA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59A40C-4870-48B9-B28E-BE4E767D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803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6D5C3-A411-4A33-BE1C-6304C3C5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Kurzvariante einer </a:t>
            </a:r>
            <a:r>
              <a:rPr lang="de-AT" dirty="0" err="1"/>
              <a:t>Phishingkampagne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082CC-2206-4BAB-AB62-A1A0EE702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/>
              <a:t>Die Ankündigung von </a:t>
            </a:r>
            <a:r>
              <a:rPr lang="de-AT" dirty="0" err="1"/>
              <a:t>Phishingmails</a:t>
            </a:r>
            <a:r>
              <a:rPr lang="de-AT" dirty="0"/>
              <a:t> alleine</a:t>
            </a:r>
          </a:p>
          <a:p>
            <a:pPr marL="0" indent="0">
              <a:buNone/>
            </a:pPr>
            <a:r>
              <a:rPr lang="de-AT" dirty="0"/>
              <a:t>führt bereits zu einer Sensibilisierung</a:t>
            </a:r>
          </a:p>
          <a:p>
            <a:pPr marL="0" indent="0">
              <a:buNone/>
            </a:pPr>
            <a:r>
              <a:rPr lang="de-AT" dirty="0"/>
              <a:t>man will ja nicht erwischt werden </a:t>
            </a:r>
            <a:r>
              <a:rPr lang="de-AT" dirty="0">
                <a:sym typeface="Wingdings" panose="05000000000000000000" pitchFamily="2" charset="2"/>
              </a:rPr>
              <a:t>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A3BED10-8461-4D5D-808E-117B93D6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8BB999-B75A-4B77-AC4E-71589C59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141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489BA-4C59-477A-825F-CC66D2C80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Sicherheitsaspekte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7DC3EC-8621-4D21-B9BC-967C16DC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Identifying </a:t>
            </a:r>
            <a:r>
              <a:rPr lang="en-US" dirty="0" err="1">
                <a:hlinkClick r:id="rId2"/>
              </a:rPr>
              <a:t>Gophish</a:t>
            </a:r>
            <a:r>
              <a:rPr lang="en-US" dirty="0">
                <a:hlinkClick r:id="rId2"/>
              </a:rPr>
              <a:t> Servers | Insomnia Security</a:t>
            </a:r>
            <a:endParaRPr lang="de-DE" dirty="0"/>
          </a:p>
          <a:p>
            <a:r>
              <a:rPr lang="de-DE" dirty="0"/>
              <a:t>Datenspeicherung </a:t>
            </a:r>
            <a:r>
              <a:rPr lang="de-DE" dirty="0" err="1"/>
              <a:t>Gophish</a:t>
            </a:r>
            <a:r>
              <a:rPr lang="de-DE" dirty="0"/>
              <a:t>: </a:t>
            </a:r>
            <a:r>
              <a:rPr lang="de-DE" dirty="0" err="1"/>
              <a:t>sqlite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6D7C5-0351-4889-873A-14022D68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A7ED42-334C-4463-8D6F-2215DA26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78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6CB1E60-40A1-4AEC-938D-B69CE663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87" y="0"/>
            <a:ext cx="7823025" cy="6219305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5EAFF8-1603-4625-A2F4-97E740177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0782B4-46E1-4C59-A91C-57A3C61A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304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8236E-C89D-4A8F-A346-444E2DE8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i="0" dirty="0">
                <a:solidFill>
                  <a:srgbClr val="000000"/>
                </a:solidFill>
                <a:effectLst/>
                <a:latin typeface="museo-slab"/>
              </a:rPr>
              <a:t>Zugehörige Begriffe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C410B3-EDA1-4B16-B3FF-BA4B309A8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88CE"/>
                </a:solidFill>
                <a:effectLst/>
                <a:latin typeface="proxima-nova"/>
                <a:hlinkClick r:id="rId2"/>
              </a:rPr>
              <a:t>CEO Fraud</a:t>
            </a:r>
            <a:endParaRPr lang="de-DE" b="0" i="0" dirty="0">
              <a:solidFill>
                <a:srgbClr val="000000"/>
              </a:solidFill>
              <a:effectLst/>
              <a:latin typeface="proxima-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88CE"/>
                </a:solidFill>
                <a:effectLst/>
                <a:latin typeface="proxima-nova"/>
                <a:hlinkClick r:id="rId3"/>
              </a:rPr>
              <a:t>Unterschiede zwischen Phishing und Spear Phishing</a:t>
            </a:r>
            <a:endParaRPr lang="de-DE" b="0" i="0" dirty="0">
              <a:solidFill>
                <a:srgbClr val="000000"/>
              </a:solidFill>
              <a:effectLst/>
              <a:latin typeface="proxima-nova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u="none" strike="noStrike" dirty="0">
                <a:solidFill>
                  <a:srgbClr val="0088CE"/>
                </a:solidFill>
                <a:effectLst/>
                <a:latin typeface="proxima-nova"/>
                <a:hlinkClick r:id="rId4"/>
              </a:rPr>
              <a:t>Ransomware</a:t>
            </a:r>
            <a:endParaRPr lang="de-DE" b="0" i="0" dirty="0">
              <a:solidFill>
                <a:srgbClr val="000000"/>
              </a:solidFill>
              <a:effectLst/>
              <a:latin typeface="proxima-nova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E1A250-CD1B-420A-8EC3-EBA882229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70721C-723E-4E8D-AEAA-3EF52AC0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771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7BDDB-2136-4D9D-B5D0-26DD18892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Phishing-Kampagnen und ihre Fallstricke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A10DA2-3AA3-402C-9EB2-69EAE7E6D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KIT - Das KIT - Medien - Presseinformationen - Archiv Presseinformationen - Phishing-Kampagnen und ihre Fallstricke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2AE734-DAE9-4493-8817-24414BCB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DDFBA7-1B08-4EA3-AE65-C60CAD62F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01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351CE22-5A80-0016-0436-B8D4C861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meisten Cyber-Angriffe werden mit…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5C3770-462D-0964-1550-17D62D521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421"/>
            <a:ext cx="4340469" cy="610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…</a:t>
            </a:r>
            <a:r>
              <a:rPr lang="de-AT" sz="2400" dirty="0" err="1"/>
              <a:t>Phishingmails</a:t>
            </a:r>
            <a:r>
              <a:rPr lang="de-AT" sz="2400" dirty="0"/>
              <a:t> durchgeführt</a:t>
            </a:r>
            <a:endParaRPr lang="de-DE" sz="2400" dirty="0"/>
          </a:p>
        </p:txBody>
      </p:sp>
      <p:pic>
        <p:nvPicPr>
          <p:cNvPr id="1026" name="Picture 2" descr="Scoprire se una e-mail è stata compromessa - TantiLink">
            <a:extLst>
              <a:ext uri="{FF2B5EF4-FFF2-40B4-BE49-F238E27FC236}">
                <a16:creationId xmlns:a16="http://schemas.microsoft.com/office/drawing/2014/main" id="{11762D18-AF2B-4654-B787-F26A6EBB3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54" y="256112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876584B-349A-4ED9-BD68-EE16FAD772F7}"/>
              </a:ext>
            </a:extLst>
          </p:cNvPr>
          <p:cNvSpPr txBox="1"/>
          <p:nvPr/>
        </p:nvSpPr>
        <p:spPr>
          <a:xfrm>
            <a:off x="5624879" y="1728422"/>
            <a:ext cx="6097464" cy="3608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dirty="0"/>
              <a:t>Wie funktioniert Phishing?</a:t>
            </a:r>
          </a:p>
          <a:p>
            <a:br>
              <a:rPr lang="de-DE" sz="2000" dirty="0"/>
            </a:br>
            <a:r>
              <a:rPr lang="de-DE" sz="2000" dirty="0"/>
              <a:t>Phishing beginnt mit einer </a:t>
            </a:r>
            <a:r>
              <a:rPr lang="de-DE" sz="2000" b="1" dirty="0"/>
              <a:t>betrügerischen E-Mail oder sonstigen Mitteilung</a:t>
            </a:r>
            <a:r>
              <a:rPr lang="de-DE" sz="2000" dirty="0"/>
              <a:t>, mit der ein </a:t>
            </a:r>
            <a:r>
              <a:rPr lang="de-DE" sz="2000" b="1" dirty="0"/>
              <a:t>Opfer angelockt </a:t>
            </a:r>
            <a:r>
              <a:rPr lang="de-DE" sz="2000" dirty="0"/>
              <a:t>werden soll. Die </a:t>
            </a:r>
            <a:r>
              <a:rPr lang="de-DE" sz="2000" b="1" dirty="0"/>
              <a:t>Nachricht ist so gestaltet</a:t>
            </a:r>
            <a:r>
              <a:rPr lang="de-DE" sz="2000" dirty="0"/>
              <a:t>, dass sie wirkt, als käme sie von einem </a:t>
            </a:r>
            <a:r>
              <a:rPr lang="de-DE" sz="2000" b="1" dirty="0"/>
              <a:t>vertrauenswürdigen</a:t>
            </a:r>
            <a:r>
              <a:rPr lang="de-DE" sz="2000" dirty="0"/>
              <a:t> Absender. </a:t>
            </a:r>
          </a:p>
          <a:p>
            <a:r>
              <a:rPr lang="de-DE" sz="2000" dirty="0"/>
              <a:t>Wenn das Opfer darauf hereinfällt, wird es dazu gebracht, </a:t>
            </a:r>
            <a:r>
              <a:rPr lang="de-DE" sz="2000" b="1" dirty="0"/>
              <a:t>vertrauliche Informationen offenzulegen</a:t>
            </a:r>
            <a:r>
              <a:rPr lang="de-DE" sz="2000" dirty="0"/>
              <a:t>, häufig auf einer betrügerischen Website.</a:t>
            </a:r>
          </a:p>
          <a:p>
            <a:r>
              <a:rPr lang="de-DE" sz="2000" dirty="0"/>
              <a:t>Manchmal wird auch </a:t>
            </a:r>
            <a:r>
              <a:rPr lang="de-DE" sz="2000" b="1" dirty="0"/>
              <a:t>Malware</a:t>
            </a:r>
            <a:r>
              <a:rPr lang="de-DE" sz="2000" dirty="0"/>
              <a:t> auf den Computer des Opfers heruntergeladen.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8B2DCB8-1BB7-4D79-872C-16D5EBC8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4676C4-09B8-48E0-82E5-9F807254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8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F0E0D-E14B-4C92-BC5F-26B64425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zum Erkennen von </a:t>
            </a:r>
            <a:r>
              <a:rPr lang="de-DE" dirty="0" err="1"/>
              <a:t>Phishingmails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771FAF-2A4D-478E-8304-228D53A21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445"/>
            <a:ext cx="10515600" cy="4092409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Vorsicht bei fremden Absendern, überprüfen Sie Name und E-Mail-Adresse</a:t>
            </a:r>
          </a:p>
          <a:p>
            <a:r>
              <a:rPr lang="de-DE" dirty="0"/>
              <a:t>Keine Eile, seien Sie misstrauisch bei E-Mails, die als "dringend" gekennzeichnet sind</a:t>
            </a:r>
          </a:p>
          <a:p>
            <a:r>
              <a:rPr lang="de-DE" dirty="0"/>
              <a:t>Achten Sie auf Fehler in Rechtschreibung und Grammatik</a:t>
            </a:r>
          </a:p>
          <a:p>
            <a:r>
              <a:rPr lang="de-DE" dirty="0"/>
              <a:t>Hüten Sie sich vor allgemeinen Begrüßungsformeln wie "Sehr geehrter Herr/Frau"</a:t>
            </a:r>
          </a:p>
          <a:p>
            <a:r>
              <a:rPr lang="de-DE" dirty="0"/>
              <a:t>Lassen Sie sich nicht von unglaublichen "Angeboten" locken</a:t>
            </a:r>
          </a:p>
          <a:p>
            <a:r>
              <a:rPr lang="de-DE" dirty="0"/>
              <a:t>Fahren Sie mit dem Mauszeiger über den Link, bevor Sie klicken, um sicherzustellen, dass es sich um eine sichere URL (https://) handelt und…</a:t>
            </a:r>
          </a:p>
          <a:p>
            <a:r>
              <a:rPr lang="de-DE" dirty="0"/>
              <a:t>Überprüfen Sie die genaue Adresse, ob sie z.B. mit der betreffenden Firma übereinstimmt</a:t>
            </a:r>
          </a:p>
          <a:p>
            <a:r>
              <a:rPr lang="de-DE" dirty="0"/>
              <a:t>Geben Sie niemals persönliche oder finanzielle Informationen auf der Grundlage einer E-Mail-Anfrage preis</a:t>
            </a:r>
          </a:p>
          <a:p>
            <a:r>
              <a:rPr lang="de-DE" dirty="0"/>
              <a:t>Trauen Sie Links oder Anhängen in unaufgeforderten E-Mails nicht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3DF94A8-24D0-42AF-A09F-B4DFF97F74EB}"/>
              </a:ext>
            </a:extLst>
          </p:cNvPr>
          <p:cNvSpPr txBox="1"/>
          <p:nvPr/>
        </p:nvSpPr>
        <p:spPr>
          <a:xfrm>
            <a:off x="7355520" y="5742854"/>
            <a:ext cx="408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Click with Caution Infographic (cisco.com)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12C3490-9BD1-4DDF-B2A8-3599DE95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6098F9-DCDB-4218-A475-F868F2A2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65402-F8E8-495A-9F7A-1B2372AF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gehen Unternehmen mit diesem Thema um?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CF0FA4-8121-4D86-8CAA-02A5BEFD7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4224"/>
            <a:ext cx="10515600" cy="3589049"/>
          </a:xfrm>
        </p:spPr>
        <p:txBody>
          <a:bodyPr>
            <a:normAutofit fontScale="92500"/>
          </a:bodyPr>
          <a:lstStyle/>
          <a:p>
            <a:r>
              <a:rPr lang="de-DE" dirty="0"/>
              <a:t>Viele Unternehmen machen monatliche, unternehmensweite Phishing-Aufklärungskampagnen, die allmählich komplexer werden</a:t>
            </a:r>
          </a:p>
          <a:p>
            <a:r>
              <a:rPr lang="de-DE" dirty="0"/>
              <a:t>Diese Kampagnen müssen gut organisiert und strukturiert sein</a:t>
            </a:r>
          </a:p>
          <a:p>
            <a:r>
              <a:rPr lang="de-DE" dirty="0"/>
              <a:t>Administratoren betreiben Speer-Phishing bei Benutzern mit hohem Risiko</a:t>
            </a:r>
          </a:p>
          <a:p>
            <a:r>
              <a:rPr lang="de-DE" dirty="0"/>
              <a:t>Die getäuschten Mitarbeiter werden auf eine interne Schulungsseite umgeleitet, den "</a:t>
            </a:r>
            <a:r>
              <a:rPr lang="de-DE" dirty="0" err="1"/>
              <a:t>Phishpond</a:t>
            </a:r>
            <a:r>
              <a:rPr lang="de-DE" dirty="0"/>
              <a:t>".</a:t>
            </a:r>
          </a:p>
          <a:p>
            <a:r>
              <a:rPr lang="de-DE" dirty="0"/>
              <a:t>Führungskräfte verpflichten sich zu fortlaufenden Aufklärungsaktivitäten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A52AD3-0DC9-477C-826D-8580B12D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7A0DE-8769-457A-B164-5471184F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EB472D-02C3-4AE6-AC00-7B8A3AC51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099" y="5252909"/>
            <a:ext cx="2743583" cy="924054"/>
          </a:xfrm>
          <a:prstGeom prst="rect">
            <a:avLst/>
          </a:prstGeom>
        </p:spPr>
      </p:pic>
      <p:pic>
        <p:nvPicPr>
          <p:cNvPr id="1026" name="Picture 2" descr="GoPhish: Free phishing toolkit for training your employees">
            <a:extLst>
              <a:ext uri="{FF2B5EF4-FFF2-40B4-BE49-F238E27FC236}">
                <a16:creationId xmlns:a16="http://schemas.microsoft.com/office/drawing/2014/main" id="{C5A4D585-A64C-4BE5-BF23-6DAAF8C1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560" y="4934331"/>
            <a:ext cx="1158298" cy="11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9D7D8C5-4572-4B77-8086-D5787E2E6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0" y="5148281"/>
            <a:ext cx="2343477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FEE0A-BAC8-4C67-8BB1-AD551B90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Phishingmail</a:t>
            </a:r>
            <a:r>
              <a:rPr lang="de-AT" dirty="0"/>
              <a:t>-Schulungssysteme proprietär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CA765A-5F46-4D61-8351-2CDDCEA83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6" y="1430155"/>
            <a:ext cx="8378715" cy="4713028"/>
          </a:xfrm>
          <a:prstGeom prst="rect">
            <a:avLst/>
          </a:prstGeom>
        </p:spPr>
      </p:pic>
      <p:sp>
        <p:nvSpPr>
          <p:cNvPr id="12" name="Stern: 6 Zacken 11">
            <a:extLst>
              <a:ext uri="{FF2B5EF4-FFF2-40B4-BE49-F238E27FC236}">
                <a16:creationId xmlns:a16="http://schemas.microsoft.com/office/drawing/2014/main" id="{AC958D08-36DE-49CF-9AFF-5657014FF9FE}"/>
              </a:ext>
            </a:extLst>
          </p:cNvPr>
          <p:cNvSpPr/>
          <p:nvPr/>
        </p:nvSpPr>
        <p:spPr>
          <a:xfrm>
            <a:off x="8861270" y="1430154"/>
            <a:ext cx="2159794" cy="1946718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/>
              <a:t>kosten</a:t>
            </a:r>
          </a:p>
          <a:p>
            <a:pPr algn="ctr"/>
            <a:r>
              <a:rPr lang="de-AT" sz="2400" b="1" dirty="0"/>
              <a:t>pflichtig</a:t>
            </a:r>
            <a:endParaRPr lang="de-DE" sz="24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995AD3-4EB4-42CF-982E-A20C0BDB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DA3DF4-F8BE-4174-A4B2-4DF686DF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33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FEE0A-BAC8-4C67-8BB1-AD551B90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Phishingmail</a:t>
            </a:r>
            <a:r>
              <a:rPr lang="de-AT" dirty="0"/>
              <a:t>-Schulungssysteme open source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31D389-90B5-4EDC-B6A9-67A52AB9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err="1"/>
              <a:t>SecurityIQ</a:t>
            </a:r>
            <a:r>
              <a:rPr lang="de-DE" dirty="0"/>
              <a:t> </a:t>
            </a:r>
            <a:r>
              <a:rPr lang="de-DE" dirty="0" err="1"/>
              <a:t>PhishSim</a:t>
            </a:r>
            <a:r>
              <a:rPr lang="de-DE" dirty="0"/>
              <a:t>: Diese vom </a:t>
            </a:r>
            <a:r>
              <a:rPr lang="de-DE" dirty="0" err="1"/>
              <a:t>InfoSec</a:t>
            </a:r>
            <a:r>
              <a:rPr lang="de-DE" dirty="0"/>
              <a:t> Institute entwickelte Software-</a:t>
            </a:r>
            <a:r>
              <a:rPr lang="de-DE" dirty="0" err="1"/>
              <a:t>as</a:t>
            </a:r>
            <a:r>
              <a:rPr lang="de-DE" dirty="0"/>
              <a:t>-a-Service-Plattform ist kostenlos erhältlich (mit einigen eingeschränkten Funktionen). Sie umfasst Optionen zur Planung von Phishing-Kampagnen und Berichte sowie ein interaktives Schulungsmodul.</a:t>
            </a:r>
          </a:p>
          <a:p>
            <a:r>
              <a:rPr lang="de-DE" dirty="0"/>
              <a:t>LUCY: Eine </a:t>
            </a:r>
            <a:r>
              <a:rPr lang="de-DE" dirty="0" err="1"/>
              <a:t>Social</a:t>
            </a:r>
            <a:r>
              <a:rPr lang="de-DE" dirty="0"/>
              <a:t>-Engineering-Plattform, die Phishing-Angriffe mit verschiedenen Szenarien und Vorlagen simuliert. Sie kann als virtuelle Appliance oder mit einem Skript installiert werden. Die Community-Version ist kostenlos und es sind kostenpflichtige Versionen mit zusätzlichen Funktionen erhältlich.</a:t>
            </a:r>
          </a:p>
          <a:p>
            <a:r>
              <a:rPr lang="de-DE" dirty="0"/>
              <a:t>MSI Simple </a:t>
            </a:r>
            <a:r>
              <a:rPr lang="de-DE" dirty="0" err="1"/>
              <a:t>Phish</a:t>
            </a:r>
            <a:r>
              <a:rPr lang="de-DE" dirty="0"/>
              <a:t>: Kostenloses Tool von </a:t>
            </a:r>
            <a:r>
              <a:rPr lang="de-DE" dirty="0" err="1"/>
              <a:t>MicroSolved</a:t>
            </a:r>
            <a:r>
              <a:rPr lang="de-DE" dirty="0"/>
              <a:t> Inc. für Sicherheitsteams, die ihre eigenen Phishing-Tests durchführen möchten. Die Software kann auf einem Windows-Server oder einer Workstation installiert werden. Die Lösung kann Webseiten hosten und das Ausfüllen von Formularen (mit Teilpasswörtern) erfassen.</a:t>
            </a:r>
          </a:p>
          <a:p>
            <a:r>
              <a:rPr lang="de-DE" dirty="0"/>
              <a:t>King </a:t>
            </a:r>
            <a:r>
              <a:rPr lang="de-DE" dirty="0" err="1"/>
              <a:t>Phisher</a:t>
            </a:r>
            <a:r>
              <a:rPr lang="de-DE" dirty="0"/>
              <a:t>: Kostenloses Tool von </a:t>
            </a:r>
            <a:r>
              <a:rPr lang="de-DE" dirty="0" err="1"/>
              <a:t>SecureState</a:t>
            </a:r>
            <a:r>
              <a:rPr lang="de-DE" dirty="0"/>
              <a:t> zur Simulation von </a:t>
            </a:r>
            <a:r>
              <a:rPr lang="de-DE" dirty="0" err="1"/>
              <a:t>Social</a:t>
            </a:r>
            <a:r>
              <a:rPr lang="de-DE" dirty="0"/>
              <a:t>-Engineering-Kampagnen unter Linux. Es enthält Optionen zum Einbetten von Bildern in E-Mails, zum Klonen und Hosten von Webseiten und zum Sammeln von Anmeldedaten, um zu zeigen, welche Benutzer Formulare ausgefüllt haben.</a:t>
            </a:r>
          </a:p>
          <a:p>
            <a:r>
              <a:rPr lang="de-DE" dirty="0" err="1"/>
              <a:t>Gophish</a:t>
            </a:r>
            <a:r>
              <a:rPr lang="de-DE" dirty="0"/>
              <a:t>: Ein einfach zu installierendes Open-Source-Phishing-Framework mit detaillierten Berichten, das jedoch keine Komponente zur Benutzerschulung enthält.</a:t>
            </a:r>
          </a:p>
          <a:p>
            <a:r>
              <a:rPr lang="de-DE" dirty="0"/>
              <a:t>Duo Insight: Kostenloses Tool von Duo Security, mit dem in wenigen Minuten eine Phishing-Kampagne gestartet werden kann, um zu ermitteln, welche Benutzer für Phishing-Angriffe anfällig sind. Das Tool ist zu 100 % Cloud-basiert und erfordert keine Installation von Software.</a:t>
            </a:r>
          </a:p>
          <a:p>
            <a:r>
              <a:rPr lang="de-DE" dirty="0" err="1"/>
              <a:t>Metaslpoit</a:t>
            </a:r>
            <a:r>
              <a:rPr lang="de-DE" dirty="0"/>
              <a:t>: Ein Penetrationstest-Tool von Rapid7, das eine Komponente für das Phishing-Bewusstseinsmanagement enthält, einschließlich Benutzerschulung und Simulation. Eine kostenlose Community-Edition für kleine Unternehmen verfügt über begrenzte Funktionen; die Pro-Version bietet eine voll funktionsfähige 14-tägige Testversion.</a:t>
            </a:r>
          </a:p>
        </p:txBody>
      </p:sp>
      <p:sp>
        <p:nvSpPr>
          <p:cNvPr id="4" name="Stern: 6 Zacken 3">
            <a:extLst>
              <a:ext uri="{FF2B5EF4-FFF2-40B4-BE49-F238E27FC236}">
                <a16:creationId xmlns:a16="http://schemas.microsoft.com/office/drawing/2014/main" id="{D207543D-6461-48AD-93DB-1A0F17E5A000}"/>
              </a:ext>
            </a:extLst>
          </p:cNvPr>
          <p:cNvSpPr/>
          <p:nvPr/>
        </p:nvSpPr>
        <p:spPr>
          <a:xfrm>
            <a:off x="9701313" y="1251816"/>
            <a:ext cx="2159794" cy="1946718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sz="2400" b="1" dirty="0"/>
              <a:t>kosten</a:t>
            </a:r>
          </a:p>
          <a:p>
            <a:pPr algn="ctr"/>
            <a:r>
              <a:rPr lang="de-AT" sz="2400" b="1" dirty="0"/>
              <a:t>los</a:t>
            </a:r>
            <a:endParaRPr lang="de-DE" sz="2400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B834C3-6CDF-4F66-BDAE-3558635D76D8}"/>
              </a:ext>
            </a:extLst>
          </p:cNvPr>
          <p:cNvSpPr txBox="1"/>
          <p:nvPr/>
        </p:nvSpPr>
        <p:spPr>
          <a:xfrm>
            <a:off x="6526282" y="5992297"/>
            <a:ext cx="5162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Top Phishing Test Tools and Simulators | McAfee Blog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B45061C-5FA7-450E-B4DF-B2D71DAEC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Workshop Installation eines Phishingmail-Frameworks zu Schulungszwecken (eEducation Fachtagung 2022, Mag. Robert Korntner-Haas)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79EE8BE-43E9-4CF5-A6D6-7FC8E9797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DFBCD-0A5C-4ABC-9F59-8CED311B94F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27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22039C62CBF845AD715C4F9D117D5E" ma:contentTypeVersion="15" ma:contentTypeDescription="Ein neues Dokument erstellen." ma:contentTypeScope="" ma:versionID="2777ff9f4af03546fa3307f75180a8d2">
  <xsd:schema xmlns:xsd="http://www.w3.org/2001/XMLSchema" xmlns:xs="http://www.w3.org/2001/XMLSchema" xmlns:p="http://schemas.microsoft.com/office/2006/metadata/properties" xmlns:ns1="http://schemas.microsoft.com/sharepoint/v3" xmlns:ns3="2b5c5fc9-f6b0-4a91-a5bd-b205262f3692" xmlns:ns4="85cbdc74-b50b-4d45-a6eb-ea02415ab7ce" targetNamespace="http://schemas.microsoft.com/office/2006/metadata/properties" ma:root="true" ma:fieldsID="f9e0bf4b284aa55d2f50da62b47f1419" ns1:_="" ns3:_="" ns4:_="">
    <xsd:import namespace="http://schemas.microsoft.com/sharepoint/v3"/>
    <xsd:import namespace="2b5c5fc9-f6b0-4a91-a5bd-b205262f3692"/>
    <xsd:import namespace="85cbdc74-b50b-4d45-a6eb-ea02415ab7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Chatadresse" ma:description="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c5fc9-f6b0-4a91-a5bd-b205262f36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Freigabehinweishash" ma:description="" ma:internalName="SharingHintHash" ma:readOnly="true">
      <xsd:simpleType>
        <xsd:restriction base="dms:Text"/>
      </xsd:simpleType>
    </xsd:element>
    <xsd:element name="SharedWithDetails" ma:index="11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bdc74-b50b-4d45-a6eb-ea02415ab7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ddres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9A26B5-CC60-4C5C-88B0-23E94C44D9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F8BAF6-C5B0-496F-BE79-E8F6F4B1D4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b5c5fc9-f6b0-4a91-a5bd-b205262f3692"/>
    <ds:schemaRef ds:uri="85cbdc74-b50b-4d45-a6eb-ea02415ab7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7D58AB-FF67-4313-A242-353FC7DB525F}">
  <ds:schemaRefs>
    <ds:schemaRef ds:uri="http://purl.org/dc/dcmitype/"/>
    <ds:schemaRef ds:uri="85cbdc74-b50b-4d45-a6eb-ea02415ab7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b5c5fc9-f6b0-4a91-a5bd-b205262f369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2482</Words>
  <Application>Microsoft Office PowerPoint</Application>
  <PresentationFormat>Breitbild</PresentationFormat>
  <Paragraphs>275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museo-slab</vt:lpstr>
      <vt:lpstr>proxima nova extrabold</vt:lpstr>
      <vt:lpstr>proxima-nova</vt:lpstr>
      <vt:lpstr>Wingdings</vt:lpstr>
      <vt:lpstr>Office</vt:lpstr>
      <vt:lpstr>Installation eines  Phishingmail-Frameworks  zu Schulungszwecken </vt:lpstr>
      <vt:lpstr>Die Cyberbedrohungen sind zahlreich</vt:lpstr>
      <vt:lpstr>PowerPoint-Präsentation</vt:lpstr>
      <vt:lpstr>PowerPoint-Präsentation</vt:lpstr>
      <vt:lpstr>Die meisten Cyber-Angriffe werden mit…</vt:lpstr>
      <vt:lpstr>Tipps zum Erkennen von Phishingmails</vt:lpstr>
      <vt:lpstr>Wie gehen Unternehmen mit diesem Thema um?</vt:lpstr>
      <vt:lpstr>Phishingmail-Schulungssysteme proprietär</vt:lpstr>
      <vt:lpstr>Phishingmail-Schulungssysteme open source</vt:lpstr>
      <vt:lpstr>Regeln Phishingmail-Kampagnen</vt:lpstr>
      <vt:lpstr>Phishingmails  mit GoPhish</vt:lpstr>
      <vt:lpstr>Installationsablauf</vt:lpstr>
      <vt:lpstr>Phishingmail Installation und Konfiguration</vt:lpstr>
      <vt:lpstr>Phishingmail Installation und Konfiguration</vt:lpstr>
      <vt:lpstr>SSL-Zertifikat</vt:lpstr>
      <vt:lpstr>GoPhish Überblick</vt:lpstr>
      <vt:lpstr>Kampagne durchführen Schritt 1: Login, Passwort ändern, Dashboard</vt:lpstr>
      <vt:lpstr>Kampagne durchführen Schritt 2: Sending Profile Erklärung</vt:lpstr>
      <vt:lpstr>Kampagne durchführen Schritt 2: Sending Profile anlegen</vt:lpstr>
      <vt:lpstr>Kampagne durchführen Schritt 3: eMail Template Erklärung</vt:lpstr>
      <vt:lpstr>Kampagne durchführen Schritt 3: Email-Template anlegen</vt:lpstr>
      <vt:lpstr>Kampagne durchführen Template Reference</vt:lpstr>
      <vt:lpstr>Kampagne durchführen Email Templates examples</vt:lpstr>
      <vt:lpstr>Kampagne durchführen Schritt 3: eMail Template Aussehen</vt:lpstr>
      <vt:lpstr>Kampagne durchführen Schritt 4: Landing Page Erklärung</vt:lpstr>
      <vt:lpstr>Kampagne durchführen Schritt 4: Landing Page anlegen</vt:lpstr>
      <vt:lpstr>Kampagne durchführen Schritt 4: Landing Page Weiterleitung</vt:lpstr>
      <vt:lpstr>Kampagne durchführen Schritt 4: Landing Page Weiterleitung Beispiel</vt:lpstr>
      <vt:lpstr>Kampagne durchführen Schritt 5: Benutzer(gruppen) anlegen</vt:lpstr>
      <vt:lpstr>Kampagne durchführen Schritt 6: Kampagne anlegen und launchen</vt:lpstr>
      <vt:lpstr>Kampagne durchführen Schritt 6: Kampagne beobachten</vt:lpstr>
      <vt:lpstr>Kampagne durchführen</vt:lpstr>
      <vt:lpstr>Kampagne durchführen</vt:lpstr>
      <vt:lpstr>Kampagne durchführen</vt:lpstr>
      <vt:lpstr>Kampagne durchführen</vt:lpstr>
      <vt:lpstr>Erfolgreiche Awarenesskampagnen</vt:lpstr>
      <vt:lpstr>Vermeide, dass deine Mails im Spamordner landen</vt:lpstr>
      <vt:lpstr>Kurzvariante einer Phishingkampagne</vt:lpstr>
      <vt:lpstr>Sicherheitsaspekte</vt:lpstr>
      <vt:lpstr>Zugehörige Begriffe</vt:lpstr>
      <vt:lpstr>Phishing-Kampagnen und ihre Fallstricke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eines Phishingmail-Frameworks zu Schulungszwecken</dc:title>
  <dc:creator>Korntner Robert</dc:creator>
  <cp:lastModifiedBy>Edina Dzaferovic</cp:lastModifiedBy>
  <cp:revision>28</cp:revision>
  <dcterms:created xsi:type="dcterms:W3CDTF">2022-11-07T08:59:04Z</dcterms:created>
  <dcterms:modified xsi:type="dcterms:W3CDTF">2022-11-14T10:03:24Z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0x0101003522039C62CBF845AD715C4F9D117D5E</vt:lpwstr>
  </property>
</Properties>
</file>