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7" r:id="rId18"/>
    <p:sldId id="273" r:id="rId19"/>
    <p:sldId id="274" r:id="rId20"/>
    <p:sldId id="284" r:id="rId21"/>
  </p:sldIdLst>
  <p:sldSz cx="18288000" cy="10287000"/>
  <p:notesSz cx="6858000" cy="9144000"/>
  <p:embeddedFontLst>
    <p:embeddedFont>
      <p:font typeface="Aptos" panose="020B0004020202020204" pitchFamily="34" charset="0"/>
      <p:regular r:id="rId23"/>
      <p:bold r:id="rId24"/>
      <p:italic r:id="rId25"/>
      <p:boldItalic r:id="rId26"/>
    </p:embeddedFont>
    <p:embeddedFont>
      <p:font typeface="Aptos Mono" panose="020B0009020202020204" pitchFamily="49"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Source Sans Pro" panose="020B0503030403020204" pitchFamily="34" charset="0"/>
      <p:regular r:id="rId35"/>
      <p:bold r:id="rId36"/>
      <p:italic r:id="rId37"/>
      <p:boldItalic r:id="rId38"/>
    </p:embeddedFont>
    <p:embeddedFont>
      <p:font typeface="Source Sans Pro Bold" panose="020B0703030403020204" pitchFamily="34" charset="0"/>
      <p:regular r:id="rId39"/>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641" autoAdjust="0"/>
    <p:restoredTop sz="70734" autoAdjust="0"/>
  </p:normalViewPr>
  <p:slideViewPr>
    <p:cSldViewPr>
      <p:cViewPr varScale="1">
        <p:scale>
          <a:sx n="50" d="100"/>
          <a:sy n="50" d="100"/>
        </p:scale>
        <p:origin x="184" y="7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4AD508-B3CB-AC45-BAB4-6F10600299AA}" type="datetimeFigureOut">
              <a:rPr lang="de-DE" smtClean="0"/>
              <a:t>09.09.25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810AC-CEB6-924D-A7FE-6D92A7F3EEF5}" type="slidenum">
              <a:rPr lang="de-DE" smtClean="0"/>
              <a:t>‹Nr.›</a:t>
            </a:fld>
            <a:endParaRPr lang="de-DE"/>
          </a:p>
        </p:txBody>
      </p:sp>
    </p:spTree>
    <p:extLst>
      <p:ext uri="{BB962C8B-B14F-4D97-AF65-F5344CB8AC3E}">
        <p14:creationId xmlns:p14="http://schemas.microsoft.com/office/powerpoint/2010/main" val="4018787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B810AC-CEB6-924D-A7FE-6D92A7F3EEF5}" type="slidenum">
              <a:rPr lang="de-DE" smtClean="0"/>
              <a:t>1</a:t>
            </a:fld>
            <a:endParaRPr lang="de-DE"/>
          </a:p>
        </p:txBody>
      </p:sp>
    </p:spTree>
    <p:extLst>
      <p:ext uri="{BB962C8B-B14F-4D97-AF65-F5344CB8AC3E}">
        <p14:creationId xmlns:p14="http://schemas.microsoft.com/office/powerpoint/2010/main" val="1098811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effectLst/>
                <a:latin typeface="Source Sans Pro" panose="020B0503030403020204" pitchFamily="34" charset="0"/>
              </a:rPr>
              <a:t>Sitzen wir wirklich in einer Bildungskapsel, die in stetiger Bedrohung von der Außenwelt ist? </a:t>
            </a:r>
          </a:p>
          <a:p>
            <a:endParaRPr lang="de-DE" dirty="0"/>
          </a:p>
        </p:txBody>
      </p:sp>
      <p:sp>
        <p:nvSpPr>
          <p:cNvPr id="4" name="Foliennummernplatzhalter 3"/>
          <p:cNvSpPr>
            <a:spLocks noGrp="1"/>
          </p:cNvSpPr>
          <p:nvPr>
            <p:ph type="sldNum" sz="quarter" idx="5"/>
          </p:nvPr>
        </p:nvSpPr>
        <p:spPr/>
        <p:txBody>
          <a:bodyPr/>
          <a:lstStyle/>
          <a:p>
            <a:fld id="{B3B810AC-CEB6-924D-A7FE-6D92A7F3EEF5}" type="slidenum">
              <a:rPr lang="de-DE" smtClean="0"/>
              <a:t>10</a:t>
            </a:fld>
            <a:endParaRPr lang="de-DE"/>
          </a:p>
        </p:txBody>
      </p:sp>
    </p:spTree>
    <p:extLst>
      <p:ext uri="{BB962C8B-B14F-4D97-AF65-F5344CB8AC3E}">
        <p14:creationId xmlns:p14="http://schemas.microsoft.com/office/powerpoint/2010/main" val="2838079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effectLst/>
                <a:latin typeface="Source Sans Pro" panose="020B0503030403020204" pitchFamily="34" charset="0"/>
              </a:rPr>
              <a:t>Und wer befindet sich in diesem Raumschiff? Wer steuert es und entscheidet die Richtung? Wer ist im Fokus der Reise? Die Jugendlichen? Wir </a:t>
            </a:r>
            <a:r>
              <a:rPr lang="de-AT" dirty="0" err="1">
                <a:effectLst/>
                <a:latin typeface="Source Sans Pro" panose="020B0503030403020204" pitchFamily="34" charset="0"/>
              </a:rPr>
              <a:t>PädagogInnen</a:t>
            </a:r>
            <a:r>
              <a:rPr lang="de-AT" dirty="0">
                <a:effectLst/>
                <a:latin typeface="Source Sans Pro" panose="020B0503030403020204" pitchFamily="34" charset="0"/>
              </a:rPr>
              <a:t>? Die Dinge im Koffer, also die Lehrmittel oder der Raum?</a:t>
            </a:r>
          </a:p>
          <a:p>
            <a:endParaRPr lang="de-DE" dirty="0"/>
          </a:p>
        </p:txBody>
      </p:sp>
      <p:sp>
        <p:nvSpPr>
          <p:cNvPr id="4" name="Foliennummernplatzhalter 3"/>
          <p:cNvSpPr>
            <a:spLocks noGrp="1"/>
          </p:cNvSpPr>
          <p:nvPr>
            <p:ph type="sldNum" sz="quarter" idx="5"/>
          </p:nvPr>
        </p:nvSpPr>
        <p:spPr/>
        <p:txBody>
          <a:bodyPr/>
          <a:lstStyle/>
          <a:p>
            <a:fld id="{B3B810AC-CEB6-924D-A7FE-6D92A7F3EEF5}" type="slidenum">
              <a:rPr lang="de-DE" smtClean="0"/>
              <a:t>11</a:t>
            </a:fld>
            <a:endParaRPr lang="de-DE"/>
          </a:p>
        </p:txBody>
      </p:sp>
    </p:spTree>
    <p:extLst>
      <p:ext uri="{BB962C8B-B14F-4D97-AF65-F5344CB8AC3E}">
        <p14:creationId xmlns:p14="http://schemas.microsoft.com/office/powerpoint/2010/main" val="1205538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effectLst/>
                <a:latin typeface="Source Sans Pro" panose="020B0503030403020204" pitchFamily="34" charset="0"/>
              </a:rPr>
              <a:t>Also was ändert sich in dem Bild wirklich durch eine digitale Transformation?</a:t>
            </a:r>
          </a:p>
          <a:p>
            <a:r>
              <a:rPr lang="de-AT" dirty="0">
                <a:effectLst/>
                <a:latin typeface="Source Sans Pro" panose="020B0503030403020204" pitchFamily="34" charset="0"/>
              </a:rPr>
              <a:t>Fokussieren wir uns zu sehr auf die Software, also auf die technischen Geräte, dann ändert sich nicht viel.</a:t>
            </a:r>
          </a:p>
          <a:p>
            <a:r>
              <a:rPr lang="de-AT" dirty="0">
                <a:effectLst/>
                <a:latin typeface="Source Sans Pro" panose="020B0503030403020204" pitchFamily="34" charset="0"/>
              </a:rPr>
              <a:t>Das wissen wir schon lange durch die kybernetische Ideologie und trotzdem wird sie immer wieder verwendet.</a:t>
            </a:r>
          </a:p>
          <a:p>
            <a:r>
              <a:rPr lang="de-AT" dirty="0">
                <a:effectLst/>
                <a:latin typeface="Source Sans Pro" panose="020B0503030403020204" pitchFamily="34" charset="0"/>
              </a:rPr>
              <a:t>Diese sagt, dass allerlei Probleme mithilfe technischer Geräte und der dazugehörigen Technologie, also der kulturellen Veränderungen und Neuerungen sich schon irgendwie lösen lassen.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effectLst/>
              <a:latin typeface="Source Sans Pro" panose="020B0503030403020204" pitchFamily="34" charset="0"/>
            </a:endParaRPr>
          </a:p>
          <a:p>
            <a:endParaRPr lang="de-DE" dirty="0"/>
          </a:p>
        </p:txBody>
      </p:sp>
      <p:sp>
        <p:nvSpPr>
          <p:cNvPr id="4" name="Foliennummernplatzhalter 3"/>
          <p:cNvSpPr>
            <a:spLocks noGrp="1"/>
          </p:cNvSpPr>
          <p:nvPr>
            <p:ph type="sldNum" sz="quarter" idx="5"/>
          </p:nvPr>
        </p:nvSpPr>
        <p:spPr/>
        <p:txBody>
          <a:bodyPr/>
          <a:lstStyle/>
          <a:p>
            <a:fld id="{B3B810AC-CEB6-924D-A7FE-6D92A7F3EEF5}" type="slidenum">
              <a:rPr lang="de-DE" smtClean="0"/>
              <a:t>12</a:t>
            </a:fld>
            <a:endParaRPr lang="de-DE"/>
          </a:p>
        </p:txBody>
      </p:sp>
    </p:spTree>
    <p:extLst>
      <p:ext uri="{BB962C8B-B14F-4D97-AF65-F5344CB8AC3E}">
        <p14:creationId xmlns:p14="http://schemas.microsoft.com/office/powerpoint/2010/main" val="2327321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mj-lt"/>
              <a:buAutoNum type="arabicPeriod"/>
            </a:pPr>
            <a:r>
              <a:rPr lang="de-AT" dirty="0">
                <a:effectLst/>
                <a:latin typeface="Source Sans Pro" panose="020B0503030403020204" pitchFamily="34" charset="0"/>
              </a:rPr>
              <a:t>Was dabei aber vergessen wird, beschreibt der Kobraeffekt, also eine Verschlimmbesserung</a:t>
            </a:r>
          </a:p>
          <a:p>
            <a:r>
              <a:rPr lang="de-AT" dirty="0">
                <a:effectLst/>
                <a:latin typeface="Source Sans Pro" panose="020B0503030403020204" pitchFamily="34" charset="0"/>
              </a:rPr>
              <a:t>und das Gesetz des Instruments.</a:t>
            </a:r>
          </a:p>
          <a:p>
            <a:pPr marL="342900" lvl="0" indent="-342900" fontAlgn="base">
              <a:lnSpc>
                <a:spcPct val="115000"/>
              </a:lnSpc>
              <a:buFont typeface="+mj-lt"/>
              <a:buAutoNum type="arabicParenR"/>
            </a:pPr>
            <a:r>
              <a:rPr lang="de-AT" dirty="0">
                <a:effectLst/>
                <a:latin typeface="Source Sans Pro" panose="020B0503030403020204" pitchFamily="34" charset="0"/>
              </a:rPr>
              <a:t>Kobraeffekt: </a:t>
            </a:r>
            <a:r>
              <a:rPr lang="de-AT" sz="1100" u="none" strike="noStrike" kern="0" spc="0" dirty="0">
                <a:ln>
                  <a:noFill/>
                </a:ln>
                <a:solidFill>
                  <a:srgbClr val="000000"/>
                </a:solidFill>
                <a:effectLst/>
                <a:latin typeface="Aptos" panose="020B0004020202020204" pitchFamily="34" charset="0"/>
                <a:ea typeface="Arial Unicode MS" panose="020B0604020202020204" pitchFamily="34" charset="-128"/>
                <a:cs typeface="Arial Unicode MS" panose="020B0604020202020204" pitchFamily="34" charset="-128"/>
              </a:rPr>
              <a:t>Der Name stammt von einer Anekdote aus dem kolonialen Indien, in der davon erzählt wird, dass die britische Regierung Kopfgeld auf getötete Kobras ausbezahlte, um die Kobrapopulation zu minimieren. Dies führte dazu, dass Menschen Kobras züchteten und ein regelrechter Markt daraus entstand. Als die Regierung die Zahlungen einstellte, ließen die Menschen die Kobras frei, was die Population immens in die Höhe trieb. Das Problem wurde nicht gelöst, sondern verschlimmert.</a:t>
            </a:r>
            <a:endParaRPr lang="de-AT" sz="1200" u="none" strike="noStrike" kern="0" spc="0" dirty="0">
              <a:ln>
                <a:noFill/>
              </a:ln>
              <a:solidFill>
                <a:srgbClr val="000000"/>
              </a:solidFill>
              <a:effectLst/>
              <a:latin typeface="Source Sans Pro" panose="020B0503030403020204" pitchFamily="34" charset="0"/>
              <a:ea typeface="Arial Unicode MS" panose="020B0604020202020204" pitchFamily="34" charset="-128"/>
              <a:cs typeface="Arial Unicode MS" panose="020B0604020202020204" pitchFamily="34" charset="-128"/>
            </a:endParaRPr>
          </a:p>
          <a:p>
            <a:pPr indent="228600">
              <a:lnSpc>
                <a:spcPct val="115000"/>
              </a:lnSpc>
            </a:pPr>
            <a:r>
              <a:rPr lang="de-AT" sz="1100" dirty="0">
                <a:ln>
                  <a:noFill/>
                </a:ln>
                <a:solidFill>
                  <a:srgbClr val="000000"/>
                </a:solidFill>
                <a:effectLst/>
                <a:latin typeface="Aptos" panose="020B0004020202020204" pitchFamily="34" charset="0"/>
                <a:ea typeface="Arial Unicode MS" panose="020B0604020202020204" pitchFamily="34" charset="-128"/>
                <a:cs typeface="Arial Unicode MS" panose="020B0604020202020204" pitchFamily="34" charset="-128"/>
              </a:rPr>
              <a:t>Kobra-Effekte mit digitalen Tools können sein:</a:t>
            </a:r>
            <a:endParaRPr lang="de-AT" sz="1200" dirty="0">
              <a:ln>
                <a:noFill/>
              </a:ln>
              <a:solidFill>
                <a:srgbClr val="000000"/>
              </a:solidFill>
              <a:effectLst/>
              <a:latin typeface="Source Sans Pro" panose="020B0503030403020204" pitchFamily="34" charset="0"/>
              <a:ea typeface="Arial Unicode MS" panose="020B0604020202020204" pitchFamily="34" charset="-128"/>
              <a:cs typeface="Arial Unicode MS" panose="020B0604020202020204" pitchFamily="34" charset="-128"/>
            </a:endParaRPr>
          </a:p>
          <a:p>
            <a:pPr marL="1143000" lvl="2" indent="-228600" fontAlgn="base">
              <a:lnSpc>
                <a:spcPct val="115000"/>
              </a:lnSpc>
              <a:buFont typeface="Arial" panose="020B0604020202020204" pitchFamily="34" charset="0"/>
              <a:buChar char="•"/>
            </a:pPr>
            <a:r>
              <a:rPr lang="de-AT" sz="1100" u="none" strike="noStrike" kern="0" spc="0" dirty="0">
                <a:ln>
                  <a:noFill/>
                </a:ln>
                <a:solidFill>
                  <a:srgbClr val="000000"/>
                </a:solidFill>
                <a:effectLst/>
                <a:latin typeface="Aptos" panose="020B0004020202020204" pitchFamily="34" charset="0"/>
                <a:ea typeface="Arial Unicode MS" panose="020B0604020202020204" pitchFamily="34" charset="-128"/>
                <a:cs typeface="Arial Unicode MS" panose="020B0604020202020204" pitchFamily="34" charset="-128"/>
              </a:rPr>
              <a:t>Motivationsverlust durch Überforderung und Ablenkung, Stress durch App-Wechsel, technische Probleme oder fehlende Kompetenzen.</a:t>
            </a:r>
            <a:endParaRPr lang="de-AT" sz="1200" u="none" strike="noStrike" kern="0" spc="0" dirty="0">
              <a:ln>
                <a:noFill/>
              </a:ln>
              <a:solidFill>
                <a:srgbClr val="000000"/>
              </a:solidFill>
              <a:effectLst/>
              <a:latin typeface="Source Sans Pro" panose="020B0503030403020204" pitchFamily="34" charset="0"/>
              <a:ea typeface="Arial Unicode MS" panose="020B0604020202020204" pitchFamily="34" charset="-128"/>
              <a:cs typeface="Arial Unicode MS" panose="020B0604020202020204" pitchFamily="34" charset="-128"/>
            </a:endParaRPr>
          </a:p>
          <a:p>
            <a:pPr marL="1143000" lvl="2" indent="-228600" fontAlgn="base">
              <a:lnSpc>
                <a:spcPct val="115000"/>
              </a:lnSpc>
              <a:buFont typeface="Arial" panose="020B0604020202020204" pitchFamily="34" charset="0"/>
              <a:buChar char="•"/>
            </a:pPr>
            <a:r>
              <a:rPr lang="de-AT" sz="1100" u="none" strike="noStrike" kern="0" spc="0" dirty="0">
                <a:ln>
                  <a:noFill/>
                </a:ln>
                <a:solidFill>
                  <a:srgbClr val="000000"/>
                </a:solidFill>
                <a:effectLst/>
                <a:latin typeface="Aptos" panose="020B0004020202020204" pitchFamily="34" charset="0"/>
                <a:ea typeface="Arial Unicode MS" panose="020B0604020202020204" pitchFamily="34" charset="-128"/>
                <a:cs typeface="Arial Unicode MS" panose="020B0604020202020204" pitchFamily="34" charset="-128"/>
              </a:rPr>
              <a:t>Oberflächliches Arbeiten bei interaktivem Lernen mit Quiz-Apps, Lernspielen oder Lernplattformen durch Fokusverschiebung auf </a:t>
            </a:r>
            <a:r>
              <a:rPr lang="de-AT" sz="1100" u="none" strike="noStrike" kern="0" spc="0" dirty="0" err="1">
                <a:ln>
                  <a:noFill/>
                </a:ln>
                <a:solidFill>
                  <a:srgbClr val="000000"/>
                </a:solidFill>
                <a:effectLst/>
                <a:latin typeface="Aptos" panose="020B0004020202020204" pitchFamily="34" charset="0"/>
                <a:ea typeface="Arial Unicode MS" panose="020B0604020202020204" pitchFamily="34" charset="-128"/>
                <a:cs typeface="Arial Unicode MS" panose="020B0604020202020204" pitchFamily="34" charset="-128"/>
              </a:rPr>
              <a:t>Gamification</a:t>
            </a:r>
            <a:r>
              <a:rPr lang="de-AT" sz="1100" u="none" strike="noStrike" kern="0" spc="0" dirty="0">
                <a:ln>
                  <a:noFill/>
                </a:ln>
                <a:solidFill>
                  <a:srgbClr val="000000"/>
                </a:solidFill>
                <a:effectLst/>
                <a:latin typeface="Aptos" panose="020B0004020202020204" pitchFamily="34" charset="0"/>
                <a:ea typeface="Arial Unicode MS" panose="020B0604020202020204" pitchFamily="34" charset="-128"/>
                <a:cs typeface="Arial Unicode MS" panose="020B0604020202020204" pitchFamily="34" charset="-128"/>
              </a:rPr>
              <a:t>-Effekte, wie Punktejagd und Schnelligkeitsübungen.</a:t>
            </a:r>
            <a:endParaRPr lang="de-AT" sz="1200" u="none" strike="noStrike" kern="0" spc="0" dirty="0">
              <a:ln>
                <a:noFill/>
              </a:ln>
              <a:solidFill>
                <a:srgbClr val="000000"/>
              </a:solidFill>
              <a:effectLst/>
              <a:latin typeface="Source Sans Pro" panose="020B0503030403020204" pitchFamily="34" charset="0"/>
              <a:ea typeface="Arial Unicode MS" panose="020B0604020202020204" pitchFamily="34" charset="-128"/>
              <a:cs typeface="Arial Unicode MS" panose="020B0604020202020204" pitchFamily="34" charset="-128"/>
            </a:endParaRPr>
          </a:p>
          <a:p>
            <a:pPr marL="1143000" lvl="2" indent="-228600" fontAlgn="base">
              <a:lnSpc>
                <a:spcPct val="115000"/>
              </a:lnSpc>
              <a:buFont typeface="Arial" panose="020B0604020202020204" pitchFamily="34" charset="0"/>
              <a:buChar char="•"/>
            </a:pPr>
            <a:r>
              <a:rPr lang="de-AT" sz="1100" u="none" strike="noStrike" kern="0" spc="0" dirty="0">
                <a:ln>
                  <a:noFill/>
                </a:ln>
                <a:solidFill>
                  <a:srgbClr val="000000"/>
                </a:solidFill>
                <a:effectLst/>
                <a:latin typeface="Aptos" panose="020B0004020202020204" pitchFamily="34" charset="0"/>
                <a:ea typeface="Arial Unicode MS" panose="020B0604020202020204" pitchFamily="34" charset="-128"/>
                <a:cs typeface="Arial Unicode MS" panose="020B0604020202020204" pitchFamily="34" charset="-128"/>
              </a:rPr>
              <a:t>Verstärkung von Ungleichheiten bezüglich technischer Ausstattung im schulischen und häuslichen Raum.</a:t>
            </a:r>
          </a:p>
          <a:p>
            <a:pPr marL="1143000" lvl="2" indent="-228600" fontAlgn="base">
              <a:lnSpc>
                <a:spcPct val="115000"/>
              </a:lnSpc>
              <a:buFont typeface="Arial" panose="020B0604020202020204" pitchFamily="34" charset="0"/>
              <a:buChar char="•"/>
            </a:pPr>
            <a:endParaRPr lang="de-AT" sz="1200" u="none" strike="noStrike" kern="0" spc="0" dirty="0">
              <a:ln>
                <a:noFill/>
              </a:ln>
              <a:solidFill>
                <a:srgbClr val="000000"/>
              </a:solidFill>
              <a:effectLst/>
              <a:latin typeface="Source Sans Pro" panose="020B0503030403020204" pitchFamily="34" charset="0"/>
              <a:ea typeface="Arial Unicode MS" panose="020B0604020202020204" pitchFamily="34" charset="-128"/>
              <a:cs typeface="Arial Unicode MS" panose="020B0604020202020204" pitchFamily="34" charset="-128"/>
            </a:endParaRPr>
          </a:p>
          <a:p>
            <a:endParaRPr lang="de-AT" dirty="0">
              <a:effectLst/>
              <a:latin typeface="Source Sans Pro" panose="020B0503030403020204" pitchFamily="34" charset="0"/>
            </a:endParaRPr>
          </a:p>
          <a:p>
            <a:pPr marL="342900" lvl="0" indent="-342900" fontAlgn="base">
              <a:lnSpc>
                <a:spcPct val="115000"/>
              </a:lnSpc>
              <a:buFont typeface="+mj-lt"/>
              <a:buAutoNum type="arabicParenR"/>
            </a:pPr>
            <a:r>
              <a:rPr lang="de-AT" sz="1200" u="none" strike="noStrike" kern="0" spc="0" dirty="0">
                <a:ln>
                  <a:noFill/>
                </a:ln>
                <a:solidFill>
                  <a:srgbClr val="000000"/>
                </a:solidFill>
                <a:effectLst/>
                <a:latin typeface="Aptos" panose="020B0004020202020204" pitchFamily="34" charset="0"/>
                <a:ea typeface="Arial Unicode MS" panose="020B0604020202020204" pitchFamily="34" charset="-128"/>
                <a:cs typeface="Arial Unicode MS" panose="020B0604020202020204" pitchFamily="34" charset="-128"/>
              </a:rPr>
              <a:t>Gesetz des Instruments. </a:t>
            </a:r>
            <a:endParaRPr lang="de-AT" sz="1200" u="none" strike="noStrike" kern="0" spc="0" dirty="0">
              <a:ln>
                <a:noFill/>
              </a:ln>
              <a:solidFill>
                <a:srgbClr val="000000"/>
              </a:solidFill>
              <a:effectLst/>
              <a:latin typeface="Source Sans Pro" panose="020B0503030403020204" pitchFamily="34" charset="0"/>
              <a:ea typeface="Arial Unicode MS" panose="020B0604020202020204" pitchFamily="34" charset="-128"/>
              <a:cs typeface="Arial Unicode MS" panose="020B0604020202020204" pitchFamily="34" charset="-128"/>
            </a:endParaRPr>
          </a:p>
          <a:p>
            <a:pPr marL="228600">
              <a:lnSpc>
                <a:spcPct val="115000"/>
              </a:lnSpc>
            </a:pPr>
            <a:r>
              <a:rPr lang="de-AT" sz="1200" dirty="0">
                <a:ln>
                  <a:noFill/>
                </a:ln>
                <a:solidFill>
                  <a:srgbClr val="000000"/>
                </a:solidFill>
                <a:effectLst/>
                <a:latin typeface="Aptos" panose="020B0004020202020204" pitchFamily="34" charset="0"/>
                <a:ea typeface="Arial Unicode MS" panose="020B0604020202020204" pitchFamily="34" charset="-128"/>
                <a:cs typeface="Arial Unicode MS" panose="020B0604020202020204" pitchFamily="34" charset="-128"/>
              </a:rPr>
              <a:t>Aus Mangel an Wissen um Alternativen, verwendet man wohlbekannte Werkzeuge auch bei neuartigen Problemstellungen. Gerade im Kontext digitaler Anwendungen sind Jugendliche oftmals scheinbar kompetenter, jedoch sehen sie den größeren Zusammenhang und die vielfältigen Möglichkeiten noch nicht. Digitale Tools wirken wie ein Filter. Sie eröffnen neue Möglichkeiten, schließen aber auch andere aus.</a:t>
            </a:r>
            <a:endParaRPr lang="de-AT" sz="1200" dirty="0">
              <a:ln>
                <a:noFill/>
              </a:ln>
              <a:solidFill>
                <a:srgbClr val="000000"/>
              </a:solidFill>
              <a:effectLst/>
              <a:latin typeface="Source Sans Pro" panose="020B0503030403020204" pitchFamily="34" charset="0"/>
              <a:ea typeface="Arial Unicode MS" panose="020B0604020202020204" pitchFamily="34" charset="-128"/>
              <a:cs typeface="Arial Unicode MS" panose="020B0604020202020204" pitchFamily="34" charset="-128"/>
            </a:endParaRPr>
          </a:p>
          <a:p>
            <a:pPr marL="228600">
              <a:lnSpc>
                <a:spcPct val="115000"/>
              </a:lnSpc>
            </a:pPr>
            <a:r>
              <a:rPr lang="de-AT" sz="1200" dirty="0">
                <a:ln>
                  <a:noFill/>
                </a:ln>
                <a:solidFill>
                  <a:srgbClr val="000000"/>
                </a:solidFill>
                <a:effectLst/>
                <a:latin typeface="Aptos" panose="020B0004020202020204" pitchFamily="34" charset="0"/>
                <a:ea typeface="Arial Unicode MS" panose="020B0604020202020204" pitchFamily="34" charset="-128"/>
                <a:cs typeface="Arial Unicode MS" panose="020B0604020202020204" pitchFamily="34" charset="-128"/>
              </a:rPr>
              <a:t>Es ist deshalb wichtig, alternative Tools anzubieten, sie auszuprobieren oder sie vorschlagen zu lassen, ständig Feedback einzuholen und den Einsatz zu reflektieren.</a:t>
            </a:r>
            <a:endParaRPr lang="de-AT" sz="1200" dirty="0">
              <a:ln>
                <a:noFill/>
              </a:ln>
              <a:solidFill>
                <a:srgbClr val="000000"/>
              </a:solidFill>
              <a:effectLst/>
              <a:latin typeface="Source Sans Pro" panose="020B0503030403020204" pitchFamily="34" charset="0"/>
              <a:ea typeface="Arial Unicode MS" panose="020B0604020202020204" pitchFamily="34" charset="-128"/>
              <a:cs typeface="Arial Unicode MS" panose="020B0604020202020204" pitchFamily="34" charset="-128"/>
            </a:endParaRPr>
          </a:p>
          <a:p>
            <a:r>
              <a:rPr lang="en-US" sz="1200" dirty="0">
                <a:ln>
                  <a:noFill/>
                </a:ln>
                <a:solidFill>
                  <a:srgbClr val="000000"/>
                </a:solidFill>
                <a:effectLst/>
                <a:latin typeface="Aptos" panose="020B0004020202020204" pitchFamily="34" charset="0"/>
                <a:ea typeface="Arial Unicode MS" panose="020B0604020202020204" pitchFamily="34" charset="-128"/>
                <a:cs typeface="Arial Unicode MS" panose="020B0604020202020204" pitchFamily="34" charset="-128"/>
              </a:rPr>
              <a:t>Maslow 1966, 15</a:t>
            </a:r>
            <a:endParaRPr lang="de-AT" sz="1200" dirty="0">
              <a:ln>
                <a:noFill/>
              </a:ln>
              <a:solidFill>
                <a:srgbClr val="000000"/>
              </a:solidFill>
              <a:effectLst/>
              <a:latin typeface="Aptos" panose="020B0004020202020204" pitchFamily="34" charset="0"/>
              <a:ea typeface="Helvetica Neue Light" panose="02000403000000020004" pitchFamily="2" charset="0"/>
              <a:cs typeface="Helvetica Neue Light" panose="02000403000000020004" pitchFamily="2" charset="0"/>
            </a:endParaRPr>
          </a:p>
          <a:p>
            <a:endParaRPr lang="de-DE" dirty="0"/>
          </a:p>
        </p:txBody>
      </p:sp>
      <p:sp>
        <p:nvSpPr>
          <p:cNvPr id="4" name="Foliennummernplatzhalter 3"/>
          <p:cNvSpPr>
            <a:spLocks noGrp="1"/>
          </p:cNvSpPr>
          <p:nvPr>
            <p:ph type="sldNum" sz="quarter" idx="5"/>
          </p:nvPr>
        </p:nvSpPr>
        <p:spPr/>
        <p:txBody>
          <a:bodyPr/>
          <a:lstStyle/>
          <a:p>
            <a:fld id="{B3B810AC-CEB6-924D-A7FE-6D92A7F3EEF5}" type="slidenum">
              <a:rPr lang="de-DE" smtClean="0"/>
              <a:t>13</a:t>
            </a:fld>
            <a:endParaRPr lang="de-DE"/>
          </a:p>
        </p:txBody>
      </p:sp>
    </p:spTree>
    <p:extLst>
      <p:ext uri="{BB962C8B-B14F-4D97-AF65-F5344CB8AC3E}">
        <p14:creationId xmlns:p14="http://schemas.microsoft.com/office/powerpoint/2010/main" val="3829717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effectLst/>
                <a:latin typeface="Source Sans Pro" panose="020B0503030403020204" pitchFamily="34" charset="0"/>
              </a:rPr>
              <a:t>Wir wissen, dass Menschen zwar durchaus zur Intelligenz fähig sind, sie jedoch auch eigenmächtig ganz egoistisch dazu neigen, Technologien nicht immer so zu gebrauchen, wie es sich die Entwicklerinnen gedacht haben. Der Hammer wird zum </a:t>
            </a:r>
            <a:r>
              <a:rPr lang="de-AT" dirty="0" err="1">
                <a:effectLst/>
                <a:latin typeface="Source Sans Pro" panose="020B0503030403020204" pitchFamily="34" charset="0"/>
              </a:rPr>
              <a:t>Schlagzeugstick</a:t>
            </a:r>
            <a:r>
              <a:rPr lang="de-AT" dirty="0">
                <a:effectLst/>
                <a:latin typeface="Source Sans Pro" panose="020B0503030403020204" pitchFamily="34" charset="0"/>
              </a:rPr>
              <a:t>, der Tisch zu Trommel, so wie das Festhalten  der Schallplatte während der Plattenspieler läuft, ein eigenes Musikgenre formen kann.</a:t>
            </a:r>
          </a:p>
          <a:p>
            <a:endParaRPr lang="de-DE" dirty="0"/>
          </a:p>
        </p:txBody>
      </p:sp>
      <p:sp>
        <p:nvSpPr>
          <p:cNvPr id="4" name="Foliennummernplatzhalter 3"/>
          <p:cNvSpPr>
            <a:spLocks noGrp="1"/>
          </p:cNvSpPr>
          <p:nvPr>
            <p:ph type="sldNum" sz="quarter" idx="5"/>
          </p:nvPr>
        </p:nvSpPr>
        <p:spPr/>
        <p:txBody>
          <a:bodyPr/>
          <a:lstStyle/>
          <a:p>
            <a:fld id="{B3B810AC-CEB6-924D-A7FE-6D92A7F3EEF5}" type="slidenum">
              <a:rPr lang="de-DE" smtClean="0"/>
              <a:t>14</a:t>
            </a:fld>
            <a:endParaRPr lang="de-DE"/>
          </a:p>
        </p:txBody>
      </p:sp>
    </p:spTree>
    <p:extLst>
      <p:ext uri="{BB962C8B-B14F-4D97-AF65-F5344CB8AC3E}">
        <p14:creationId xmlns:p14="http://schemas.microsoft.com/office/powerpoint/2010/main" val="2021836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effectLst/>
                <a:latin typeface="Source Sans Pro" panose="020B0503030403020204" pitchFamily="34" charset="0"/>
              </a:rPr>
              <a:t>Instrument ist ein Gerät, das zu etwas dient.</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effectLst/>
                <a:latin typeface="Source Sans Pro" panose="020B0503030403020204" pitchFamily="34" charset="0"/>
              </a:rPr>
              <a:t>Allerlei negative Nebenwirkungen, die die Neuerfindung nicht im Ansatz erwartet hat?</a:t>
            </a:r>
          </a:p>
          <a:p>
            <a:r>
              <a:rPr lang="de-DE" dirty="0"/>
              <a:t>Wozu und wem dienen diese Instrumente/Inhalte? Einer dunklen Macht?</a:t>
            </a:r>
          </a:p>
          <a:p>
            <a:r>
              <a:rPr lang="de-DE" dirty="0"/>
              <a:t>Liegt es an mir, zu unterscheiden, was gut/böse ist?</a:t>
            </a:r>
          </a:p>
          <a:p>
            <a:endParaRPr lang="de-DE" dirty="0"/>
          </a:p>
          <a:p>
            <a:r>
              <a:rPr lang="de-DE" dirty="0"/>
              <a:t>Farbwechsel: Change!</a:t>
            </a:r>
          </a:p>
        </p:txBody>
      </p:sp>
      <p:sp>
        <p:nvSpPr>
          <p:cNvPr id="4" name="Foliennummernplatzhalter 3"/>
          <p:cNvSpPr>
            <a:spLocks noGrp="1"/>
          </p:cNvSpPr>
          <p:nvPr>
            <p:ph type="sldNum" sz="quarter" idx="5"/>
          </p:nvPr>
        </p:nvSpPr>
        <p:spPr/>
        <p:txBody>
          <a:bodyPr/>
          <a:lstStyle/>
          <a:p>
            <a:fld id="{B3B810AC-CEB6-924D-A7FE-6D92A7F3EEF5}" type="slidenum">
              <a:rPr lang="de-DE" smtClean="0"/>
              <a:t>15</a:t>
            </a:fld>
            <a:endParaRPr lang="de-DE"/>
          </a:p>
        </p:txBody>
      </p:sp>
    </p:spTree>
    <p:extLst>
      <p:ext uri="{BB962C8B-B14F-4D97-AF65-F5344CB8AC3E}">
        <p14:creationId xmlns:p14="http://schemas.microsoft.com/office/powerpoint/2010/main" val="1040001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mj-lt"/>
              <a:buAutoNum type="arabicPeriod"/>
            </a:pPr>
            <a:r>
              <a:rPr lang="de-AT" dirty="0">
                <a:effectLst/>
                <a:latin typeface="Source Sans Pro" panose="020B0503030403020204" pitchFamily="34" charset="0"/>
              </a:rPr>
              <a:t>Sie wurden gerade getriggert, weil sie vermutlich schon sehr viel darüber wissen, was sie gerade gehört und gesehen haben. </a:t>
            </a:r>
          </a:p>
          <a:p>
            <a:r>
              <a:rPr lang="de-AT" dirty="0">
                <a:effectLst/>
                <a:latin typeface="Source Sans Pro" panose="020B0503030403020204" pitchFamily="34" charset="0"/>
              </a:rPr>
              <a:t>Sie wurden getriggert, weil ich ihnen 4x eine Frage gestellt habe, die ich dann selbst beantwortet habe.</a:t>
            </a:r>
          </a:p>
          <a:p>
            <a:r>
              <a:rPr lang="de-AT" dirty="0">
                <a:effectLst/>
                <a:latin typeface="Source Sans Pro" panose="020B0503030403020204" pitchFamily="34" charset="0"/>
              </a:rPr>
              <a:t>Sie wollten mich vermutlich aufhalten, unterbrechen, Vielleicht weil sie anderer Meinung sind und das auch beweisen können, weil sie in dem Moment vielleicht auch das Gefühl haben, dass sie auf der Bühne stehen sollten, weil sie mich wiederlegen könnten, eine andere Perspektive darauf haben oder überhaupt, im Ansatz schon mit mir nicht einverstanden waren.</a:t>
            </a:r>
          </a:p>
          <a:p>
            <a:r>
              <a:rPr lang="de-AT" dirty="0">
                <a:effectLst/>
                <a:latin typeface="Source Sans Pro" panose="020B0503030403020204" pitchFamily="34" charset="0"/>
              </a:rPr>
              <a:t>Das sind </a:t>
            </a:r>
            <a:r>
              <a:rPr lang="de-AT" dirty="0" err="1">
                <a:effectLst/>
                <a:latin typeface="Source Sans Pro" panose="020B0503030403020204" pitchFamily="34" charset="0"/>
              </a:rPr>
              <a:t>triggerevents</a:t>
            </a:r>
            <a:r>
              <a:rPr lang="de-AT" dirty="0">
                <a:effectLst/>
                <a:latin typeface="Source Sans Pro" panose="020B0503030403020204" pitchFamily="34" charset="0"/>
              </a:rPr>
              <a:t>. Schreiben sie mit, behalten sie ihren Gedanken bis zum Schluss auf.</a:t>
            </a:r>
          </a:p>
          <a:p>
            <a:endParaRPr lang="de-DE" dirty="0"/>
          </a:p>
        </p:txBody>
      </p:sp>
      <p:sp>
        <p:nvSpPr>
          <p:cNvPr id="4" name="Foliennummernplatzhalter 3"/>
          <p:cNvSpPr>
            <a:spLocks noGrp="1"/>
          </p:cNvSpPr>
          <p:nvPr>
            <p:ph type="sldNum" sz="quarter" idx="5"/>
          </p:nvPr>
        </p:nvSpPr>
        <p:spPr/>
        <p:txBody>
          <a:bodyPr/>
          <a:lstStyle/>
          <a:p>
            <a:fld id="{B3B810AC-CEB6-924D-A7FE-6D92A7F3EEF5}" type="slidenum">
              <a:rPr lang="de-DE" smtClean="0"/>
              <a:t>16</a:t>
            </a:fld>
            <a:endParaRPr lang="de-DE"/>
          </a:p>
        </p:txBody>
      </p:sp>
    </p:spTree>
    <p:extLst>
      <p:ext uri="{BB962C8B-B14F-4D97-AF65-F5344CB8AC3E}">
        <p14:creationId xmlns:p14="http://schemas.microsoft.com/office/powerpoint/2010/main" val="74749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mj-lt"/>
              <a:buAutoNum type="arabicPeriod"/>
            </a:pPr>
            <a:r>
              <a:rPr lang="de-AT" dirty="0">
                <a:effectLst/>
                <a:latin typeface="Source Sans Pro" panose="020B0503030403020204" pitchFamily="34" charset="0"/>
              </a:rPr>
              <a:t>Und da wird klar, dass das Medium die Message ist, in dem Augenblick in dem der Inhalt auch aktiv wahrnehmbar wird, zum Nachdenken anregt, eine Reaktion auslöst.</a:t>
            </a:r>
          </a:p>
          <a:p>
            <a:r>
              <a:rPr lang="de-AT" dirty="0">
                <a:effectLst/>
                <a:latin typeface="Source Sans Pro" panose="020B0503030403020204" pitchFamily="34" charset="0"/>
              </a:rPr>
              <a:t>Auf unsere Kinder bezogen, sehen wir, dass bei normalem Mediengebrauch auch ohne </a:t>
            </a:r>
            <a:r>
              <a:rPr lang="de-AT" dirty="0" err="1">
                <a:effectLst/>
                <a:latin typeface="Source Sans Pro" panose="020B0503030403020204" pitchFamily="34" charset="0"/>
              </a:rPr>
              <a:t>Social</a:t>
            </a:r>
            <a:r>
              <a:rPr lang="de-AT" dirty="0">
                <a:effectLst/>
                <a:latin typeface="Source Sans Pro" panose="020B0503030403020204" pitchFamily="34" charset="0"/>
              </a:rPr>
              <a:t> Media </a:t>
            </a:r>
          </a:p>
          <a:p>
            <a:r>
              <a:rPr lang="de-AT" dirty="0">
                <a:effectLst/>
                <a:latin typeface="Source Sans Pro" panose="020B0503030403020204" pitchFamily="34" charset="0"/>
              </a:rPr>
              <a:t>Allerlei Medieninhalte auf sie einprasseln, Stereotypen gebildet werden, Machthierarchische Strukturen mitgetragen werden, Sprache sich </a:t>
            </a:r>
            <a:r>
              <a:rPr lang="de-AT" dirty="0" err="1">
                <a:effectLst/>
                <a:latin typeface="Source Sans Pro" panose="020B0503030403020204" pitchFamily="34" charset="0"/>
              </a:rPr>
              <a:t>emotionalisiert</a:t>
            </a:r>
            <a:r>
              <a:rPr lang="de-AT" dirty="0">
                <a:effectLst/>
                <a:latin typeface="Source Sans Pro" panose="020B0503030403020204" pitchFamily="34" charset="0"/>
              </a:rPr>
              <a:t> und Narrationen gebildet werden.</a:t>
            </a:r>
          </a:p>
          <a:p>
            <a:r>
              <a:rPr lang="de-AT" dirty="0">
                <a:effectLst/>
                <a:latin typeface="Source Sans Pro" panose="020B0503030403020204" pitchFamily="34" charset="0"/>
              </a:rPr>
              <a:t>Diese Überlagern sich, vermischen sich und am Ende ist nicht mehr so klar, woher man was weiß, was davon Fiktion was Realität ist.</a:t>
            </a:r>
          </a:p>
          <a:p>
            <a:br>
              <a:rPr lang="de-AT" dirty="0">
                <a:effectLst/>
                <a:latin typeface="Source Sans Pro" panose="020B0503030403020204" pitchFamily="34" charset="0"/>
              </a:rPr>
            </a:br>
            <a:endParaRPr lang="de-AT" dirty="0">
              <a:effectLst/>
              <a:latin typeface="Source Sans Pro" panose="020B0503030403020204" pitchFamily="34" charset="0"/>
            </a:endParaRPr>
          </a:p>
          <a:p>
            <a:r>
              <a:rPr lang="de-AT" dirty="0">
                <a:effectLst/>
                <a:latin typeface="Source Sans Pro" panose="020B0503030403020204" pitchFamily="34" charset="0"/>
              </a:rPr>
              <a:t>Fakt ist, dass wir, wenn wir </a:t>
            </a:r>
            <a:r>
              <a:rPr lang="de-AT" dirty="0" err="1">
                <a:effectLst/>
                <a:latin typeface="Source Sans Pro" panose="020B0503030403020204" pitchFamily="34" charset="0"/>
              </a:rPr>
              <a:t>medienbildung</a:t>
            </a:r>
            <a:r>
              <a:rPr lang="de-AT" dirty="0">
                <a:effectLst/>
                <a:latin typeface="Source Sans Pro" panose="020B0503030403020204" pitchFamily="34" charset="0"/>
              </a:rPr>
              <a:t> prozesshaft in einem Unterricht mitdenken sollen, wir eine Möglichkeit benötigen, dass so zu planen, dass wir nicht Gefahr laufen, noch mehr anzurichten. Kobraeffekt</a:t>
            </a:r>
          </a:p>
          <a:p>
            <a:r>
              <a:rPr lang="de-AT" dirty="0">
                <a:effectLst/>
                <a:latin typeface="Source Sans Pro" panose="020B0503030403020204" pitchFamily="34" charset="0"/>
              </a:rPr>
              <a:t>Gleichzeitig kennen wir aber auch das Problem, dass Klassen im Bezug zu Medienkompetenz extrem heterogen sind, was eigentlich ein Vorteil ist, aber auch zum Expertise </a:t>
            </a:r>
            <a:r>
              <a:rPr lang="de-AT" dirty="0" err="1">
                <a:effectLst/>
                <a:latin typeface="Source Sans Pro" panose="020B0503030403020204" pitchFamily="34" charset="0"/>
              </a:rPr>
              <a:t>Reverseal</a:t>
            </a:r>
            <a:r>
              <a:rPr lang="de-AT" dirty="0">
                <a:effectLst/>
                <a:latin typeface="Source Sans Pro" panose="020B0503030403020204" pitchFamily="34" charset="0"/>
              </a:rPr>
              <a:t> Effekt führen kann.</a:t>
            </a:r>
          </a:p>
          <a:p>
            <a:r>
              <a:rPr lang="de-AT" dirty="0">
                <a:effectLst/>
                <a:latin typeface="Source Sans Pro" panose="020B0503030403020204" pitchFamily="34" charset="0"/>
              </a:rPr>
              <a:t>Und zusätzlich ist gerade Medienkompetenz nur eine potentielle Fähigkeit. </a:t>
            </a:r>
          </a:p>
          <a:p>
            <a:br>
              <a:rPr lang="de-AT" dirty="0">
                <a:effectLst/>
                <a:latin typeface="Source Sans Pro" panose="020B0503030403020204" pitchFamily="34" charset="0"/>
              </a:rPr>
            </a:br>
            <a:endParaRPr lang="de-AT" dirty="0">
              <a:effectLst/>
              <a:latin typeface="Source Sans Pro" panose="020B0503030403020204" pitchFamily="34" charset="0"/>
            </a:endParaRPr>
          </a:p>
          <a:p>
            <a:r>
              <a:rPr lang="de-AT" dirty="0">
                <a:effectLst/>
                <a:latin typeface="Source Sans Pro" panose="020B0503030403020204" pitchFamily="34" charset="0"/>
              </a:rPr>
              <a:t>Wie der Jugendliche dann in einer Situation außerhalb des </a:t>
            </a:r>
            <a:r>
              <a:rPr lang="de-AT" dirty="0" err="1">
                <a:effectLst/>
                <a:latin typeface="Source Sans Pro" panose="020B0503030403020204" pitchFamily="34" charset="0"/>
              </a:rPr>
              <a:t>schonraums</a:t>
            </a:r>
            <a:r>
              <a:rPr lang="de-AT" dirty="0">
                <a:effectLst/>
                <a:latin typeface="Source Sans Pro" panose="020B0503030403020204" pitchFamily="34" charset="0"/>
              </a:rPr>
              <a:t> Schule mit dem Medium umgeht oder für welches Medium  er sich entscheidet, liegt ganz alleine in seiner Macht und nicht mehr in meiner. Es braucht also ganz viel selbstbestimmte Handlungsoptionen verknüpft mit ganz viel wissenschaftlicher und </a:t>
            </a:r>
            <a:r>
              <a:rPr lang="de-AT" dirty="0" err="1">
                <a:effectLst/>
                <a:latin typeface="Source Sans Pro" panose="020B0503030403020204" pitchFamily="34" charset="0"/>
              </a:rPr>
              <a:t>rationalbasierter</a:t>
            </a:r>
            <a:r>
              <a:rPr lang="de-AT" dirty="0">
                <a:effectLst/>
                <a:latin typeface="Source Sans Pro" panose="020B0503030403020204" pitchFamily="34" charset="0"/>
              </a:rPr>
              <a:t> Grundhaltung.</a:t>
            </a:r>
          </a:p>
          <a:p>
            <a:endParaRPr lang="de-DE" dirty="0"/>
          </a:p>
        </p:txBody>
      </p:sp>
      <p:sp>
        <p:nvSpPr>
          <p:cNvPr id="4" name="Foliennummernplatzhalter 3"/>
          <p:cNvSpPr>
            <a:spLocks noGrp="1"/>
          </p:cNvSpPr>
          <p:nvPr>
            <p:ph type="sldNum" sz="quarter" idx="5"/>
          </p:nvPr>
        </p:nvSpPr>
        <p:spPr/>
        <p:txBody>
          <a:bodyPr/>
          <a:lstStyle/>
          <a:p>
            <a:fld id="{B3B810AC-CEB6-924D-A7FE-6D92A7F3EEF5}" type="slidenum">
              <a:rPr lang="de-DE" smtClean="0"/>
              <a:t>17</a:t>
            </a:fld>
            <a:endParaRPr lang="de-DE"/>
          </a:p>
        </p:txBody>
      </p:sp>
    </p:spTree>
    <p:extLst>
      <p:ext uri="{BB962C8B-B14F-4D97-AF65-F5344CB8AC3E}">
        <p14:creationId xmlns:p14="http://schemas.microsoft.com/office/powerpoint/2010/main" val="134368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mj-lt"/>
              <a:buAutoNum type="arabicPeriod"/>
            </a:pPr>
            <a:r>
              <a:rPr lang="de-AT" dirty="0">
                <a:effectLst/>
                <a:latin typeface="Source Sans Pro" panose="020B0503030403020204" pitchFamily="34" charset="0"/>
              </a:rPr>
              <a:t>Das pädagogische Dilemma dabei: </a:t>
            </a:r>
          </a:p>
          <a:p>
            <a:r>
              <a:rPr lang="de-AT" dirty="0">
                <a:effectLst/>
                <a:latin typeface="Source Sans Pro" panose="020B0503030403020204" pitchFamily="34" charset="0"/>
              </a:rPr>
              <a:t>Lernende fremdgesteuert in eine Selbststeuerung zu befördern.</a:t>
            </a:r>
          </a:p>
          <a:p>
            <a:r>
              <a:rPr lang="de-AT" dirty="0">
                <a:effectLst/>
                <a:latin typeface="Source Sans Pro" panose="020B0503030403020204" pitchFamily="34" charset="0"/>
              </a:rPr>
              <a:t>wie kann man so ein selbstgesteuertes Lernen, fremdgesteuert initiieren? </a:t>
            </a:r>
          </a:p>
          <a:p>
            <a:r>
              <a:rPr lang="de-AT" dirty="0">
                <a:effectLst/>
                <a:latin typeface="Source Sans Pro" panose="020B0503030403020204" pitchFamily="34" charset="0"/>
              </a:rPr>
              <a:t>Vor allem im Konnex eines Komplexes von Kompetenzen, die so zwiespältig, so differenziert sind? </a:t>
            </a:r>
          </a:p>
          <a:p>
            <a:r>
              <a:rPr lang="de-AT" dirty="0">
                <a:effectLst/>
                <a:latin typeface="Source Sans Pro" panose="020B0503030403020204" pitchFamily="34" charset="0"/>
              </a:rPr>
              <a:t>Es gibt Jugendliche die wie ein Kleinkind hysterisch werden, wenn man ihnen versucht das Smartphone wegzunehmen. Gleichzeitig sollen sie gamebasiert lernen? </a:t>
            </a:r>
          </a:p>
          <a:p>
            <a:r>
              <a:rPr lang="de-AT" dirty="0">
                <a:effectLst/>
                <a:latin typeface="Source Sans Pro" panose="020B0503030403020204" pitchFamily="34" charset="0"/>
              </a:rPr>
              <a:t>Ich selbst habe bis heute den Unterschied zwischen einem </a:t>
            </a:r>
            <a:r>
              <a:rPr lang="de-AT" dirty="0" err="1">
                <a:effectLst/>
                <a:latin typeface="Source Sans Pro" panose="020B0503030403020204" pitchFamily="34" charset="0"/>
              </a:rPr>
              <a:t>Reel</a:t>
            </a:r>
            <a:r>
              <a:rPr lang="de-AT" dirty="0">
                <a:effectLst/>
                <a:latin typeface="Source Sans Pro" panose="020B0503030403020204" pitchFamily="34" charset="0"/>
              </a:rPr>
              <a:t> und einer Story nicht verstanden, kann dafür aber den Kopierschutz einer DVD knacken und mp4-Kopien davon machen.</a:t>
            </a:r>
          </a:p>
          <a:p>
            <a:r>
              <a:rPr lang="de-AT" dirty="0">
                <a:effectLst/>
                <a:latin typeface="Source Sans Pro" panose="020B0503030403020204" pitchFamily="34" charset="0"/>
              </a:rPr>
              <a:t> Meine </a:t>
            </a:r>
            <a:r>
              <a:rPr lang="de-AT" dirty="0" err="1">
                <a:effectLst/>
                <a:latin typeface="Source Sans Pro" panose="020B0503030403020204" pitchFamily="34" charset="0"/>
              </a:rPr>
              <a:t>nerdigen</a:t>
            </a:r>
            <a:r>
              <a:rPr lang="de-AT" dirty="0">
                <a:effectLst/>
                <a:latin typeface="Source Sans Pro" panose="020B0503030403020204" pitchFamily="34" charset="0"/>
              </a:rPr>
              <a:t> Kompetenzbereiche als Gen X-Angehörige sind komplett unterschiedlich zu denen der heutigen Jugend.</a:t>
            </a:r>
          </a:p>
          <a:p>
            <a:r>
              <a:rPr lang="de-AT" dirty="0">
                <a:effectLst/>
                <a:latin typeface="Source Sans Pro" panose="020B0503030403020204" pitchFamily="34" charset="0"/>
              </a:rPr>
              <a:t>Ich mache mir das zum Vorteil.</a:t>
            </a:r>
          </a:p>
          <a:p>
            <a:r>
              <a:rPr lang="de-AT" dirty="0">
                <a:effectLst/>
                <a:latin typeface="Source Sans Pro" panose="020B0503030403020204" pitchFamily="34" charset="0"/>
              </a:rPr>
              <a:t>Denn egal wie schnell sich die Medienwelten wandelt, eines bleibt bestehen und zwar die Art und Weise, wie wir uns die Welt erklären, wie Wirklichkeiten entstehen, wie Erkenntnisse passieren und wie wir mit, durch und über Medien miteinander sprechen.</a:t>
            </a:r>
          </a:p>
          <a:p>
            <a:endParaRPr lang="de-DE" dirty="0"/>
          </a:p>
          <a:p>
            <a:pPr>
              <a:lnSpc>
                <a:spcPct val="150000"/>
              </a:lnSpc>
            </a:pPr>
            <a:r>
              <a:rPr lang="de-DE" sz="1800" kern="0" dirty="0">
                <a:solidFill>
                  <a:srgbClr val="000000"/>
                </a:solidFill>
                <a:effectLst/>
                <a:latin typeface="Source Sans Pro" panose="020B0503030403020204" pitchFamily="34" charset="0"/>
                <a:ea typeface="Calibri" panose="020F0502020204030204" pitchFamily="34" charset="0"/>
                <a:cs typeface="Helvetica Neue" panose="02000503000000020004" pitchFamily="2" charset="0"/>
              </a:rPr>
              <a:t>Bildung ist ein dynamischer, interaktiver Prozess, der sowohl individuelle als auch gemeinschaftliche Aspekte berücksichtigt und sich kontinuierlich an die sich verändernden gesellschaftlichen und technologischen Rahmenbedingungen anpassen kann.</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de-DE" sz="1800" kern="0" dirty="0">
                <a:solidFill>
                  <a:srgbClr val="000000"/>
                </a:solidFill>
                <a:effectLst/>
                <a:latin typeface="Source Sans Pro" panose="020B0503030403020204" pitchFamily="34" charset="0"/>
                <a:ea typeface="Calibri" panose="020F0502020204030204" pitchFamily="34" charset="0"/>
                <a:cs typeface="Helvetica Neue" panose="02000503000000020004" pitchFamily="2" charset="0"/>
              </a:rPr>
              <a:t>Es ist aber kein evolutionärer oder revolutionärer Prozess, sondern ein strategischer.</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de-DE" sz="1800" kern="0" dirty="0">
                <a:solidFill>
                  <a:srgbClr val="000000"/>
                </a:solidFill>
                <a:effectLst/>
                <a:latin typeface="Source Sans Pro" panose="020B0503030403020204" pitchFamily="34" charset="0"/>
                <a:ea typeface="Calibri" panose="020F0502020204030204" pitchFamily="34" charset="0"/>
                <a:cs typeface="Helvetica Neue" panose="02000503000000020004" pitchFamily="2" charset="0"/>
              </a:rPr>
              <a:t>Jene, die solche Strategien entwickeln, müssen Verständnis dafür haben, dass es ein zu wenig und zu viel digital gibt und zwar subjektiv, individuell und sinnstiftend in dem Augenblick, in dem eine Entscheidung für ein Medium getroffen wird.</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de-DE" sz="1800" kern="0" dirty="0">
                <a:solidFill>
                  <a:srgbClr val="000000"/>
                </a:solidFill>
                <a:effectLst/>
                <a:latin typeface="Source Sans Pro" panose="020B0503030403020204" pitchFamily="34" charset="0"/>
                <a:ea typeface="Calibri" panose="020F0502020204030204" pitchFamily="34" charset="0"/>
                <a:cs typeface="Helvetica Neue" panose="02000503000000020004" pitchFamily="2" charset="0"/>
              </a:rPr>
              <a:t>Diese Auswahlkriterien sind vermittelbar, sie können ausgesprochen und besprochen werden, also als Mediendiskurs daherkommen.</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de-DE" sz="1800" kern="0" dirty="0">
                <a:solidFill>
                  <a:srgbClr val="000000"/>
                </a:solidFill>
                <a:effectLst/>
                <a:latin typeface="Source Sans Pro" panose="020B0503030403020204" pitchFamily="34" charset="0"/>
                <a:ea typeface="Calibri" panose="020F0502020204030204" pitchFamily="34" charset="0"/>
                <a:cs typeface="Helvetica Neue" panose="02000503000000020004" pitchFamily="2" charset="0"/>
              </a:rPr>
              <a:t>Dafür braucht man Erfahrungen und Wissen um die Elemente der Medienanalyse, -ästhetik und -forschung.</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de-DE" sz="1800" kern="0" dirty="0">
                <a:solidFill>
                  <a:srgbClr val="000000"/>
                </a:solidFill>
                <a:effectLst/>
                <a:latin typeface="Source Sans Pro" panose="020B0503030403020204" pitchFamily="34" charset="0"/>
                <a:ea typeface="Calibri" panose="020F0502020204030204" pitchFamily="34" charset="0"/>
                <a:cs typeface="Helvetica Neue" panose="02000503000000020004" pitchFamily="2" charset="0"/>
              </a:rPr>
              <a:t>Es wird also ein Planungsmodell benötigt, das eine Strategie anbietet, verknüpfte Denkstrukturen unterschiedlicher wissenschaftlicher Bereiche, systemische Betrachtungen über den digitalen Raum hinweg, wie auch reflexive Rezeptionsverfahren in einem Unterricht in der Form anzubieten, dass Verbindungen mit abhängigen Disziplinen möglich werden, um kreative </a:t>
            </a:r>
            <a:r>
              <a:rPr lang="de-DE" sz="1800" kern="0" dirty="0" err="1">
                <a:solidFill>
                  <a:srgbClr val="000000"/>
                </a:solidFill>
                <a:effectLst/>
                <a:latin typeface="Source Sans Pro" panose="020B0503030403020204" pitchFamily="34" charset="0"/>
                <a:ea typeface="Calibri" panose="020F0502020204030204" pitchFamily="34" charset="0"/>
                <a:cs typeface="Helvetica Neue" panose="02000503000000020004" pitchFamily="2" charset="0"/>
              </a:rPr>
              <a:t>Problemlösungstrategien</a:t>
            </a:r>
            <a:r>
              <a:rPr lang="de-DE" sz="1800" kern="0" dirty="0">
                <a:solidFill>
                  <a:srgbClr val="000000"/>
                </a:solidFill>
                <a:effectLst/>
                <a:latin typeface="Source Sans Pro" panose="020B0503030403020204" pitchFamily="34" charset="0"/>
                <a:ea typeface="Calibri" panose="020F0502020204030204" pitchFamily="34" charset="0"/>
                <a:cs typeface="Helvetica Neue" panose="02000503000000020004" pitchFamily="2" charset="0"/>
              </a:rPr>
              <a:t> ganzheitlich zu fördern. Und dies zusätzlich in unterschiedlichen Niveaus der notwendigen Medienkompetenzbeschreibungen.</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B3B810AC-CEB6-924D-A7FE-6D92A7F3EEF5}" type="slidenum">
              <a:rPr lang="de-DE" smtClean="0"/>
              <a:t>18</a:t>
            </a:fld>
            <a:endParaRPr lang="de-DE"/>
          </a:p>
        </p:txBody>
      </p:sp>
    </p:spTree>
    <p:extLst>
      <p:ext uri="{BB962C8B-B14F-4D97-AF65-F5344CB8AC3E}">
        <p14:creationId xmlns:p14="http://schemas.microsoft.com/office/powerpoint/2010/main" val="1595695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0" dirty="0">
                <a:solidFill>
                  <a:srgbClr val="000000"/>
                </a:solidFill>
                <a:effectLst/>
                <a:latin typeface="Source Sans Pro" panose="020B0503030403020204" pitchFamily="34" charset="0"/>
                <a:ea typeface="Source Sans Pro" panose="020B0503030403020204" pitchFamily="34" charset="0"/>
                <a:cs typeface="Helvetica Neue" panose="02000503000000020004" pitchFamily="2" charset="0"/>
              </a:rPr>
              <a:t>Nach intensiver Analyse der abhängigen Parameter des komplexen Systems Bildung, entwickelte und erprobte ich das Planungsmodell TSICSI, oder kurz Trigger-Impact-Modell, das eine systematische, reflektierte und konstruktive Integration digitaler Medien möglich macht. Das Ziel ist eine hohe Konzentration auf das Zusammenwirken von Mensch-Medium und den darin liegenden Kräften und weniger Fokus auf die reine Benutzung von Geräten.</a:t>
            </a:r>
            <a:endParaRPr lang="de-AT" sz="18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de-AT" dirty="0">
              <a:effectLst/>
              <a:latin typeface="Source Sans Pro" panose="020B0503030403020204" pitchFamily="34" charset="0"/>
              <a:ea typeface="Source Sans Pro" panose="020B0503030403020204" pitchFamily="34" charset="0"/>
            </a:endParaRPr>
          </a:p>
          <a:p>
            <a:r>
              <a:rPr lang="de-AT" dirty="0">
                <a:effectLst/>
                <a:latin typeface="Source Sans Pro" panose="020B0503030403020204" pitchFamily="34" charset="0"/>
                <a:ea typeface="Source Sans Pro" panose="020B0503030403020204" pitchFamily="34" charset="0"/>
              </a:rPr>
              <a:t>Nachdem Medien Kommunikationsmittel sind, meist viel mehr über den Inhalt aussagen als der eigentliche Inhalt selbst und dieser jedoch wiederum physische und psychische Manifestationen hat, sollte man sie auch als diese definieren.</a:t>
            </a:r>
          </a:p>
          <a:p>
            <a:r>
              <a:rPr lang="de-AT" dirty="0">
                <a:effectLst/>
                <a:latin typeface="Source Sans Pro" panose="020B0503030403020204" pitchFamily="34" charset="0"/>
                <a:ea typeface="Source Sans Pro" panose="020B0503030403020204" pitchFamily="34" charset="0"/>
              </a:rPr>
              <a:t>Medieninhalte lösen einen Prozess aus, sind also im klassischen Sinn ein Trigger (0), der </a:t>
            </a:r>
            <a:r>
              <a:rPr lang="de-AT" dirty="0" err="1">
                <a:effectLst/>
                <a:latin typeface="Source Sans Pro" panose="020B0503030403020204" pitchFamily="34" charset="0"/>
                <a:ea typeface="Source Sans Pro" panose="020B0503030403020204" pitchFamily="34" charset="0"/>
              </a:rPr>
              <a:t>unplanbar</a:t>
            </a:r>
            <a:r>
              <a:rPr lang="de-AT" dirty="0">
                <a:effectLst/>
                <a:latin typeface="Source Sans Pro" panose="020B0503030403020204" pitchFamily="34" charset="0"/>
                <a:ea typeface="Source Sans Pro" panose="020B0503030403020204" pitchFamily="34" charset="0"/>
              </a:rPr>
              <a:t> und unbestimmt bleibt, solange man nicht analytisch versucht, ihn zu separieren. Wir gehen nicht von einem Lehrinhalt aus, sondern von einem Medieninhalt. Dies kann eine Zeitungsheadline sein, ein filmisches Interview, ein </a:t>
            </a:r>
            <a:r>
              <a:rPr lang="de-AT" dirty="0" err="1">
                <a:effectLst/>
                <a:latin typeface="Source Sans Pro" panose="020B0503030403020204" pitchFamily="34" charset="0"/>
                <a:ea typeface="Source Sans Pro" panose="020B0503030403020204" pitchFamily="34" charset="0"/>
              </a:rPr>
              <a:t>TikTok</a:t>
            </a:r>
            <a:r>
              <a:rPr lang="de-AT" dirty="0">
                <a:effectLst/>
                <a:latin typeface="Source Sans Pro" panose="020B0503030403020204" pitchFamily="34" charset="0"/>
                <a:ea typeface="Source Sans Pro" panose="020B0503030403020204" pitchFamily="34" charset="0"/>
              </a:rPr>
              <a:t>, </a:t>
            </a:r>
            <a:r>
              <a:rPr lang="de-AT" dirty="0" err="1">
                <a:effectLst/>
                <a:latin typeface="Source Sans Pro" panose="020B0503030403020204" pitchFamily="34" charset="0"/>
                <a:ea typeface="Source Sans Pro" panose="020B0503030403020204" pitchFamily="34" charset="0"/>
              </a:rPr>
              <a:t>Meme</a:t>
            </a:r>
            <a:r>
              <a:rPr lang="de-AT" dirty="0">
                <a:effectLst/>
                <a:latin typeface="Source Sans Pro" panose="020B0503030403020204" pitchFamily="34" charset="0"/>
                <a:ea typeface="Source Sans Pro" panose="020B0503030403020204" pitchFamily="34" charset="0"/>
              </a:rPr>
              <a:t>, </a:t>
            </a:r>
            <a:r>
              <a:rPr lang="de-AT" dirty="0" err="1">
                <a:effectLst/>
                <a:latin typeface="Source Sans Pro" panose="020B0503030403020204" pitchFamily="34" charset="0"/>
                <a:ea typeface="Source Sans Pro" panose="020B0503030403020204" pitchFamily="34" charset="0"/>
              </a:rPr>
              <a:t>Posting</a:t>
            </a:r>
            <a:r>
              <a:rPr lang="de-AT" dirty="0">
                <a:effectLst/>
                <a:latin typeface="Source Sans Pro" panose="020B0503030403020204" pitchFamily="34" charset="0"/>
                <a:ea typeface="Source Sans Pro" panose="020B0503030403020204" pitchFamily="34" charset="0"/>
              </a:rPr>
              <a:t>, Kommentar, Bild,, usw.</a:t>
            </a:r>
          </a:p>
          <a:p>
            <a:br>
              <a:rPr lang="de-AT" dirty="0">
                <a:effectLst/>
                <a:latin typeface="Source Sans Pro" panose="020B0503030403020204" pitchFamily="34" charset="0"/>
                <a:ea typeface="Source Sans Pro" panose="020B0503030403020204" pitchFamily="34" charset="0"/>
              </a:rPr>
            </a:br>
            <a:endParaRPr lang="de-AT" dirty="0">
              <a:effectLst/>
              <a:latin typeface="Source Sans Pro" panose="020B0503030403020204" pitchFamily="34" charset="0"/>
              <a:ea typeface="Source Sans Pro" panose="020B0503030403020204" pitchFamily="34" charset="0"/>
            </a:endParaRPr>
          </a:p>
          <a:p>
            <a:r>
              <a:rPr lang="de-AT" dirty="0">
                <a:effectLst/>
                <a:latin typeface="Source Sans Pro" panose="020B0503030403020204" pitchFamily="34" charset="0"/>
                <a:ea typeface="Source Sans Pro" panose="020B0503030403020204" pitchFamily="34" charset="0"/>
              </a:rPr>
              <a:t>Wichtig ist jedoch im Vorfeld kurz die theoretische Grundlagenbildung:</a:t>
            </a:r>
          </a:p>
          <a:p>
            <a:r>
              <a:rPr lang="de-AT" dirty="0">
                <a:effectLst/>
                <a:latin typeface="Source Sans Pro" panose="020B0503030403020204" pitchFamily="34" charset="0"/>
                <a:ea typeface="Source Sans Pro" panose="020B0503030403020204" pitchFamily="34" charset="0"/>
              </a:rPr>
              <a:t>4 Schlüsselthemen: Wissenschaftsorientiertheit</a:t>
            </a:r>
          </a:p>
          <a:p>
            <a:r>
              <a:rPr lang="de-AT" dirty="0">
                <a:effectLst/>
                <a:latin typeface="Source Sans Pro" panose="020B0503030403020204" pitchFamily="34" charset="0"/>
                <a:ea typeface="Source Sans Pro" panose="020B0503030403020204" pitchFamily="34" charset="0"/>
              </a:rPr>
              <a:t>Gesundheit, Resilienz und Wohlbefinden</a:t>
            </a:r>
          </a:p>
          <a:p>
            <a:r>
              <a:rPr lang="de-AT" dirty="0" err="1">
                <a:effectLst/>
                <a:latin typeface="Source Sans Pro" panose="020B0503030403020204" pitchFamily="34" charset="0"/>
                <a:ea typeface="Source Sans Pro" panose="020B0503030403020204" pitchFamily="34" charset="0"/>
              </a:rPr>
              <a:t>Digitalität</a:t>
            </a:r>
            <a:r>
              <a:rPr lang="de-AT" dirty="0">
                <a:effectLst/>
                <a:latin typeface="Source Sans Pro" panose="020B0503030403020204" pitchFamily="34" charset="0"/>
                <a:ea typeface="Source Sans Pro" panose="020B0503030403020204" pitchFamily="34" charset="0"/>
              </a:rPr>
              <a:t> und Medien</a:t>
            </a:r>
          </a:p>
          <a:p>
            <a:r>
              <a:rPr lang="de-AT" dirty="0">
                <a:effectLst/>
                <a:latin typeface="Source Sans Pro" panose="020B0503030403020204" pitchFamily="34" charset="0"/>
                <a:ea typeface="Source Sans Pro" panose="020B0503030403020204" pitchFamily="34" charset="0"/>
              </a:rPr>
              <a:t>Nachhaltigkeit</a:t>
            </a:r>
          </a:p>
          <a:p>
            <a:br>
              <a:rPr lang="de-AT" dirty="0">
                <a:effectLst/>
                <a:latin typeface="Source Sans Pro" panose="020B0503030403020204" pitchFamily="34" charset="0"/>
                <a:ea typeface="Source Sans Pro" panose="020B0503030403020204" pitchFamily="34" charset="0"/>
              </a:rPr>
            </a:br>
            <a:endParaRPr lang="de-AT" dirty="0">
              <a:effectLst/>
              <a:latin typeface="Source Sans Pro" panose="020B0503030403020204" pitchFamily="34" charset="0"/>
              <a:ea typeface="Source Sans Pro" panose="020B0503030403020204" pitchFamily="34" charset="0"/>
            </a:endParaRPr>
          </a:p>
          <a:p>
            <a:r>
              <a:rPr lang="de-AT" dirty="0">
                <a:effectLst/>
                <a:latin typeface="Source Sans Pro" panose="020B0503030403020204" pitchFamily="34" charset="0"/>
                <a:ea typeface="Source Sans Pro" panose="020B0503030403020204" pitchFamily="34" charset="0"/>
              </a:rPr>
              <a:t>Konzepte sind: Garrison in den 2000er Jahren gestellt  und in Form von einem Community </a:t>
            </a:r>
            <a:r>
              <a:rPr lang="de-AT" dirty="0" err="1">
                <a:effectLst/>
                <a:latin typeface="Source Sans Pro" panose="020B0503030403020204" pitchFamily="34" charset="0"/>
                <a:ea typeface="Source Sans Pro" panose="020B0503030403020204" pitchFamily="34" charset="0"/>
              </a:rPr>
              <a:t>of</a:t>
            </a:r>
            <a:r>
              <a:rPr lang="de-AT" dirty="0">
                <a:effectLst/>
                <a:latin typeface="Source Sans Pro" panose="020B0503030403020204" pitchFamily="34" charset="0"/>
                <a:ea typeface="Source Sans Pro" panose="020B0503030403020204" pitchFamily="34" charset="0"/>
              </a:rPr>
              <a:t> </a:t>
            </a:r>
            <a:r>
              <a:rPr lang="de-AT" dirty="0" err="1">
                <a:effectLst/>
                <a:latin typeface="Source Sans Pro" panose="020B0503030403020204" pitchFamily="34" charset="0"/>
                <a:ea typeface="Source Sans Pro" panose="020B0503030403020204" pitchFamily="34" charset="0"/>
              </a:rPr>
              <a:t>Inquiry</a:t>
            </a:r>
            <a:r>
              <a:rPr lang="de-AT" dirty="0">
                <a:effectLst/>
                <a:latin typeface="Source Sans Pro" panose="020B0503030403020204" pitchFamily="34" charset="0"/>
                <a:ea typeface="Source Sans Pro" panose="020B0503030403020204" pitchFamily="34" charset="0"/>
              </a:rPr>
              <a:t> (</a:t>
            </a:r>
            <a:r>
              <a:rPr lang="de-AT" dirty="0" err="1">
                <a:effectLst/>
                <a:latin typeface="Source Sans Pro" panose="020B0503030403020204" pitchFamily="34" charset="0"/>
                <a:ea typeface="Source Sans Pro" panose="020B0503030403020204" pitchFamily="34" charset="0"/>
              </a:rPr>
              <a:t>CoI</a:t>
            </a:r>
            <a:r>
              <a:rPr lang="de-AT" dirty="0">
                <a:effectLst/>
                <a:latin typeface="Source Sans Pro" panose="020B0503030403020204" pitchFamily="34" charset="0"/>
                <a:ea typeface="Source Sans Pro" panose="020B0503030403020204" pitchFamily="34" charset="0"/>
              </a:rPr>
              <a:t>) Framework durch folgende 3 Elemente beschrieben, die für erfolgreiches Lernen notwendig sind: </a:t>
            </a:r>
          </a:p>
          <a:p>
            <a:br>
              <a:rPr lang="de-AT" dirty="0">
                <a:effectLst/>
                <a:latin typeface="Source Sans Pro" panose="020B0503030403020204" pitchFamily="34" charset="0"/>
                <a:ea typeface="Source Sans Pro" panose="020B0503030403020204" pitchFamily="34" charset="0"/>
              </a:rPr>
            </a:br>
            <a:endParaRPr lang="de-AT" dirty="0">
              <a:effectLst/>
              <a:latin typeface="Source Sans Pro" panose="020B0503030403020204" pitchFamily="34" charset="0"/>
              <a:ea typeface="Source Sans Pro" panose="020B0503030403020204" pitchFamily="34" charset="0"/>
            </a:endParaRPr>
          </a:p>
          <a:p>
            <a:pPr>
              <a:buFont typeface="+mj-lt"/>
              <a:buAutoNum type="arabicPeriod"/>
            </a:pPr>
            <a:r>
              <a:rPr lang="de-AT" dirty="0">
                <a:effectLst/>
                <a:latin typeface="Source Sans Pro" panose="020B0503030403020204" pitchFamily="34" charset="0"/>
                <a:ea typeface="Source Sans Pro" panose="020B0503030403020204" pitchFamily="34" charset="0"/>
              </a:rPr>
              <a:t>1) </a:t>
            </a:r>
            <a:r>
              <a:rPr lang="de-AT" dirty="0" err="1">
                <a:effectLst/>
                <a:latin typeface="Source Sans Pro" panose="020B0503030403020204" pitchFamily="34" charset="0"/>
                <a:ea typeface="Source Sans Pro" panose="020B0503030403020204" pitchFamily="34" charset="0"/>
              </a:rPr>
              <a:t>Social</a:t>
            </a:r>
            <a:r>
              <a:rPr lang="de-AT" dirty="0">
                <a:effectLst/>
                <a:latin typeface="Source Sans Pro" panose="020B0503030403020204" pitchFamily="34" charset="0"/>
                <a:ea typeface="Source Sans Pro" panose="020B0503030403020204" pitchFamily="34" charset="0"/>
              </a:rPr>
              <a:t> Presence (Soziale Präsenz oder Aufmerksamkeit), nämlich Wille zur Teilhabe an einer Lerngruppe, </a:t>
            </a:r>
          </a:p>
          <a:p>
            <a:pPr>
              <a:buFont typeface="+mj-lt"/>
              <a:buAutoNum type="arabicPeriod"/>
            </a:pPr>
            <a:r>
              <a:rPr lang="de-AT" dirty="0">
                <a:effectLst/>
                <a:latin typeface="Source Sans Pro" panose="020B0503030403020204" pitchFamily="34" charset="0"/>
                <a:ea typeface="Source Sans Pro" panose="020B0503030403020204" pitchFamily="34" charset="0"/>
              </a:rPr>
              <a:t>2) Teaching Presence (Lehrpräsenz oder -aufmerksamkeit), gemeint die Förderung des Diskurses durch didaktisches Design und </a:t>
            </a:r>
          </a:p>
          <a:p>
            <a:r>
              <a:rPr lang="de-AT" dirty="0" err="1">
                <a:effectLst/>
                <a:latin typeface="Source Sans Pro" panose="020B0503030403020204" pitchFamily="34" charset="0"/>
                <a:ea typeface="Source Sans Pro" panose="020B0503030403020204" pitchFamily="34" charset="0"/>
              </a:rPr>
              <a:t>Cognitive</a:t>
            </a:r>
            <a:r>
              <a:rPr lang="de-AT" dirty="0">
                <a:effectLst/>
                <a:latin typeface="Source Sans Pro" panose="020B0503030403020204" pitchFamily="34" charset="0"/>
                <a:ea typeface="Source Sans Pro" panose="020B0503030403020204" pitchFamily="34" charset="0"/>
              </a:rPr>
              <a:t> Presence (Kognitive Präsenz oder Aufmerksamkeit), die das Ausmaß der Erkenntnis durch 4 Schritte beschreibt, nämlich </a:t>
            </a:r>
            <a:r>
              <a:rPr lang="de-AT" dirty="0" err="1">
                <a:effectLst/>
                <a:latin typeface="Source Sans Pro" panose="020B0503030403020204" pitchFamily="34" charset="0"/>
                <a:ea typeface="Source Sans Pro" panose="020B0503030403020204" pitchFamily="34" charset="0"/>
              </a:rPr>
              <a:t>Triggering</a:t>
            </a:r>
            <a:r>
              <a:rPr lang="de-AT" dirty="0">
                <a:effectLst/>
                <a:latin typeface="Source Sans Pro" panose="020B0503030403020204" pitchFamily="34" charset="0"/>
                <a:ea typeface="Source Sans Pro" panose="020B0503030403020204" pitchFamily="34" charset="0"/>
              </a:rPr>
              <a:t> Event, Exploration, Integration und Resolution. </a:t>
            </a:r>
            <a:br>
              <a:rPr lang="de-AT" dirty="0">
                <a:effectLst/>
                <a:latin typeface="Source Sans Pro" panose="020B0503030403020204" pitchFamily="34" charset="0"/>
                <a:ea typeface="Source Sans Pro" panose="020B0503030403020204" pitchFamily="34" charset="0"/>
              </a:rPr>
            </a:br>
            <a:endParaRPr lang="de-AT" dirty="0">
              <a:effectLst/>
              <a:latin typeface="Source Sans Pro" panose="020B0503030403020204" pitchFamily="34" charset="0"/>
              <a:ea typeface="Source Sans Pro" panose="020B0503030403020204" pitchFamily="34" charset="0"/>
            </a:endParaRPr>
          </a:p>
          <a:p>
            <a:r>
              <a:rPr lang="de-AT" dirty="0" err="1">
                <a:effectLst/>
                <a:latin typeface="Source Sans Pro" panose="020B0503030403020204" pitchFamily="34" charset="0"/>
                <a:ea typeface="Source Sans Pro" panose="020B0503030403020204" pitchFamily="34" charset="0"/>
              </a:rPr>
              <a:t>Iterabilität</a:t>
            </a:r>
            <a:r>
              <a:rPr lang="de-AT" dirty="0">
                <a:effectLst/>
                <a:latin typeface="Source Sans Pro" panose="020B0503030403020204" pitchFamily="34" charset="0"/>
                <a:ea typeface="Source Sans Pro" panose="020B0503030403020204" pitchFamily="34" charset="0"/>
              </a:rPr>
              <a:t>   nach Derrida (1971) standhalten, die besagt, dass Erscheinungen in Sprache und Schrift wiederholbar und zitierbar sind. Die Zeichen werden nicht bloß reproduziert oder wiederholt, sondern besitzen eine Fähigkeit, sich vom ursprünglichen Kontext zu lösen. So kann zum Beispiel jedes Glied einer syntaktischen Wortgruppe aus seiner ursprünglichen Kette herausgenommen, eingefügt und übertragen werden, da die kommunikative Einheit erst durch die Zusammenfügung den einzelnen Gliedern ihren Wert gibt.</a:t>
            </a:r>
          </a:p>
          <a:p>
            <a:r>
              <a:rPr lang="de-AT" dirty="0">
                <a:effectLst/>
                <a:latin typeface="Source Sans Pro" panose="020B0503030403020204" pitchFamily="34" charset="0"/>
                <a:ea typeface="Source Sans Pro" panose="020B0503030403020204" pitchFamily="34" charset="0"/>
              </a:rPr>
              <a:t>Es ist also möglich, performative Äußerungen durch Wiederholung in ihrem Kontext zu verschieben und sie über die Analyse ihrer einzelnen Glieder subjektiv zu deuten.</a:t>
            </a:r>
          </a:p>
          <a:p>
            <a:br>
              <a:rPr lang="de-AT" dirty="0">
                <a:effectLst/>
                <a:latin typeface="Source Sans Pro" panose="020B0503030403020204" pitchFamily="34" charset="0"/>
                <a:ea typeface="Source Sans Pro" panose="020B0503030403020204" pitchFamily="34" charset="0"/>
              </a:rPr>
            </a:br>
            <a:endParaRPr lang="de-AT" dirty="0">
              <a:effectLst/>
              <a:latin typeface="Source Sans Pro" panose="020B0503030403020204" pitchFamily="34" charset="0"/>
              <a:ea typeface="Source Sans Pro" panose="020B0503030403020204" pitchFamily="34" charset="0"/>
            </a:endParaRPr>
          </a:p>
          <a:p>
            <a:r>
              <a:rPr lang="de-AT" dirty="0">
                <a:effectLst/>
                <a:latin typeface="Source Sans Pro" panose="020B0503030403020204" pitchFamily="34" charset="0"/>
                <a:ea typeface="Source Sans Pro" panose="020B0503030403020204" pitchFamily="34" charset="0"/>
              </a:rPr>
              <a:t>Konzept der zielorientierten Sprache nach der Theorie der zielgerichteten Kommunikation, „bei der die Kommunikation kein Selbstzweck ist, sondern ein Mittel zur Erreichung bestimmter Ziele der kommunizierenden Parteien. Die Fokussierung auf Ziele bietet einen Rahmen für die Lösung des Problems möglicher Missverständnisse während der Kommunikation.“ </a:t>
            </a:r>
          </a:p>
          <a:p>
            <a:endParaRPr lang="de-DE" dirty="0"/>
          </a:p>
        </p:txBody>
      </p:sp>
      <p:sp>
        <p:nvSpPr>
          <p:cNvPr id="4" name="Foliennummernplatzhalter 3"/>
          <p:cNvSpPr>
            <a:spLocks noGrp="1"/>
          </p:cNvSpPr>
          <p:nvPr>
            <p:ph type="sldNum" sz="quarter" idx="5"/>
          </p:nvPr>
        </p:nvSpPr>
        <p:spPr/>
        <p:txBody>
          <a:bodyPr/>
          <a:lstStyle/>
          <a:p>
            <a:fld id="{B3B810AC-CEB6-924D-A7FE-6D92A7F3EEF5}" type="slidenum">
              <a:rPr lang="de-DE" smtClean="0"/>
              <a:t>19</a:t>
            </a:fld>
            <a:endParaRPr lang="de-DE"/>
          </a:p>
        </p:txBody>
      </p:sp>
    </p:spTree>
    <p:extLst>
      <p:ext uri="{BB962C8B-B14F-4D97-AF65-F5344CB8AC3E}">
        <p14:creationId xmlns:p14="http://schemas.microsoft.com/office/powerpoint/2010/main" val="504248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effectLst/>
                <a:latin typeface="Source Sans Pro" panose="020B0503030403020204" pitchFamily="34" charset="0"/>
              </a:rPr>
              <a:t>Lösungsstrategien von gesamtgesellschaftlichen Problemen führen zu Bildungsanliegen. Also je dringlicher eine zukünftige Kompetenz notwendig  wird, um im internationalen oder naja im europäischen Vergleich nicht hintenanzustehen, desto eher passiert etwas in der Bildungspolitik.</a:t>
            </a:r>
          </a:p>
          <a:p>
            <a:endParaRPr lang="de-DE" dirty="0"/>
          </a:p>
        </p:txBody>
      </p:sp>
      <p:sp>
        <p:nvSpPr>
          <p:cNvPr id="4" name="Foliennummernplatzhalter 3"/>
          <p:cNvSpPr>
            <a:spLocks noGrp="1"/>
          </p:cNvSpPr>
          <p:nvPr>
            <p:ph type="sldNum" sz="quarter" idx="5"/>
          </p:nvPr>
        </p:nvSpPr>
        <p:spPr/>
        <p:txBody>
          <a:bodyPr/>
          <a:lstStyle/>
          <a:p>
            <a:fld id="{B3B810AC-CEB6-924D-A7FE-6D92A7F3EEF5}" type="slidenum">
              <a:rPr lang="de-DE" smtClean="0"/>
              <a:t>2</a:t>
            </a:fld>
            <a:endParaRPr lang="de-DE"/>
          </a:p>
        </p:txBody>
      </p:sp>
    </p:spTree>
    <p:extLst>
      <p:ext uri="{BB962C8B-B14F-4D97-AF65-F5344CB8AC3E}">
        <p14:creationId xmlns:p14="http://schemas.microsoft.com/office/powerpoint/2010/main" val="1542939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B810AC-CEB6-924D-A7FE-6D92A7F3EEF5}" type="slidenum">
              <a:rPr lang="de-DE" smtClean="0"/>
              <a:t>20</a:t>
            </a:fld>
            <a:endParaRPr lang="de-DE"/>
          </a:p>
        </p:txBody>
      </p:sp>
    </p:spTree>
    <p:extLst>
      <p:ext uri="{BB962C8B-B14F-4D97-AF65-F5344CB8AC3E}">
        <p14:creationId xmlns:p14="http://schemas.microsoft.com/office/powerpoint/2010/main" val="3726064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effectLst/>
                <a:latin typeface="Source Sans Pro" panose="020B0503030403020204" pitchFamily="34" charset="0"/>
              </a:rPr>
              <a:t>Medienbildung ist so eine dringliche Angelegenheit. </a:t>
            </a:r>
          </a:p>
          <a:p>
            <a:endParaRPr lang="de-DE" dirty="0"/>
          </a:p>
        </p:txBody>
      </p:sp>
      <p:sp>
        <p:nvSpPr>
          <p:cNvPr id="4" name="Foliennummernplatzhalter 3"/>
          <p:cNvSpPr>
            <a:spLocks noGrp="1"/>
          </p:cNvSpPr>
          <p:nvPr>
            <p:ph type="sldNum" sz="quarter" idx="5"/>
          </p:nvPr>
        </p:nvSpPr>
        <p:spPr/>
        <p:txBody>
          <a:bodyPr/>
          <a:lstStyle/>
          <a:p>
            <a:fld id="{B3B810AC-CEB6-924D-A7FE-6D92A7F3EEF5}" type="slidenum">
              <a:rPr lang="de-DE" smtClean="0"/>
              <a:t>3</a:t>
            </a:fld>
            <a:endParaRPr lang="de-DE"/>
          </a:p>
        </p:txBody>
      </p:sp>
    </p:spTree>
    <p:extLst>
      <p:ext uri="{BB962C8B-B14F-4D97-AF65-F5344CB8AC3E}">
        <p14:creationId xmlns:p14="http://schemas.microsoft.com/office/powerpoint/2010/main" val="2359308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mj-lt"/>
              <a:buAutoNum type="arabicPeriod"/>
            </a:pPr>
            <a:r>
              <a:rPr lang="de-AT" dirty="0">
                <a:effectLst/>
                <a:latin typeface="Source Sans Pro" panose="020B0503030403020204" pitchFamily="34" charset="0"/>
              </a:rPr>
              <a:t>Den Grundsatzerlass für Medienbildung gibt es schon seit den 2000er Jahren, er wird schon seit damals von Pädagoginnen umgesetzt. </a:t>
            </a:r>
          </a:p>
          <a:p>
            <a:br>
              <a:rPr lang="de-AT" dirty="0">
                <a:effectLst/>
                <a:latin typeface="Source Sans Pro" panose="020B0503030403020204" pitchFamily="34" charset="0"/>
              </a:rPr>
            </a:br>
            <a:endParaRPr lang="de-AT" dirty="0">
              <a:effectLst/>
              <a:latin typeface="Source Sans Pro" panose="020B0503030403020204" pitchFamily="34" charset="0"/>
            </a:endParaRPr>
          </a:p>
          <a:p>
            <a:r>
              <a:rPr lang="de-AT" dirty="0">
                <a:effectLst/>
                <a:latin typeface="Source Sans Pro" panose="020B0503030403020204" pitchFamily="34" charset="0"/>
              </a:rPr>
              <a:t>Ich persönlich habe rundum ihn 2005 ein Unterrichtsfach als Schulversuch entwickelt und 15 Jahre lang in der Oberstufe als Mediendesign im Kunstzweig angeboten. </a:t>
            </a:r>
          </a:p>
          <a:p>
            <a:r>
              <a:rPr lang="de-AT" dirty="0">
                <a:effectLst/>
                <a:latin typeface="Source Sans Pro" panose="020B0503030403020204" pitchFamily="34" charset="0"/>
              </a:rPr>
              <a:t>Jetzt, vor allem durch die offenen und neuerdings zwangsbeglückenden Angebote für die Verwendung einer Künstlichen Intelligenz in allerlei kommunikationstechnischen und wissenschaftlichen und dadurch auch schulischen Kontexten wird die Dringlichkeit eines Unterrichtsfachs der digitalen Grundbildung klar und dadurch der Konnex von Medienbildung und informatischer Bildung gesamtgesellschaftlich sichtbar. </a:t>
            </a:r>
          </a:p>
          <a:p>
            <a:endParaRPr lang="de-DE" dirty="0"/>
          </a:p>
        </p:txBody>
      </p:sp>
      <p:sp>
        <p:nvSpPr>
          <p:cNvPr id="4" name="Foliennummernplatzhalter 3"/>
          <p:cNvSpPr>
            <a:spLocks noGrp="1"/>
          </p:cNvSpPr>
          <p:nvPr>
            <p:ph type="sldNum" sz="quarter" idx="5"/>
          </p:nvPr>
        </p:nvSpPr>
        <p:spPr/>
        <p:txBody>
          <a:bodyPr/>
          <a:lstStyle/>
          <a:p>
            <a:fld id="{B3B810AC-CEB6-924D-A7FE-6D92A7F3EEF5}" type="slidenum">
              <a:rPr lang="de-DE" smtClean="0"/>
              <a:t>4</a:t>
            </a:fld>
            <a:endParaRPr lang="de-DE"/>
          </a:p>
        </p:txBody>
      </p:sp>
    </p:spTree>
    <p:extLst>
      <p:ext uri="{BB962C8B-B14F-4D97-AF65-F5344CB8AC3E}">
        <p14:creationId xmlns:p14="http://schemas.microsoft.com/office/powerpoint/2010/main" val="2509871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mj-lt"/>
              <a:buAutoNum type="arabicPeriod"/>
            </a:pPr>
            <a:r>
              <a:rPr lang="de-AT" dirty="0">
                <a:effectLst/>
                <a:latin typeface="+mn-lt"/>
              </a:rPr>
              <a:t>Das bringt mich zur Frage: Ergibt Informatik als Unterrichtsfach für alle gesamtgesellschaftlich einen Sinn? </a:t>
            </a:r>
          </a:p>
          <a:p>
            <a:r>
              <a:rPr lang="de-AT" dirty="0">
                <a:effectLst/>
                <a:latin typeface="+mn-lt"/>
              </a:rPr>
              <a:t>Ich sage Nein, ohne einer medienkulturellen Auseinandersetzung, ohne dem Betrachten der Räume, die Medien aufmachen und für sich beanspruchen und ohne der Nutzungsstrukturen und Medienhandhabung, die oftmals eine Generation von der anderen trennt. Es wäre ansonsten sinnvoller eine Spezialisierung anzubieten oder, wenn man eine frühe informatische Bildung anbieten möchte, eine Änderung, Adaptierung und Umformulierung der Kompetenzbereiche eines solchen Unterrichtsfachs.</a:t>
            </a:r>
          </a:p>
          <a:p>
            <a:endParaRPr lang="de-DE" dirty="0"/>
          </a:p>
        </p:txBody>
      </p:sp>
      <p:sp>
        <p:nvSpPr>
          <p:cNvPr id="4" name="Foliennummernplatzhalter 3"/>
          <p:cNvSpPr>
            <a:spLocks noGrp="1"/>
          </p:cNvSpPr>
          <p:nvPr>
            <p:ph type="sldNum" sz="quarter" idx="5"/>
          </p:nvPr>
        </p:nvSpPr>
        <p:spPr/>
        <p:txBody>
          <a:bodyPr/>
          <a:lstStyle/>
          <a:p>
            <a:fld id="{B3B810AC-CEB6-924D-A7FE-6D92A7F3EEF5}" type="slidenum">
              <a:rPr lang="de-DE" smtClean="0"/>
              <a:t>5</a:t>
            </a:fld>
            <a:endParaRPr lang="de-DE"/>
          </a:p>
        </p:txBody>
      </p:sp>
    </p:spTree>
    <p:extLst>
      <p:ext uri="{BB962C8B-B14F-4D97-AF65-F5344CB8AC3E}">
        <p14:creationId xmlns:p14="http://schemas.microsoft.com/office/powerpoint/2010/main" val="180711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effectLst/>
                <a:latin typeface="Source Sans Pro" panose="020B0503030403020204" pitchFamily="34" charset="0"/>
              </a:rPr>
              <a:t>Medienbildung hingegen existiert ohne Informatik. Da das Medium allgemein gesprochen durch eine Bedienungsoberfläche gesteuert wird, immer eine Schnittstelle zum User zur </a:t>
            </a:r>
            <a:r>
              <a:rPr lang="de-AT" dirty="0" err="1">
                <a:effectLst/>
                <a:latin typeface="Source Sans Pro" panose="020B0503030403020204" pitchFamily="34" charset="0"/>
              </a:rPr>
              <a:t>Userin</a:t>
            </a:r>
            <a:r>
              <a:rPr lang="de-AT" dirty="0">
                <a:effectLst/>
                <a:latin typeface="Source Sans Pro" panose="020B0503030403020204" pitchFamily="34" charset="0"/>
              </a:rPr>
              <a:t> hat, existiert sie für die meisten unter uns auch ohne Softwarebezug. </a:t>
            </a:r>
          </a:p>
          <a:p>
            <a:r>
              <a:rPr lang="de-AT" dirty="0">
                <a:effectLst/>
                <a:latin typeface="Source Sans Pro" panose="020B0503030403020204" pitchFamily="34" charset="0"/>
              </a:rPr>
              <a:t>Es tritt deshalb der medienkritische Zugang in den Vordergrund. Grundlage dafür ist aber Medienwissen.</a:t>
            </a:r>
          </a:p>
          <a:p>
            <a:endParaRPr lang="de-DE" dirty="0"/>
          </a:p>
        </p:txBody>
      </p:sp>
      <p:sp>
        <p:nvSpPr>
          <p:cNvPr id="4" name="Foliennummernplatzhalter 3"/>
          <p:cNvSpPr>
            <a:spLocks noGrp="1"/>
          </p:cNvSpPr>
          <p:nvPr>
            <p:ph type="sldNum" sz="quarter" idx="5"/>
          </p:nvPr>
        </p:nvSpPr>
        <p:spPr/>
        <p:txBody>
          <a:bodyPr/>
          <a:lstStyle/>
          <a:p>
            <a:fld id="{B3B810AC-CEB6-924D-A7FE-6D92A7F3EEF5}" type="slidenum">
              <a:rPr lang="de-DE" smtClean="0"/>
              <a:t>6</a:t>
            </a:fld>
            <a:endParaRPr lang="de-DE"/>
          </a:p>
        </p:txBody>
      </p:sp>
    </p:spTree>
    <p:extLst>
      <p:ext uri="{BB962C8B-B14F-4D97-AF65-F5344CB8AC3E}">
        <p14:creationId xmlns:p14="http://schemas.microsoft.com/office/powerpoint/2010/main" val="984804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effectLst/>
                <a:latin typeface="Source Sans Pro" panose="020B0503030403020204" pitchFamily="34" charset="0"/>
              </a:rPr>
              <a:t>durch die KI wird das immer unwahrscheinlicher: Black Box</a:t>
            </a:r>
          </a:p>
          <a:p>
            <a:endParaRPr lang="de-DE" dirty="0"/>
          </a:p>
        </p:txBody>
      </p:sp>
      <p:sp>
        <p:nvSpPr>
          <p:cNvPr id="4" name="Foliennummernplatzhalter 3"/>
          <p:cNvSpPr>
            <a:spLocks noGrp="1"/>
          </p:cNvSpPr>
          <p:nvPr>
            <p:ph type="sldNum" sz="quarter" idx="5"/>
          </p:nvPr>
        </p:nvSpPr>
        <p:spPr/>
        <p:txBody>
          <a:bodyPr/>
          <a:lstStyle/>
          <a:p>
            <a:fld id="{B3B810AC-CEB6-924D-A7FE-6D92A7F3EEF5}" type="slidenum">
              <a:rPr lang="de-DE" smtClean="0"/>
              <a:t>7</a:t>
            </a:fld>
            <a:endParaRPr lang="de-DE"/>
          </a:p>
        </p:txBody>
      </p:sp>
    </p:spTree>
    <p:extLst>
      <p:ext uri="{BB962C8B-B14F-4D97-AF65-F5344CB8AC3E}">
        <p14:creationId xmlns:p14="http://schemas.microsoft.com/office/powerpoint/2010/main" val="143715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effectLst/>
                <a:latin typeface="Source Sans Pro" panose="020B0503030403020204" pitchFamily="34" charset="0"/>
              </a:rPr>
              <a:t>Deshalb braucht Medienbildung Pädagoginnen, die das nicht nur akzeptieren, sondern auch fähig sind, in einem Unterricht Medienbildung auch räumlich anbieten, also Medienbildungsräume aufspannen können.</a:t>
            </a:r>
          </a:p>
          <a:p>
            <a:r>
              <a:rPr lang="de-AT" dirty="0">
                <a:effectLst/>
                <a:latin typeface="Source Sans Pro" panose="020B0503030403020204" pitchFamily="34" charset="0"/>
              </a:rPr>
              <a:t>Vorweg: auch wenn es im ersten Moment oder oberflächlich betrachtet so erscheinen mag, </a:t>
            </a:r>
          </a:p>
          <a:p>
            <a:r>
              <a:rPr lang="de-AT" dirty="0">
                <a:effectLst/>
                <a:latin typeface="Source Sans Pro" panose="020B0503030403020204" pitchFamily="34" charset="0"/>
              </a:rPr>
              <a:t>ich bin keine Esoterikerin, keine Anhängerin einer New Age Bewegung oder Verfechterin der kybernetischen Ideologie, die dadurch zur kalifornischen Ideologie wird. Denn so wie die Fans des Silicon Valleys und der kapitalistischen </a:t>
            </a:r>
            <a:r>
              <a:rPr lang="de-AT" dirty="0" err="1">
                <a:effectLst/>
                <a:latin typeface="Source Sans Pro" panose="020B0503030403020204" pitchFamily="34" charset="0"/>
              </a:rPr>
              <a:t>Idelogie</a:t>
            </a:r>
            <a:r>
              <a:rPr lang="de-AT" dirty="0">
                <a:effectLst/>
                <a:latin typeface="Source Sans Pro" panose="020B0503030403020204" pitchFamily="34" charset="0"/>
              </a:rPr>
              <a:t> habe ich jetzt 3x Richard </a:t>
            </a:r>
            <a:r>
              <a:rPr lang="de-AT" dirty="0" err="1">
                <a:effectLst/>
                <a:latin typeface="Source Sans Pro" panose="020B0503030403020204" pitchFamily="34" charset="0"/>
              </a:rPr>
              <a:t>Buckminster</a:t>
            </a:r>
            <a:r>
              <a:rPr lang="de-AT" dirty="0">
                <a:effectLst/>
                <a:latin typeface="Source Sans Pro" panose="020B0503030403020204" pitchFamily="34" charset="0"/>
              </a:rPr>
              <a:t> Fuller zitiert und möchte nun </a:t>
            </a:r>
            <a:r>
              <a:rPr lang="de-AT" dirty="0" err="1">
                <a:effectLst/>
                <a:latin typeface="Source Sans Pro" panose="020B0503030403020204" pitchFamily="34" charset="0"/>
              </a:rPr>
              <a:t>weiters</a:t>
            </a:r>
            <a:r>
              <a:rPr lang="de-AT" dirty="0">
                <a:effectLst/>
                <a:latin typeface="Source Sans Pro" panose="020B0503030403020204" pitchFamily="34" charset="0"/>
              </a:rPr>
              <a:t> auch noch seine Bedienungsanleitung des Raumschiffs Erde verwenden, um ein Bild zu zeichnen und ein Szenario zu entwerfen.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effectLst/>
              <a:latin typeface="Source Sans Pro" panose="020B0503030403020204" pitchFamily="34" charset="0"/>
            </a:endParaRPr>
          </a:p>
          <a:p>
            <a:endParaRPr lang="de-DE" dirty="0"/>
          </a:p>
        </p:txBody>
      </p:sp>
      <p:sp>
        <p:nvSpPr>
          <p:cNvPr id="4" name="Foliennummernplatzhalter 3"/>
          <p:cNvSpPr>
            <a:spLocks noGrp="1"/>
          </p:cNvSpPr>
          <p:nvPr>
            <p:ph type="sldNum" sz="quarter" idx="5"/>
          </p:nvPr>
        </p:nvSpPr>
        <p:spPr/>
        <p:txBody>
          <a:bodyPr/>
          <a:lstStyle/>
          <a:p>
            <a:fld id="{B3B810AC-CEB6-924D-A7FE-6D92A7F3EEF5}" type="slidenum">
              <a:rPr lang="de-DE" smtClean="0"/>
              <a:t>8</a:t>
            </a:fld>
            <a:endParaRPr lang="de-DE"/>
          </a:p>
        </p:txBody>
      </p:sp>
    </p:spTree>
    <p:extLst>
      <p:ext uri="{BB962C8B-B14F-4D97-AF65-F5344CB8AC3E}">
        <p14:creationId xmlns:p14="http://schemas.microsoft.com/office/powerpoint/2010/main" val="487686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effectLst/>
                <a:latin typeface="Source Sans Pro" panose="020B0503030403020204" pitchFamily="34" charset="0"/>
              </a:rPr>
              <a:t>Systemtheoretisch ist Schule Teil eines großen Bildungskomplex, sie ist eigentlich mehr Zeit- als Raumbegriff (also im Zeit/Raumkontinuum zuhause) und als Schonraum, ein abgeschlossener Raum, mit eigenen Regeln und Standards, die protokollhaft zielorientierte </a:t>
            </a:r>
            <a:r>
              <a:rPr lang="de-AT" dirty="0" err="1">
                <a:effectLst/>
                <a:latin typeface="Source Sans Pro" panose="020B0503030403020204" pitchFamily="34" charset="0"/>
              </a:rPr>
              <a:t>kommunikation</a:t>
            </a:r>
            <a:r>
              <a:rPr lang="de-AT" dirty="0">
                <a:effectLst/>
                <a:latin typeface="Source Sans Pro" panose="020B0503030403020204" pitchFamily="34" charset="0"/>
              </a:rPr>
              <a:t> sicherstellt.</a:t>
            </a:r>
          </a:p>
          <a:p>
            <a:r>
              <a:rPr lang="de-AT" dirty="0">
                <a:effectLst/>
                <a:latin typeface="Source Sans Pro" panose="020B0503030403020204" pitchFamily="34" charset="0"/>
              </a:rPr>
              <a:t>Wir können sie also in ihre Einzelteile zerlegen, Instanzen definieren.</a:t>
            </a:r>
          </a:p>
          <a:p>
            <a:endParaRPr lang="de-DE" dirty="0"/>
          </a:p>
        </p:txBody>
      </p:sp>
      <p:sp>
        <p:nvSpPr>
          <p:cNvPr id="4" name="Foliennummernplatzhalter 3"/>
          <p:cNvSpPr>
            <a:spLocks noGrp="1"/>
          </p:cNvSpPr>
          <p:nvPr>
            <p:ph type="sldNum" sz="quarter" idx="5"/>
          </p:nvPr>
        </p:nvSpPr>
        <p:spPr/>
        <p:txBody>
          <a:bodyPr/>
          <a:lstStyle/>
          <a:p>
            <a:fld id="{B3B810AC-CEB6-924D-A7FE-6D92A7F3EEF5}" type="slidenum">
              <a:rPr lang="de-DE" smtClean="0"/>
              <a:t>9</a:t>
            </a:fld>
            <a:endParaRPr lang="de-DE"/>
          </a:p>
        </p:txBody>
      </p:sp>
    </p:spTree>
    <p:extLst>
      <p:ext uri="{BB962C8B-B14F-4D97-AF65-F5344CB8AC3E}">
        <p14:creationId xmlns:p14="http://schemas.microsoft.com/office/powerpoint/2010/main" val="3503336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9/9/25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0C6D4"/>
        </a:solidFill>
        <a:effectLst/>
      </p:bgPr>
    </p:bg>
    <p:spTree>
      <p:nvGrpSpPr>
        <p:cNvPr id="1" name=""/>
        <p:cNvGrpSpPr/>
        <p:nvPr/>
      </p:nvGrpSpPr>
      <p:grpSpPr>
        <a:xfrm>
          <a:off x="0" y="0"/>
          <a:ext cx="0" cy="0"/>
          <a:chOff x="0" y="0"/>
          <a:chExt cx="0" cy="0"/>
        </a:xfrm>
      </p:grpSpPr>
      <p:sp>
        <p:nvSpPr>
          <p:cNvPr id="2" name="TextBox 2"/>
          <p:cNvSpPr txBox="1"/>
          <p:nvPr/>
        </p:nvSpPr>
        <p:spPr>
          <a:xfrm>
            <a:off x="1028700" y="4369105"/>
            <a:ext cx="13438108" cy="1663091"/>
          </a:xfrm>
          <a:prstGeom prst="rect">
            <a:avLst/>
          </a:prstGeom>
        </p:spPr>
        <p:txBody>
          <a:bodyPr lIns="0" tIns="0" rIns="0" bIns="0" rtlCol="0" anchor="t">
            <a:spAutoFit/>
          </a:bodyPr>
          <a:lstStyle/>
          <a:p>
            <a:pPr algn="l">
              <a:lnSpc>
                <a:spcPts val="12872"/>
              </a:lnSpc>
            </a:pPr>
            <a:r>
              <a:rPr lang="en-US" sz="11702" b="1" dirty="0">
                <a:solidFill>
                  <a:srgbClr val="FFFFFF"/>
                </a:solidFill>
                <a:latin typeface="Source Sans Pro Bold"/>
                <a:ea typeface="Source Sans Pro Bold"/>
                <a:cs typeface="Source Sans Pro Bold"/>
                <a:sym typeface="Source Sans Pro Bold"/>
              </a:rPr>
              <a:t>Trigger - To - Impact</a:t>
            </a:r>
          </a:p>
        </p:txBody>
      </p:sp>
      <p:sp>
        <p:nvSpPr>
          <p:cNvPr id="3" name="TextBox 3"/>
          <p:cNvSpPr txBox="1"/>
          <p:nvPr/>
        </p:nvSpPr>
        <p:spPr>
          <a:xfrm>
            <a:off x="1028700" y="7233580"/>
            <a:ext cx="13991668" cy="1216025"/>
          </a:xfrm>
          <a:prstGeom prst="rect">
            <a:avLst/>
          </a:prstGeom>
        </p:spPr>
        <p:txBody>
          <a:bodyPr lIns="0" tIns="0" rIns="0" bIns="0" rtlCol="0" anchor="t">
            <a:spAutoFit/>
          </a:bodyPr>
          <a:lstStyle/>
          <a:p>
            <a:pPr algn="l">
              <a:lnSpc>
                <a:spcPts val="4900"/>
              </a:lnSpc>
            </a:pPr>
            <a:r>
              <a:rPr lang="en-US" sz="3500" dirty="0">
                <a:solidFill>
                  <a:srgbClr val="FFFFFF"/>
                </a:solidFill>
                <a:latin typeface="Source Sans Pro" panose="020B0503030403020204" pitchFamily="34" charset="0"/>
                <a:ea typeface="Source Sans Pro" panose="020B0503030403020204" pitchFamily="34" charset="0"/>
                <a:cs typeface="Source Sans Pro"/>
                <a:sym typeface="Source Sans Pro"/>
              </a:rPr>
              <a:t>Ein </a:t>
            </a:r>
            <a:r>
              <a:rPr lang="en-US" sz="3500" dirty="0" err="1">
                <a:solidFill>
                  <a:srgbClr val="FFFFFF"/>
                </a:solidFill>
                <a:latin typeface="Source Sans Pro" panose="020B0503030403020204" pitchFamily="34" charset="0"/>
                <a:ea typeface="Source Sans Pro" panose="020B0503030403020204" pitchFamily="34" charset="0"/>
                <a:cs typeface="Source Sans Pro"/>
                <a:sym typeface="Source Sans Pro"/>
              </a:rPr>
              <a:t>Planungsmodell</a:t>
            </a:r>
            <a:r>
              <a:rPr lang="en-US" sz="3500" dirty="0">
                <a:solidFill>
                  <a:srgbClr val="FFFFFF"/>
                </a:solidFill>
                <a:latin typeface="Source Sans Pro" panose="020B0503030403020204" pitchFamily="34" charset="0"/>
                <a:ea typeface="Source Sans Pro" panose="020B0503030403020204" pitchFamily="34" charset="0"/>
                <a:cs typeface="Source Sans Pro"/>
                <a:sym typeface="Source Sans Pro"/>
              </a:rPr>
              <a:t>.</a:t>
            </a:r>
          </a:p>
          <a:p>
            <a:pPr algn="l">
              <a:lnSpc>
                <a:spcPts val="4900"/>
              </a:lnSpc>
              <a:spcBef>
                <a:spcPct val="0"/>
              </a:spcBef>
            </a:pPr>
            <a:r>
              <a:rPr lang="en-US" sz="3500" dirty="0">
                <a:solidFill>
                  <a:srgbClr val="FFFFFF"/>
                </a:solidFill>
                <a:latin typeface="Source Sans Pro" panose="020B0503030403020204" pitchFamily="34" charset="0"/>
                <a:ea typeface="Source Sans Pro" panose="020B0503030403020204" pitchFamily="34" charset="0"/>
                <a:cs typeface="Source Sans Pro"/>
                <a:sym typeface="Source Sans Pro"/>
              </a:rPr>
              <a:t>Elke Hackl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a:off x="5965521" y="1965021"/>
            <a:ext cx="6356958" cy="6356958"/>
          </a:xfrm>
          <a:custGeom>
            <a:avLst/>
            <a:gdLst/>
            <a:ahLst/>
            <a:cxnLst/>
            <a:rect l="l" t="t" r="r" b="b"/>
            <a:pathLst>
              <a:path w="6356958" h="6356958">
                <a:moveTo>
                  <a:pt x="0" y="0"/>
                </a:moveTo>
                <a:lnTo>
                  <a:pt x="6356958" y="0"/>
                </a:lnTo>
                <a:lnTo>
                  <a:pt x="6356958" y="6356958"/>
                </a:lnTo>
                <a:lnTo>
                  <a:pt x="0" y="6356958"/>
                </a:lnTo>
                <a:lnTo>
                  <a:pt x="0" y="0"/>
                </a:lnTo>
                <a:close/>
              </a:path>
            </a:pathLst>
          </a:custGeom>
          <a:blipFill>
            <a:blip r:embed="rId3"/>
            <a:stretch>
              <a:fillRect/>
            </a:stretch>
          </a:blipFill>
        </p:spPr>
      </p:sp>
      <p:sp>
        <p:nvSpPr>
          <p:cNvPr id="3" name="TextBox 3"/>
          <p:cNvSpPr txBox="1"/>
          <p:nvPr/>
        </p:nvSpPr>
        <p:spPr>
          <a:xfrm>
            <a:off x="2895759" y="8953500"/>
            <a:ext cx="12496482" cy="701674"/>
          </a:xfrm>
          <a:prstGeom prst="rect">
            <a:avLst/>
          </a:prstGeom>
        </p:spPr>
        <p:txBody>
          <a:bodyPr wrap="square" lIns="0" tIns="0" rIns="0" bIns="0" rtlCol="0" anchor="t">
            <a:spAutoFit/>
          </a:bodyPr>
          <a:lstStyle/>
          <a:p>
            <a:pPr marL="0" lvl="0" indent="0" algn="ctr">
              <a:lnSpc>
                <a:spcPts val="2800"/>
              </a:lnSpc>
              <a:spcBef>
                <a:spcPct val="0"/>
              </a:spcBef>
            </a:pPr>
            <a:r>
              <a:rPr lang="en-US" sz="2000" dirty="0">
                <a:solidFill>
                  <a:srgbClr val="456874"/>
                </a:solidFill>
                <a:latin typeface="Source Sans Pro" panose="020B0503030403020204" pitchFamily="34" charset="0"/>
                <a:ea typeface="Source Sans Pro" panose="020B0503030403020204" pitchFamily="34" charset="0"/>
                <a:cs typeface="Source Sans Pro"/>
                <a:sym typeface="Source Sans Pro"/>
              </a:rPr>
              <a:t>“</a:t>
            </a:r>
            <a:r>
              <a:rPr lang="en-US" sz="2000" dirty="0" err="1">
                <a:solidFill>
                  <a:srgbClr val="456874"/>
                </a:solidFill>
                <a:latin typeface="Source Sans Pro" panose="020B0503030403020204" pitchFamily="34" charset="0"/>
                <a:ea typeface="Source Sans Pro" panose="020B0503030403020204" pitchFamily="34" charset="0"/>
                <a:cs typeface="Source Sans Pro"/>
                <a:sym typeface="Source Sans Pro"/>
              </a:rPr>
              <a:t>Raumkapsel</a:t>
            </a:r>
            <a:r>
              <a:rPr lang="en-US" sz="2000" dirty="0">
                <a:solidFill>
                  <a:srgbClr val="456874"/>
                </a:solidFill>
                <a:latin typeface="Source Sans Pro" panose="020B0503030403020204" pitchFamily="34" charset="0"/>
                <a:ea typeface="Source Sans Pro" panose="020B0503030403020204" pitchFamily="34" charset="0"/>
                <a:cs typeface="Source Sans Pro"/>
                <a:sym typeface="Source Sans Pro"/>
              </a:rPr>
              <a:t> </a:t>
            </a:r>
            <a:r>
              <a:rPr lang="en-US" sz="2000" dirty="0" err="1">
                <a:solidFill>
                  <a:srgbClr val="456874"/>
                </a:solidFill>
                <a:latin typeface="Source Sans Pro" panose="020B0503030403020204" pitchFamily="34" charset="0"/>
                <a:ea typeface="Source Sans Pro" panose="020B0503030403020204" pitchFamily="34" charset="0"/>
                <a:cs typeface="Source Sans Pro"/>
                <a:sym typeface="Source Sans Pro"/>
              </a:rPr>
              <a:t>im</a:t>
            </a:r>
            <a:r>
              <a:rPr lang="en-US" sz="2000" dirty="0">
                <a:solidFill>
                  <a:srgbClr val="456874"/>
                </a:solidFill>
                <a:latin typeface="Source Sans Pro" panose="020B0503030403020204" pitchFamily="34" charset="0"/>
                <a:ea typeface="Source Sans Pro" panose="020B0503030403020204" pitchFamily="34" charset="0"/>
                <a:cs typeface="Source Sans Pro"/>
                <a:sym typeface="Source Sans Pro"/>
              </a:rPr>
              <a:t> </a:t>
            </a:r>
            <a:r>
              <a:rPr lang="en-US" sz="2000" dirty="0" err="1">
                <a:solidFill>
                  <a:srgbClr val="456874"/>
                </a:solidFill>
                <a:latin typeface="Source Sans Pro" panose="020B0503030403020204" pitchFamily="34" charset="0"/>
                <a:ea typeface="Source Sans Pro" panose="020B0503030403020204" pitchFamily="34" charset="0"/>
                <a:cs typeface="Source Sans Pro"/>
                <a:sym typeface="Source Sans Pro"/>
              </a:rPr>
              <a:t>bedrohlichen</a:t>
            </a:r>
            <a:r>
              <a:rPr lang="en-US" sz="2000" dirty="0">
                <a:solidFill>
                  <a:srgbClr val="456874"/>
                </a:solidFill>
                <a:latin typeface="Source Sans Pro" panose="020B0503030403020204" pitchFamily="34" charset="0"/>
                <a:ea typeface="Source Sans Pro" panose="020B0503030403020204" pitchFamily="34" charset="0"/>
                <a:cs typeface="Source Sans Pro"/>
                <a:sym typeface="Source Sans Pro"/>
              </a:rPr>
              <a:t>, </a:t>
            </a:r>
            <a:r>
              <a:rPr lang="en-US" sz="2000" dirty="0" err="1">
                <a:solidFill>
                  <a:srgbClr val="456874"/>
                </a:solidFill>
                <a:latin typeface="Source Sans Pro" panose="020B0503030403020204" pitchFamily="34" charset="0"/>
                <a:ea typeface="Source Sans Pro" panose="020B0503030403020204" pitchFamily="34" charset="0"/>
                <a:cs typeface="Source Sans Pro"/>
                <a:sym typeface="Source Sans Pro"/>
              </a:rPr>
              <a:t>dunklen</a:t>
            </a:r>
            <a:r>
              <a:rPr lang="en-US" sz="2000" dirty="0">
                <a:solidFill>
                  <a:srgbClr val="456874"/>
                </a:solidFill>
                <a:latin typeface="Source Sans Pro" panose="020B0503030403020204" pitchFamily="34" charset="0"/>
                <a:ea typeface="Source Sans Pro" panose="020B0503030403020204" pitchFamily="34" charset="0"/>
                <a:cs typeface="Source Sans Pro"/>
                <a:sym typeface="Source Sans Pro"/>
              </a:rPr>
              <a:t> </a:t>
            </a:r>
            <a:r>
              <a:rPr lang="en-US" sz="2000" dirty="0" err="1">
                <a:solidFill>
                  <a:srgbClr val="456874"/>
                </a:solidFill>
                <a:latin typeface="Source Sans Pro" panose="020B0503030403020204" pitchFamily="34" charset="0"/>
                <a:ea typeface="Source Sans Pro" panose="020B0503030403020204" pitchFamily="34" charset="0"/>
                <a:cs typeface="Source Sans Pro"/>
                <a:sym typeface="Source Sans Pro"/>
              </a:rPr>
              <a:t>Weltall</a:t>
            </a:r>
            <a:r>
              <a:rPr lang="en-US" sz="2000" dirty="0">
                <a:solidFill>
                  <a:srgbClr val="456874"/>
                </a:solidFill>
                <a:latin typeface="Source Sans Pro" panose="020B0503030403020204" pitchFamily="34" charset="0"/>
                <a:ea typeface="Source Sans Pro" panose="020B0503030403020204" pitchFamily="34" charset="0"/>
                <a:cs typeface="Source Sans Pro"/>
                <a:sym typeface="Source Sans Pro"/>
              </a:rPr>
              <a:t>, </a:t>
            </a:r>
            <a:r>
              <a:rPr lang="en-US" sz="2000" dirty="0" err="1">
                <a:solidFill>
                  <a:srgbClr val="456874"/>
                </a:solidFill>
                <a:latin typeface="Source Sans Pro" panose="020B0503030403020204" pitchFamily="34" charset="0"/>
                <a:ea typeface="Source Sans Pro" panose="020B0503030403020204" pitchFamily="34" charset="0"/>
                <a:cs typeface="Source Sans Pro"/>
                <a:sym typeface="Source Sans Pro"/>
              </a:rPr>
              <a:t>Meteoriten</a:t>
            </a:r>
            <a:r>
              <a:rPr lang="en-US" sz="2000" dirty="0">
                <a:solidFill>
                  <a:srgbClr val="456874"/>
                </a:solidFill>
                <a:latin typeface="Source Sans Pro" panose="020B0503030403020204" pitchFamily="34" charset="0"/>
                <a:ea typeface="Source Sans Pro" panose="020B0503030403020204" pitchFamily="34" charset="0"/>
                <a:cs typeface="Source Sans Pro"/>
                <a:sym typeface="Source Sans Pro"/>
              </a:rPr>
              <a:t> </a:t>
            </a:r>
            <a:r>
              <a:rPr lang="en-US" sz="2000" dirty="0" err="1">
                <a:solidFill>
                  <a:srgbClr val="456874"/>
                </a:solidFill>
                <a:latin typeface="Source Sans Pro" panose="020B0503030403020204" pitchFamily="34" charset="0"/>
                <a:ea typeface="Source Sans Pro" panose="020B0503030403020204" pitchFamily="34" charset="0"/>
                <a:cs typeface="Source Sans Pro"/>
                <a:sym typeface="Source Sans Pro"/>
              </a:rPr>
              <a:t>fliegen</a:t>
            </a:r>
            <a:r>
              <a:rPr lang="en-US" sz="2000" dirty="0">
                <a:solidFill>
                  <a:srgbClr val="456874"/>
                </a:solidFill>
                <a:latin typeface="Source Sans Pro" panose="020B0503030403020204" pitchFamily="34" charset="0"/>
                <a:ea typeface="Source Sans Pro" panose="020B0503030403020204" pitchFamily="34" charset="0"/>
                <a:cs typeface="Source Sans Pro"/>
                <a:sym typeface="Source Sans Pro"/>
              </a:rPr>
              <a:t> </a:t>
            </a:r>
            <a:r>
              <a:rPr lang="en-US" sz="2000" dirty="0" err="1">
                <a:solidFill>
                  <a:srgbClr val="456874"/>
                </a:solidFill>
                <a:latin typeface="Source Sans Pro" panose="020B0503030403020204" pitchFamily="34" charset="0"/>
                <a:ea typeface="Source Sans Pro" panose="020B0503030403020204" pitchFamily="34" charset="0"/>
                <a:cs typeface="Source Sans Pro"/>
                <a:sym typeface="Source Sans Pro"/>
              </a:rPr>
              <a:t>herum</a:t>
            </a:r>
            <a:r>
              <a:rPr lang="en-US" sz="2000" dirty="0">
                <a:solidFill>
                  <a:srgbClr val="456874"/>
                </a:solidFill>
                <a:latin typeface="Source Sans Pro" panose="020B0503030403020204" pitchFamily="34" charset="0"/>
                <a:ea typeface="Source Sans Pro" panose="020B0503030403020204" pitchFamily="34" charset="0"/>
                <a:cs typeface="Source Sans Pro"/>
                <a:sym typeface="Source Sans Pro"/>
              </a:rPr>
              <a:t>” KI-</a:t>
            </a:r>
            <a:r>
              <a:rPr lang="en-US" sz="2000" dirty="0" err="1">
                <a:solidFill>
                  <a:srgbClr val="456874"/>
                </a:solidFill>
                <a:latin typeface="Source Sans Pro" panose="020B0503030403020204" pitchFamily="34" charset="0"/>
                <a:ea typeface="Source Sans Pro" panose="020B0503030403020204" pitchFamily="34" charset="0"/>
                <a:cs typeface="Source Sans Pro"/>
                <a:sym typeface="Source Sans Pro"/>
              </a:rPr>
              <a:t>generiert</a:t>
            </a:r>
            <a:r>
              <a:rPr lang="en-US" sz="2000" dirty="0">
                <a:solidFill>
                  <a:srgbClr val="456874"/>
                </a:solidFill>
                <a:latin typeface="Source Sans Pro" panose="020B0503030403020204" pitchFamily="34" charset="0"/>
                <a:ea typeface="Source Sans Pro" panose="020B0503030403020204" pitchFamily="34" charset="0"/>
                <a:cs typeface="Source Sans Pro"/>
                <a:sym typeface="Source Sans Pro"/>
              </a:rPr>
              <a:t> </a:t>
            </a:r>
            <a:r>
              <a:rPr lang="en-US" sz="2000" dirty="0" err="1">
                <a:solidFill>
                  <a:srgbClr val="456874"/>
                </a:solidFill>
                <a:latin typeface="Source Sans Pro" panose="020B0503030403020204" pitchFamily="34" charset="0"/>
                <a:ea typeface="Source Sans Pro" panose="020B0503030403020204" pitchFamily="34" charset="0"/>
                <a:cs typeface="Source Sans Pro"/>
                <a:sym typeface="Source Sans Pro"/>
              </a:rPr>
              <a:t>mithilfe</a:t>
            </a:r>
            <a:r>
              <a:rPr lang="en-US" sz="2000" dirty="0">
                <a:solidFill>
                  <a:srgbClr val="456874"/>
                </a:solidFill>
                <a:latin typeface="Source Sans Pro" panose="020B0503030403020204" pitchFamily="34" charset="0"/>
                <a:ea typeface="Source Sans Pro" panose="020B0503030403020204" pitchFamily="34" charset="0"/>
                <a:cs typeface="Source Sans Pro"/>
                <a:sym typeface="Source Sans Pro"/>
              </a:rPr>
              <a:t> Adobe Firefly, </a:t>
            </a:r>
            <a:r>
              <a:rPr lang="en-US" sz="2000" dirty="0" err="1">
                <a:solidFill>
                  <a:srgbClr val="456874"/>
                </a:solidFill>
                <a:latin typeface="Source Sans Pro" panose="020B0503030403020204" pitchFamily="34" charset="0"/>
                <a:ea typeface="Source Sans Pro" panose="020B0503030403020204" pitchFamily="34" charset="0"/>
                <a:cs typeface="Source Sans Pro"/>
                <a:sym typeface="Source Sans Pro"/>
              </a:rPr>
              <a:t>gemeinfreies</a:t>
            </a:r>
            <a:r>
              <a:rPr lang="en-US" sz="2000" dirty="0">
                <a:solidFill>
                  <a:srgbClr val="456874"/>
                </a:solidFill>
                <a:latin typeface="Source Sans Pro" panose="020B0503030403020204" pitchFamily="34" charset="0"/>
                <a:ea typeface="Source Sans Pro" panose="020B0503030403020204" pitchFamily="34" charset="0"/>
                <a:cs typeface="Source Sans Pro"/>
                <a:sym typeface="Source Sans Pro"/>
              </a:rPr>
              <a:t> </a:t>
            </a:r>
            <a:r>
              <a:rPr lang="en-US" sz="2000" dirty="0" err="1">
                <a:solidFill>
                  <a:srgbClr val="456874"/>
                </a:solidFill>
                <a:latin typeface="Source Sans Pro" panose="020B0503030403020204" pitchFamily="34" charset="0"/>
                <a:ea typeface="Source Sans Pro" panose="020B0503030403020204" pitchFamily="34" charset="0"/>
                <a:cs typeface="Source Sans Pro"/>
                <a:sym typeface="Source Sans Pro"/>
              </a:rPr>
              <a:t>Werk</a:t>
            </a:r>
            <a:endParaRPr lang="en-US" sz="2000" dirty="0">
              <a:solidFill>
                <a:srgbClr val="456874"/>
              </a:solidFill>
              <a:latin typeface="Source Sans Pro" panose="020B0503030403020204" pitchFamily="34" charset="0"/>
              <a:ea typeface="Source Sans Pro" panose="020B0503030403020204" pitchFamily="34" charset="0"/>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0C6D4"/>
        </a:solidFill>
        <a:effectLst/>
      </p:bgPr>
    </p:bg>
    <p:spTree>
      <p:nvGrpSpPr>
        <p:cNvPr id="1" name=""/>
        <p:cNvGrpSpPr/>
        <p:nvPr/>
      </p:nvGrpSpPr>
      <p:grpSpPr>
        <a:xfrm>
          <a:off x="0" y="0"/>
          <a:ext cx="0" cy="0"/>
          <a:chOff x="0" y="0"/>
          <a:chExt cx="0" cy="0"/>
        </a:xfrm>
      </p:grpSpPr>
      <p:sp>
        <p:nvSpPr>
          <p:cNvPr id="2" name="TextBox 2"/>
          <p:cNvSpPr txBox="1"/>
          <p:nvPr/>
        </p:nvSpPr>
        <p:spPr>
          <a:xfrm>
            <a:off x="1028700" y="5105400"/>
            <a:ext cx="8115300" cy="1203325"/>
          </a:xfrm>
          <a:prstGeom prst="rect">
            <a:avLst/>
          </a:prstGeom>
        </p:spPr>
        <p:txBody>
          <a:bodyPr lIns="0" tIns="0" rIns="0" bIns="0" rtlCol="0" anchor="t">
            <a:spAutoFit/>
          </a:bodyPr>
          <a:lstStyle/>
          <a:p>
            <a:pPr algn="l">
              <a:lnSpc>
                <a:spcPts val="9350"/>
              </a:lnSpc>
            </a:pPr>
            <a:r>
              <a:rPr lang="en-US" sz="8500" b="1" dirty="0" err="1">
                <a:solidFill>
                  <a:srgbClr val="FFFFFF"/>
                </a:solidFill>
                <a:latin typeface="Source Sans Pro Bold"/>
                <a:ea typeface="Source Sans Pro Bold"/>
                <a:cs typeface="Source Sans Pro Bold"/>
                <a:sym typeface="Source Sans Pro Bold"/>
              </a:rPr>
              <a:t>Fokus</a:t>
            </a:r>
            <a:r>
              <a:rPr lang="en-US" sz="8500" b="1" dirty="0">
                <a:solidFill>
                  <a:srgbClr val="FFFFFF"/>
                </a:solidFill>
                <a:latin typeface="Source Sans Pro Bold"/>
                <a:ea typeface="Source Sans Pro Bold"/>
                <a:cs typeface="Source Sans Pro Bold"/>
                <a:sym typeface="Source Sans Pro Bold"/>
              </a:rPr>
              <a:t>?</a:t>
            </a:r>
          </a:p>
        </p:txBody>
      </p:sp>
      <p:sp>
        <p:nvSpPr>
          <p:cNvPr id="3" name="TextBox 3"/>
          <p:cNvSpPr txBox="1"/>
          <p:nvPr/>
        </p:nvSpPr>
        <p:spPr>
          <a:xfrm>
            <a:off x="1028700" y="8210550"/>
            <a:ext cx="8315197" cy="470770"/>
          </a:xfrm>
          <a:prstGeom prst="rect">
            <a:avLst/>
          </a:prstGeom>
        </p:spPr>
        <p:txBody>
          <a:bodyPr lIns="0" tIns="0" rIns="0" bIns="0" rtlCol="0" anchor="t">
            <a:spAutoFit/>
          </a:bodyPr>
          <a:lstStyle/>
          <a:p>
            <a:pPr marL="0" lvl="0" indent="0" algn="l">
              <a:lnSpc>
                <a:spcPts val="4200"/>
              </a:lnSpc>
              <a:spcBef>
                <a:spcPct val="0"/>
              </a:spcBef>
            </a:pPr>
            <a:r>
              <a:rPr lang="en-US" sz="2000" dirty="0">
                <a:solidFill>
                  <a:srgbClr val="FFFFFF"/>
                </a:solidFill>
                <a:latin typeface="Source Sans Pro" panose="020B0503030403020204" pitchFamily="34" charset="0"/>
                <a:ea typeface="Source Sans Pro" panose="020B0503030403020204" pitchFamily="34" charset="0"/>
                <a:cs typeface="Source Sans Pro"/>
                <a:sym typeface="Source Sans Pro"/>
              </a:rPr>
              <a:t>“boy-guy-man-ship-space-orbit-land” (2020) </a:t>
            </a:r>
            <a:r>
              <a:rPr lang="en-US" sz="2000" dirty="0" err="1">
                <a:solidFill>
                  <a:srgbClr val="FFFFFF"/>
                </a:solidFill>
                <a:latin typeface="Source Sans Pro" panose="020B0503030403020204" pitchFamily="34" charset="0"/>
                <a:ea typeface="Source Sans Pro" panose="020B0503030403020204" pitchFamily="34" charset="0"/>
                <a:cs typeface="Source Sans Pro"/>
                <a:sym typeface="Source Sans Pro"/>
              </a:rPr>
              <a:t>pxfuel</a:t>
            </a:r>
            <a:r>
              <a:rPr lang="en-US" sz="2000" dirty="0">
                <a:solidFill>
                  <a:srgbClr val="FFFFFF"/>
                </a:solidFill>
                <a:latin typeface="Source Sans Pro" panose="020B0503030403020204" pitchFamily="34" charset="0"/>
                <a:ea typeface="Source Sans Pro" panose="020B0503030403020204" pitchFamily="34" charset="0"/>
                <a:cs typeface="Source Sans Pro"/>
                <a:sym typeface="Source Sans Pro"/>
              </a:rPr>
              <a:t>; </a:t>
            </a:r>
            <a:r>
              <a:rPr lang="en-US" sz="2000" dirty="0" err="1">
                <a:solidFill>
                  <a:srgbClr val="FFFFFF"/>
                </a:solidFill>
                <a:latin typeface="Source Sans Pro" panose="020B0503030403020204" pitchFamily="34" charset="0"/>
                <a:ea typeface="Source Sans Pro" panose="020B0503030403020204" pitchFamily="34" charset="0"/>
                <a:cs typeface="Source Sans Pro"/>
                <a:sym typeface="Source Sans Pro"/>
              </a:rPr>
              <a:t>gemeinfreies</a:t>
            </a:r>
            <a:r>
              <a:rPr lang="en-US" sz="2000" dirty="0">
                <a:solidFill>
                  <a:srgbClr val="FFFFFF"/>
                </a:solidFill>
                <a:latin typeface="Source Sans Pro" panose="020B0503030403020204" pitchFamily="34" charset="0"/>
                <a:ea typeface="Source Sans Pro" panose="020B0503030403020204" pitchFamily="34" charset="0"/>
                <a:cs typeface="Source Sans Pro"/>
                <a:sym typeface="Source Sans Pro"/>
              </a:rPr>
              <a:t> </a:t>
            </a:r>
            <a:r>
              <a:rPr lang="en-US" sz="2000" dirty="0" err="1">
                <a:solidFill>
                  <a:srgbClr val="FFFFFF"/>
                </a:solidFill>
                <a:latin typeface="Source Sans Pro" panose="020B0503030403020204" pitchFamily="34" charset="0"/>
                <a:ea typeface="Source Sans Pro" panose="020B0503030403020204" pitchFamily="34" charset="0"/>
                <a:cs typeface="Source Sans Pro"/>
                <a:sym typeface="Source Sans Pro"/>
              </a:rPr>
              <a:t>Werk</a:t>
            </a:r>
            <a:endParaRPr lang="en-US" sz="2000" dirty="0">
              <a:solidFill>
                <a:srgbClr val="FFFFFF"/>
              </a:solidFill>
              <a:latin typeface="Source Sans Pro" panose="020B0503030403020204" pitchFamily="34" charset="0"/>
              <a:ea typeface="Source Sans Pro" panose="020B0503030403020204" pitchFamily="34" charset="0"/>
              <a:cs typeface="Source Sans Pro"/>
              <a:sym typeface="Source Sans Pro"/>
            </a:endParaRPr>
          </a:p>
        </p:txBody>
      </p:sp>
      <p:sp>
        <p:nvSpPr>
          <p:cNvPr id="4" name="Freeform 4"/>
          <p:cNvSpPr/>
          <p:nvPr/>
        </p:nvSpPr>
        <p:spPr>
          <a:xfrm>
            <a:off x="11421428" y="0"/>
            <a:ext cx="6866572" cy="10287000"/>
          </a:xfrm>
          <a:custGeom>
            <a:avLst/>
            <a:gdLst/>
            <a:ahLst/>
            <a:cxnLst/>
            <a:rect l="l" t="t" r="r" b="b"/>
            <a:pathLst>
              <a:path w="6866572" h="10287000">
                <a:moveTo>
                  <a:pt x="0" y="0"/>
                </a:moveTo>
                <a:lnTo>
                  <a:pt x="6866572" y="0"/>
                </a:lnTo>
                <a:lnTo>
                  <a:pt x="6866572" y="10287000"/>
                </a:lnTo>
                <a:lnTo>
                  <a:pt x="0" y="10287000"/>
                </a:lnTo>
                <a:lnTo>
                  <a:pt x="0" y="0"/>
                </a:lnTo>
                <a:close/>
              </a:path>
            </a:pathLst>
          </a:custGeom>
          <a:blipFill>
            <a:blip r:embed="rId3"/>
            <a:stretch>
              <a:fillRect/>
            </a:stretch>
          </a:blipFill>
        </p:spPr>
      </p:sp>
      <p:sp>
        <p:nvSpPr>
          <p:cNvPr id="5" name="TextBox 5"/>
          <p:cNvSpPr txBox="1"/>
          <p:nvPr/>
        </p:nvSpPr>
        <p:spPr>
          <a:xfrm>
            <a:off x="1028700" y="971550"/>
            <a:ext cx="8724900" cy="2508524"/>
          </a:xfrm>
          <a:prstGeom prst="rect">
            <a:avLst/>
          </a:prstGeom>
        </p:spPr>
        <p:txBody>
          <a:bodyPr wrap="square" lIns="0" tIns="0" rIns="0" bIns="0" rtlCol="0" anchor="t">
            <a:spAutoFit/>
          </a:bodyPr>
          <a:lstStyle/>
          <a:p>
            <a:pPr algn="l">
              <a:lnSpc>
                <a:spcPts val="4009"/>
              </a:lnSpc>
              <a:spcBef>
                <a:spcPct val="0"/>
              </a:spcBef>
            </a:pPr>
            <a:r>
              <a:rPr lang="en-US" sz="2864" dirty="0" err="1">
                <a:solidFill>
                  <a:srgbClr val="456874"/>
                </a:solidFill>
                <a:latin typeface="Source Sans Pro" panose="020B0503030403020204" pitchFamily="34" charset="0"/>
                <a:ea typeface="Source Sans Pro" panose="020B0503030403020204" pitchFamily="34" charset="0"/>
                <a:cs typeface="Source Sans Pro"/>
                <a:sym typeface="Source Sans Pro"/>
              </a:rPr>
              <a:t>Wer</a:t>
            </a:r>
            <a:r>
              <a:rPr lang="en-US" sz="2864" dirty="0">
                <a:solidFill>
                  <a:srgbClr val="456874"/>
                </a:solidFill>
                <a:latin typeface="Source Sans Pro" panose="020B0503030403020204" pitchFamily="34" charset="0"/>
                <a:ea typeface="Source Sans Pro" panose="020B0503030403020204" pitchFamily="34" charset="0"/>
                <a:cs typeface="Source Sans Pro"/>
                <a:sym typeface="Source Sans Pro"/>
              </a:rPr>
              <a:t> </a:t>
            </a:r>
            <a:r>
              <a:rPr lang="en-US" sz="2864" dirty="0" err="1">
                <a:solidFill>
                  <a:srgbClr val="456874"/>
                </a:solidFill>
                <a:latin typeface="Source Sans Pro" panose="020B0503030403020204" pitchFamily="34" charset="0"/>
                <a:ea typeface="Source Sans Pro" panose="020B0503030403020204" pitchFamily="34" charset="0"/>
                <a:cs typeface="Source Sans Pro"/>
                <a:sym typeface="Source Sans Pro"/>
              </a:rPr>
              <a:t>befindet</a:t>
            </a:r>
            <a:r>
              <a:rPr lang="en-US" sz="2864" dirty="0">
                <a:solidFill>
                  <a:srgbClr val="456874"/>
                </a:solidFill>
                <a:latin typeface="Source Sans Pro" panose="020B0503030403020204" pitchFamily="34" charset="0"/>
                <a:ea typeface="Source Sans Pro" panose="020B0503030403020204" pitchFamily="34" charset="0"/>
                <a:cs typeface="Source Sans Pro"/>
                <a:sym typeface="Source Sans Pro"/>
              </a:rPr>
              <a:t> </a:t>
            </a:r>
            <a:r>
              <a:rPr lang="en-US" sz="2864" dirty="0" err="1">
                <a:solidFill>
                  <a:srgbClr val="456874"/>
                </a:solidFill>
                <a:latin typeface="Source Sans Pro" panose="020B0503030403020204" pitchFamily="34" charset="0"/>
                <a:ea typeface="Source Sans Pro" panose="020B0503030403020204" pitchFamily="34" charset="0"/>
                <a:cs typeface="Source Sans Pro"/>
                <a:sym typeface="Source Sans Pro"/>
              </a:rPr>
              <a:t>sich</a:t>
            </a:r>
            <a:r>
              <a:rPr lang="en-US" sz="2864" dirty="0">
                <a:solidFill>
                  <a:srgbClr val="456874"/>
                </a:solidFill>
                <a:latin typeface="Source Sans Pro" panose="020B0503030403020204" pitchFamily="34" charset="0"/>
                <a:ea typeface="Source Sans Pro" panose="020B0503030403020204" pitchFamily="34" charset="0"/>
                <a:cs typeface="Source Sans Pro"/>
                <a:sym typeface="Source Sans Pro"/>
              </a:rPr>
              <a:t> in </a:t>
            </a:r>
            <a:r>
              <a:rPr lang="en-US" sz="2864" dirty="0" err="1">
                <a:solidFill>
                  <a:srgbClr val="456874"/>
                </a:solidFill>
                <a:latin typeface="Source Sans Pro" panose="020B0503030403020204" pitchFamily="34" charset="0"/>
                <a:ea typeface="Source Sans Pro" panose="020B0503030403020204" pitchFamily="34" charset="0"/>
                <a:cs typeface="Source Sans Pro"/>
                <a:sym typeface="Source Sans Pro"/>
              </a:rPr>
              <a:t>diesem</a:t>
            </a:r>
            <a:r>
              <a:rPr lang="en-US" sz="2864" dirty="0">
                <a:solidFill>
                  <a:srgbClr val="456874"/>
                </a:solidFill>
                <a:latin typeface="Source Sans Pro" panose="020B0503030403020204" pitchFamily="34" charset="0"/>
                <a:ea typeface="Source Sans Pro" panose="020B0503030403020204" pitchFamily="34" charset="0"/>
                <a:cs typeface="Source Sans Pro"/>
                <a:sym typeface="Source Sans Pro"/>
              </a:rPr>
              <a:t> </a:t>
            </a:r>
            <a:r>
              <a:rPr lang="en-US" sz="2864" dirty="0" err="1">
                <a:solidFill>
                  <a:srgbClr val="456874"/>
                </a:solidFill>
                <a:latin typeface="Source Sans Pro" panose="020B0503030403020204" pitchFamily="34" charset="0"/>
                <a:ea typeface="Source Sans Pro" panose="020B0503030403020204" pitchFamily="34" charset="0"/>
                <a:cs typeface="Source Sans Pro"/>
                <a:sym typeface="Source Sans Pro"/>
              </a:rPr>
              <a:t>Raumschiff</a:t>
            </a:r>
            <a:r>
              <a:rPr lang="en-US" sz="2864" dirty="0">
                <a:solidFill>
                  <a:srgbClr val="456874"/>
                </a:solidFill>
                <a:latin typeface="Source Sans Pro" panose="020B0503030403020204" pitchFamily="34" charset="0"/>
                <a:ea typeface="Source Sans Pro" panose="020B0503030403020204" pitchFamily="34" charset="0"/>
                <a:cs typeface="Source Sans Pro"/>
                <a:sym typeface="Source Sans Pro"/>
              </a:rPr>
              <a:t>? </a:t>
            </a:r>
          </a:p>
          <a:p>
            <a:pPr algn="l">
              <a:lnSpc>
                <a:spcPts val="4009"/>
              </a:lnSpc>
              <a:spcBef>
                <a:spcPct val="0"/>
              </a:spcBef>
            </a:pPr>
            <a:r>
              <a:rPr lang="en-US" sz="2864" dirty="0" err="1">
                <a:solidFill>
                  <a:srgbClr val="456874"/>
                </a:solidFill>
                <a:latin typeface="Source Sans Pro" panose="020B0503030403020204" pitchFamily="34" charset="0"/>
                <a:ea typeface="Source Sans Pro" panose="020B0503030403020204" pitchFamily="34" charset="0"/>
                <a:cs typeface="Source Sans Pro"/>
                <a:sym typeface="Source Sans Pro"/>
              </a:rPr>
              <a:t>Wer</a:t>
            </a:r>
            <a:r>
              <a:rPr lang="en-US" sz="2864" dirty="0">
                <a:solidFill>
                  <a:srgbClr val="456874"/>
                </a:solidFill>
                <a:latin typeface="Source Sans Pro" panose="020B0503030403020204" pitchFamily="34" charset="0"/>
                <a:ea typeface="Source Sans Pro" panose="020B0503030403020204" pitchFamily="34" charset="0"/>
                <a:cs typeface="Source Sans Pro"/>
                <a:sym typeface="Source Sans Pro"/>
              </a:rPr>
              <a:t> </a:t>
            </a:r>
            <a:r>
              <a:rPr lang="en-US" sz="2864" dirty="0" err="1">
                <a:solidFill>
                  <a:srgbClr val="456874"/>
                </a:solidFill>
                <a:latin typeface="Source Sans Pro" panose="020B0503030403020204" pitchFamily="34" charset="0"/>
                <a:ea typeface="Source Sans Pro" panose="020B0503030403020204" pitchFamily="34" charset="0"/>
                <a:cs typeface="Source Sans Pro"/>
                <a:sym typeface="Source Sans Pro"/>
              </a:rPr>
              <a:t>steuert</a:t>
            </a:r>
            <a:r>
              <a:rPr lang="en-US" sz="2864" dirty="0">
                <a:solidFill>
                  <a:srgbClr val="456874"/>
                </a:solidFill>
                <a:latin typeface="Source Sans Pro" panose="020B0503030403020204" pitchFamily="34" charset="0"/>
                <a:ea typeface="Source Sans Pro" panose="020B0503030403020204" pitchFamily="34" charset="0"/>
                <a:cs typeface="Source Sans Pro"/>
                <a:sym typeface="Source Sans Pro"/>
              </a:rPr>
              <a:t> es und </a:t>
            </a:r>
            <a:r>
              <a:rPr lang="en-US" sz="2864" dirty="0" err="1">
                <a:solidFill>
                  <a:srgbClr val="456874"/>
                </a:solidFill>
                <a:latin typeface="Source Sans Pro" panose="020B0503030403020204" pitchFamily="34" charset="0"/>
                <a:ea typeface="Source Sans Pro" panose="020B0503030403020204" pitchFamily="34" charset="0"/>
                <a:cs typeface="Source Sans Pro"/>
                <a:sym typeface="Source Sans Pro"/>
              </a:rPr>
              <a:t>entscheidet</a:t>
            </a:r>
            <a:r>
              <a:rPr lang="en-US" sz="2864" dirty="0">
                <a:solidFill>
                  <a:srgbClr val="456874"/>
                </a:solidFill>
                <a:latin typeface="Source Sans Pro" panose="020B0503030403020204" pitchFamily="34" charset="0"/>
                <a:ea typeface="Source Sans Pro" panose="020B0503030403020204" pitchFamily="34" charset="0"/>
                <a:cs typeface="Source Sans Pro"/>
                <a:sym typeface="Source Sans Pro"/>
              </a:rPr>
              <a:t> die </a:t>
            </a:r>
            <a:r>
              <a:rPr lang="en-US" sz="2864" dirty="0" err="1">
                <a:solidFill>
                  <a:srgbClr val="456874"/>
                </a:solidFill>
                <a:latin typeface="Source Sans Pro" panose="020B0503030403020204" pitchFamily="34" charset="0"/>
                <a:ea typeface="Source Sans Pro" panose="020B0503030403020204" pitchFamily="34" charset="0"/>
                <a:cs typeface="Source Sans Pro"/>
                <a:sym typeface="Source Sans Pro"/>
              </a:rPr>
              <a:t>Richtung</a:t>
            </a:r>
            <a:r>
              <a:rPr lang="en-US" sz="2864" dirty="0">
                <a:solidFill>
                  <a:srgbClr val="456874"/>
                </a:solidFill>
                <a:latin typeface="Source Sans Pro" panose="020B0503030403020204" pitchFamily="34" charset="0"/>
                <a:ea typeface="Source Sans Pro" panose="020B0503030403020204" pitchFamily="34" charset="0"/>
                <a:cs typeface="Source Sans Pro"/>
                <a:sym typeface="Source Sans Pro"/>
              </a:rPr>
              <a:t>? </a:t>
            </a:r>
          </a:p>
          <a:p>
            <a:pPr algn="l">
              <a:lnSpc>
                <a:spcPts val="4009"/>
              </a:lnSpc>
              <a:spcBef>
                <a:spcPct val="0"/>
              </a:spcBef>
            </a:pPr>
            <a:r>
              <a:rPr lang="en-US" sz="2864" dirty="0">
                <a:solidFill>
                  <a:srgbClr val="456874"/>
                </a:solidFill>
                <a:latin typeface="Source Sans Pro" panose="020B0503030403020204" pitchFamily="34" charset="0"/>
                <a:ea typeface="Source Sans Pro" panose="020B0503030403020204" pitchFamily="34" charset="0"/>
                <a:cs typeface="Source Sans Pro"/>
                <a:sym typeface="Source Sans Pro"/>
              </a:rPr>
              <a:t>Die </a:t>
            </a:r>
            <a:r>
              <a:rPr lang="en-US" sz="2864" dirty="0" err="1">
                <a:solidFill>
                  <a:srgbClr val="456874"/>
                </a:solidFill>
                <a:latin typeface="Source Sans Pro" panose="020B0503030403020204" pitchFamily="34" charset="0"/>
                <a:ea typeface="Source Sans Pro" panose="020B0503030403020204" pitchFamily="34" charset="0"/>
                <a:cs typeface="Source Sans Pro"/>
                <a:sym typeface="Source Sans Pro"/>
              </a:rPr>
              <a:t>Jugendlichen</a:t>
            </a:r>
            <a:r>
              <a:rPr lang="en-US" sz="2864" dirty="0">
                <a:solidFill>
                  <a:srgbClr val="456874"/>
                </a:solidFill>
                <a:latin typeface="Source Sans Pro" panose="020B0503030403020204" pitchFamily="34" charset="0"/>
                <a:ea typeface="Source Sans Pro" panose="020B0503030403020204" pitchFamily="34" charset="0"/>
                <a:cs typeface="Source Sans Pro"/>
                <a:sym typeface="Source Sans Pro"/>
              </a:rPr>
              <a:t>? </a:t>
            </a:r>
          </a:p>
          <a:p>
            <a:pPr algn="l">
              <a:lnSpc>
                <a:spcPts val="4009"/>
              </a:lnSpc>
              <a:spcBef>
                <a:spcPct val="0"/>
              </a:spcBef>
            </a:pPr>
            <a:r>
              <a:rPr lang="en-US" sz="2864" dirty="0" err="1">
                <a:solidFill>
                  <a:srgbClr val="456874"/>
                </a:solidFill>
                <a:latin typeface="Source Sans Pro" panose="020B0503030403020204" pitchFamily="34" charset="0"/>
                <a:ea typeface="Source Sans Pro" panose="020B0503030403020204" pitchFamily="34" charset="0"/>
                <a:cs typeface="Source Sans Pro"/>
                <a:sym typeface="Source Sans Pro"/>
              </a:rPr>
              <a:t>Wir</a:t>
            </a:r>
            <a:r>
              <a:rPr lang="en-US" sz="2864" dirty="0">
                <a:solidFill>
                  <a:srgbClr val="456874"/>
                </a:solidFill>
                <a:latin typeface="Source Sans Pro" panose="020B0503030403020204" pitchFamily="34" charset="0"/>
                <a:ea typeface="Source Sans Pro" panose="020B0503030403020204" pitchFamily="34" charset="0"/>
                <a:cs typeface="Source Sans Pro"/>
                <a:sym typeface="Source Sans Pro"/>
              </a:rPr>
              <a:t> </a:t>
            </a:r>
            <a:r>
              <a:rPr lang="en-US" sz="2864" dirty="0" err="1">
                <a:solidFill>
                  <a:srgbClr val="456874"/>
                </a:solidFill>
                <a:latin typeface="Source Sans Pro" panose="020B0503030403020204" pitchFamily="34" charset="0"/>
                <a:ea typeface="Source Sans Pro" panose="020B0503030403020204" pitchFamily="34" charset="0"/>
                <a:cs typeface="Source Sans Pro"/>
                <a:sym typeface="Source Sans Pro"/>
              </a:rPr>
              <a:t>PädagogInnen</a:t>
            </a:r>
            <a:r>
              <a:rPr lang="en-US" sz="2864" dirty="0">
                <a:solidFill>
                  <a:srgbClr val="456874"/>
                </a:solidFill>
                <a:latin typeface="Source Sans Pro" panose="020B0503030403020204" pitchFamily="34" charset="0"/>
                <a:ea typeface="Source Sans Pro" panose="020B0503030403020204" pitchFamily="34" charset="0"/>
                <a:cs typeface="Source Sans Pro"/>
                <a:sym typeface="Source Sans Pro"/>
              </a:rPr>
              <a:t>? </a:t>
            </a:r>
          </a:p>
          <a:p>
            <a:pPr algn="l">
              <a:lnSpc>
                <a:spcPts val="4009"/>
              </a:lnSpc>
              <a:spcBef>
                <a:spcPct val="0"/>
              </a:spcBef>
            </a:pPr>
            <a:r>
              <a:rPr lang="en-US" sz="2864" dirty="0">
                <a:solidFill>
                  <a:srgbClr val="456874"/>
                </a:solidFill>
                <a:latin typeface="Source Sans Pro" panose="020B0503030403020204" pitchFamily="34" charset="0"/>
                <a:ea typeface="Source Sans Pro" panose="020B0503030403020204" pitchFamily="34" charset="0"/>
                <a:cs typeface="Source Sans Pro"/>
                <a:sym typeface="Source Sans Pro"/>
              </a:rPr>
              <a:t>Die Dinge </a:t>
            </a:r>
            <a:r>
              <a:rPr lang="en-US" sz="2864" dirty="0" err="1">
                <a:solidFill>
                  <a:srgbClr val="456874"/>
                </a:solidFill>
                <a:latin typeface="Source Sans Pro" panose="020B0503030403020204" pitchFamily="34" charset="0"/>
                <a:ea typeface="Source Sans Pro" panose="020B0503030403020204" pitchFamily="34" charset="0"/>
                <a:cs typeface="Source Sans Pro"/>
                <a:sym typeface="Source Sans Pro"/>
              </a:rPr>
              <a:t>im</a:t>
            </a:r>
            <a:r>
              <a:rPr lang="en-US" sz="2864" dirty="0">
                <a:solidFill>
                  <a:srgbClr val="456874"/>
                </a:solidFill>
                <a:latin typeface="Source Sans Pro" panose="020B0503030403020204" pitchFamily="34" charset="0"/>
                <a:ea typeface="Source Sans Pro" panose="020B0503030403020204" pitchFamily="34" charset="0"/>
                <a:cs typeface="Source Sans Pro"/>
                <a:sym typeface="Source Sans Pro"/>
              </a:rPr>
              <a:t> </a:t>
            </a:r>
            <a:r>
              <a:rPr lang="en-US" sz="2864" dirty="0" err="1">
                <a:solidFill>
                  <a:srgbClr val="456874"/>
                </a:solidFill>
                <a:latin typeface="Source Sans Pro" panose="020B0503030403020204" pitchFamily="34" charset="0"/>
                <a:ea typeface="Source Sans Pro" panose="020B0503030403020204" pitchFamily="34" charset="0"/>
                <a:cs typeface="Source Sans Pro"/>
                <a:sym typeface="Source Sans Pro"/>
              </a:rPr>
              <a:t>Koffer</a:t>
            </a:r>
            <a:r>
              <a:rPr lang="en-US" sz="2864" dirty="0">
                <a:solidFill>
                  <a:srgbClr val="456874"/>
                </a:solidFill>
                <a:latin typeface="Source Sans Pro" panose="020B0503030403020204" pitchFamily="34" charset="0"/>
                <a:ea typeface="Source Sans Pro" panose="020B0503030403020204" pitchFamily="34" charset="0"/>
                <a:cs typeface="Source Sans Pro"/>
                <a:sym typeface="Source Sans Pro"/>
              </a:rPr>
              <a:t>, also die </a:t>
            </a:r>
            <a:r>
              <a:rPr lang="en-US" sz="2864" dirty="0" err="1">
                <a:solidFill>
                  <a:srgbClr val="456874"/>
                </a:solidFill>
                <a:latin typeface="Source Sans Pro" panose="020B0503030403020204" pitchFamily="34" charset="0"/>
                <a:ea typeface="Source Sans Pro" panose="020B0503030403020204" pitchFamily="34" charset="0"/>
                <a:cs typeface="Source Sans Pro"/>
                <a:sym typeface="Source Sans Pro"/>
              </a:rPr>
              <a:t>Lehrmittel</a:t>
            </a:r>
            <a:r>
              <a:rPr lang="en-US" sz="2864" dirty="0">
                <a:solidFill>
                  <a:srgbClr val="456874"/>
                </a:solidFill>
                <a:latin typeface="Source Sans Pro" panose="020B0503030403020204" pitchFamily="34" charset="0"/>
                <a:ea typeface="Source Sans Pro" panose="020B0503030403020204" pitchFamily="34" charset="0"/>
                <a:cs typeface="Source Sans Pro"/>
                <a:sym typeface="Source Sans Pro"/>
              </a:rPr>
              <a:t> </a:t>
            </a:r>
            <a:r>
              <a:rPr lang="en-US" sz="2864" dirty="0" err="1">
                <a:solidFill>
                  <a:srgbClr val="456874"/>
                </a:solidFill>
                <a:latin typeface="Source Sans Pro" panose="020B0503030403020204" pitchFamily="34" charset="0"/>
                <a:ea typeface="Source Sans Pro" panose="020B0503030403020204" pitchFamily="34" charset="0"/>
                <a:cs typeface="Source Sans Pro"/>
                <a:sym typeface="Source Sans Pro"/>
              </a:rPr>
              <a:t>oder</a:t>
            </a:r>
            <a:r>
              <a:rPr lang="en-US" sz="2864" dirty="0">
                <a:solidFill>
                  <a:srgbClr val="456874"/>
                </a:solidFill>
                <a:latin typeface="Source Sans Pro" panose="020B0503030403020204" pitchFamily="34" charset="0"/>
                <a:ea typeface="Source Sans Pro" panose="020B0503030403020204" pitchFamily="34" charset="0"/>
                <a:cs typeface="Source Sans Pro"/>
                <a:sym typeface="Source Sans Pro"/>
              </a:rPr>
              <a:t> der </a:t>
            </a:r>
            <a:r>
              <a:rPr lang="en-US" sz="2864" dirty="0" err="1">
                <a:solidFill>
                  <a:srgbClr val="456874"/>
                </a:solidFill>
                <a:latin typeface="Source Sans Pro" panose="020B0503030403020204" pitchFamily="34" charset="0"/>
                <a:ea typeface="Source Sans Pro" panose="020B0503030403020204" pitchFamily="34" charset="0"/>
                <a:cs typeface="Source Sans Pro"/>
                <a:sym typeface="Source Sans Pro"/>
              </a:rPr>
              <a:t>Raum</a:t>
            </a:r>
            <a:r>
              <a:rPr lang="en-US" sz="2864" dirty="0">
                <a:solidFill>
                  <a:srgbClr val="456874"/>
                </a:solidFill>
                <a:latin typeface="Source Sans Pro" panose="020B0503030403020204" pitchFamily="34" charset="0"/>
                <a:ea typeface="Source Sans Pro" panose="020B0503030403020204" pitchFamily="34" charset="0"/>
                <a:cs typeface="Source Sans Pro"/>
                <a:sym typeface="Source Sans Pro"/>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694800" y="2108700"/>
            <a:ext cx="7006267" cy="6069600"/>
          </a:xfrm>
          <a:custGeom>
            <a:avLst/>
            <a:gdLst/>
            <a:ahLst/>
            <a:cxnLst/>
            <a:rect l="l" t="t" r="r" b="b"/>
            <a:pathLst>
              <a:path w="7006267" h="6069600">
                <a:moveTo>
                  <a:pt x="0" y="0"/>
                </a:moveTo>
                <a:lnTo>
                  <a:pt x="7006267" y="0"/>
                </a:lnTo>
                <a:lnTo>
                  <a:pt x="7006267" y="6069600"/>
                </a:lnTo>
                <a:lnTo>
                  <a:pt x="0" y="6069600"/>
                </a:lnTo>
                <a:lnTo>
                  <a:pt x="0" y="0"/>
                </a:lnTo>
                <a:close/>
              </a:path>
            </a:pathLst>
          </a:custGeom>
          <a:blipFill>
            <a:blip r:embed="rId3"/>
            <a:stretch>
              <a:fillRect/>
            </a:stretch>
          </a:blipFill>
        </p:spPr>
      </p:sp>
      <p:sp>
        <p:nvSpPr>
          <p:cNvPr id="3" name="Freeform 3"/>
          <p:cNvSpPr/>
          <p:nvPr/>
        </p:nvSpPr>
        <p:spPr>
          <a:xfrm>
            <a:off x="1028700" y="2108700"/>
            <a:ext cx="7006267" cy="6069600"/>
          </a:xfrm>
          <a:custGeom>
            <a:avLst/>
            <a:gdLst/>
            <a:ahLst/>
            <a:cxnLst/>
            <a:rect l="l" t="t" r="r" b="b"/>
            <a:pathLst>
              <a:path w="7006267" h="6069600">
                <a:moveTo>
                  <a:pt x="0" y="0"/>
                </a:moveTo>
                <a:lnTo>
                  <a:pt x="7006267" y="0"/>
                </a:lnTo>
                <a:lnTo>
                  <a:pt x="7006267" y="6069600"/>
                </a:lnTo>
                <a:lnTo>
                  <a:pt x="0" y="6069600"/>
                </a:lnTo>
                <a:lnTo>
                  <a:pt x="0" y="0"/>
                </a:lnTo>
                <a:close/>
              </a:path>
            </a:pathLst>
          </a:custGeom>
          <a:blipFill>
            <a:blip r:embed="rId4"/>
            <a:stretch>
              <a:fillRect/>
            </a:stretch>
          </a:blipFill>
        </p:spPr>
      </p:sp>
      <p:grpSp>
        <p:nvGrpSpPr>
          <p:cNvPr id="4" name="Group 4"/>
          <p:cNvGrpSpPr/>
          <p:nvPr/>
        </p:nvGrpSpPr>
        <p:grpSpPr>
          <a:xfrm>
            <a:off x="8136798" y="4415414"/>
            <a:ext cx="1456172" cy="1456172"/>
            <a:chOff x="0" y="0"/>
            <a:chExt cx="812800" cy="812800"/>
          </a:xfrm>
        </p:grpSpPr>
        <p:sp>
          <p:nvSpPr>
            <p:cNvPr id="5" name="Freeform 5"/>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456874"/>
            </a:solidFill>
          </p:spPr>
        </p:sp>
        <p:sp>
          <p:nvSpPr>
            <p:cNvPr id="6" name="TextBox 6"/>
            <p:cNvSpPr txBox="1"/>
            <p:nvPr/>
          </p:nvSpPr>
          <p:spPr>
            <a:xfrm>
              <a:off x="0" y="165100"/>
              <a:ext cx="711200" cy="4445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028700" y="8681085"/>
            <a:ext cx="15207935" cy="381000"/>
          </a:xfrm>
          <a:prstGeom prst="rect">
            <a:avLst/>
          </a:prstGeom>
        </p:spPr>
        <p:txBody>
          <a:bodyPr lIns="0" tIns="0" rIns="0" bIns="0" rtlCol="0" anchor="t">
            <a:spAutoFit/>
          </a:bodyPr>
          <a:lstStyle/>
          <a:p>
            <a:pPr algn="l">
              <a:lnSpc>
                <a:spcPts val="3149"/>
              </a:lnSpc>
              <a:spcBef>
                <a:spcPct val="0"/>
              </a:spcBef>
            </a:pPr>
            <a:r>
              <a:rPr lang="en-US" sz="2250" dirty="0">
                <a:solidFill>
                  <a:srgbClr val="456874"/>
                </a:solidFill>
                <a:latin typeface="Source Sans Pro" panose="020B0503030403020204" pitchFamily="34" charset="0"/>
                <a:ea typeface="Source Sans Pro" panose="020B0503030403020204" pitchFamily="34" charset="0"/>
                <a:cs typeface="Source Sans Pro"/>
                <a:sym typeface="Source Sans Pro"/>
              </a:rPr>
              <a:t>“Bundesarchiv_Bild_183-S75969,_Schulklasse_und_Lehrerin”; </a:t>
            </a:r>
            <a:r>
              <a:rPr lang="en-US" sz="2250" dirty="0" err="1">
                <a:solidFill>
                  <a:srgbClr val="456874"/>
                </a:solidFill>
                <a:latin typeface="Source Sans Pro" panose="020B0503030403020204" pitchFamily="34" charset="0"/>
                <a:ea typeface="Source Sans Pro" panose="020B0503030403020204" pitchFamily="34" charset="0"/>
                <a:cs typeface="Source Sans Pro"/>
                <a:sym typeface="Source Sans Pro"/>
              </a:rPr>
              <a:t>wikimedia.org</a:t>
            </a:r>
            <a:r>
              <a:rPr lang="en-US" sz="2250" dirty="0">
                <a:solidFill>
                  <a:srgbClr val="456874"/>
                </a:solidFill>
                <a:latin typeface="Source Sans Pro" panose="020B0503030403020204" pitchFamily="34" charset="0"/>
                <a:ea typeface="Source Sans Pro" panose="020B0503030403020204" pitchFamily="34" charset="0"/>
                <a:cs typeface="Source Sans Pro"/>
                <a:sym typeface="Source Sans Pro"/>
              </a:rPr>
              <a:t>; </a:t>
            </a:r>
            <a:r>
              <a:rPr lang="en-US" sz="2250" dirty="0" err="1">
                <a:solidFill>
                  <a:srgbClr val="456874"/>
                </a:solidFill>
                <a:latin typeface="Source Sans Pro" panose="020B0503030403020204" pitchFamily="34" charset="0"/>
                <a:ea typeface="Source Sans Pro" panose="020B0503030403020204" pitchFamily="34" charset="0"/>
                <a:cs typeface="Source Sans Pro"/>
                <a:sym typeface="Source Sans Pro"/>
              </a:rPr>
              <a:t>gemeinfreies</a:t>
            </a:r>
            <a:r>
              <a:rPr lang="en-US" sz="2250" dirty="0">
                <a:solidFill>
                  <a:srgbClr val="456874"/>
                </a:solidFill>
                <a:latin typeface="Source Sans Pro" panose="020B0503030403020204" pitchFamily="34" charset="0"/>
                <a:ea typeface="Source Sans Pro" panose="020B0503030403020204" pitchFamily="34" charset="0"/>
                <a:cs typeface="Source Sans Pro"/>
                <a:sym typeface="Source Sans Pro"/>
              </a:rPr>
              <a:t> </a:t>
            </a:r>
            <a:r>
              <a:rPr lang="en-US" sz="2250" dirty="0" err="1">
                <a:solidFill>
                  <a:srgbClr val="456874"/>
                </a:solidFill>
                <a:latin typeface="Source Sans Pro" panose="020B0503030403020204" pitchFamily="34" charset="0"/>
                <a:ea typeface="Source Sans Pro" panose="020B0503030403020204" pitchFamily="34" charset="0"/>
                <a:cs typeface="Source Sans Pro"/>
                <a:sym typeface="Source Sans Pro"/>
              </a:rPr>
              <a:t>Werk</a:t>
            </a:r>
            <a:r>
              <a:rPr lang="en-US" sz="2250" dirty="0">
                <a:solidFill>
                  <a:srgbClr val="456874"/>
                </a:solidFill>
                <a:latin typeface="Source Sans Pro" panose="020B0503030403020204" pitchFamily="34" charset="0"/>
                <a:ea typeface="Source Sans Pro" panose="020B0503030403020204" pitchFamily="34" charset="0"/>
                <a:cs typeface="Source Sans Pro"/>
                <a:sym typeface="Source Sans Pro"/>
              </a:rPr>
              <a:t>; </a:t>
            </a:r>
            <a:r>
              <a:rPr lang="en-US" sz="2250" dirty="0" err="1">
                <a:solidFill>
                  <a:srgbClr val="456874"/>
                </a:solidFill>
                <a:latin typeface="Source Sans Pro" panose="020B0503030403020204" pitchFamily="34" charset="0"/>
                <a:ea typeface="Source Sans Pro" panose="020B0503030403020204" pitchFamily="34" charset="0"/>
                <a:cs typeface="Source Sans Pro"/>
                <a:sym typeface="Source Sans Pro"/>
              </a:rPr>
              <a:t>bearbeitet</a:t>
            </a:r>
            <a:r>
              <a:rPr lang="en-US" sz="2250" dirty="0">
                <a:solidFill>
                  <a:srgbClr val="456874"/>
                </a:solidFill>
                <a:latin typeface="Source Sans Pro" panose="020B0503030403020204" pitchFamily="34" charset="0"/>
                <a:ea typeface="Source Sans Pro" panose="020B0503030403020204" pitchFamily="34" charset="0"/>
                <a:cs typeface="Source Sans Pro"/>
                <a:sym typeface="Source Sans Pro"/>
              </a:rPr>
              <a:t> von Elke Hackl</a:t>
            </a:r>
          </a:p>
        </p:txBody>
      </p:sp>
      <p:sp>
        <p:nvSpPr>
          <p:cNvPr id="8" name="TextBox 8"/>
          <p:cNvSpPr txBox="1"/>
          <p:nvPr/>
        </p:nvSpPr>
        <p:spPr>
          <a:xfrm>
            <a:off x="2153489" y="912407"/>
            <a:ext cx="13422789" cy="1055687"/>
          </a:xfrm>
          <a:prstGeom prst="rect">
            <a:avLst/>
          </a:prstGeom>
        </p:spPr>
        <p:txBody>
          <a:bodyPr lIns="0" tIns="0" rIns="0" bIns="0" rtlCol="0" anchor="t">
            <a:spAutoFit/>
          </a:bodyPr>
          <a:lstStyle/>
          <a:p>
            <a:pPr marL="0" lvl="0" indent="0" algn="ctr">
              <a:lnSpc>
                <a:spcPts val="8112"/>
              </a:lnSpc>
            </a:pPr>
            <a:r>
              <a:rPr lang="en-US" sz="7375" b="1">
                <a:solidFill>
                  <a:srgbClr val="456874"/>
                </a:solidFill>
                <a:latin typeface="Source Sans Pro Bold"/>
                <a:ea typeface="Source Sans Pro Bold"/>
                <a:cs typeface="Source Sans Pro Bold"/>
                <a:sym typeface="Source Sans Pro Bold"/>
              </a:rPr>
              <a:t>Kalifornische Ideologie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1524000" y="4615656"/>
            <a:ext cx="15672367" cy="1055687"/>
          </a:xfrm>
          <a:prstGeom prst="rect">
            <a:avLst/>
          </a:prstGeom>
        </p:spPr>
        <p:txBody>
          <a:bodyPr lIns="0" tIns="0" rIns="0" bIns="0" rtlCol="0" anchor="t">
            <a:spAutoFit/>
          </a:bodyPr>
          <a:lstStyle/>
          <a:p>
            <a:pPr marL="0" lvl="0" indent="0" algn="ctr">
              <a:lnSpc>
                <a:spcPts val="8112"/>
              </a:lnSpc>
            </a:pPr>
            <a:r>
              <a:rPr lang="en-US" sz="7375" b="1" dirty="0" err="1">
                <a:solidFill>
                  <a:srgbClr val="456874"/>
                </a:solidFill>
                <a:latin typeface="Source Sans Pro Bold"/>
                <a:ea typeface="Source Sans Pro Bold"/>
                <a:cs typeface="Source Sans Pro Bold"/>
                <a:sym typeface="Source Sans Pro Bold"/>
              </a:rPr>
              <a:t>Kobraeffect</a:t>
            </a:r>
            <a:r>
              <a:rPr lang="en-US" sz="7375" b="1" dirty="0">
                <a:solidFill>
                  <a:srgbClr val="456874"/>
                </a:solidFill>
                <a:latin typeface="Source Sans Pro Bold"/>
                <a:ea typeface="Source Sans Pro Bold"/>
                <a:cs typeface="Source Sans Pro Bold"/>
                <a:sym typeface="Source Sans Pro Bold"/>
              </a:rPr>
              <a:t> &amp; Law of the Instrument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577982" y="19243"/>
            <a:ext cx="7710018" cy="10267757"/>
          </a:xfrm>
          <a:custGeom>
            <a:avLst/>
            <a:gdLst/>
            <a:ahLst/>
            <a:cxnLst/>
            <a:rect l="l" t="t" r="r" b="b"/>
            <a:pathLst>
              <a:path w="7710018" h="10267757">
                <a:moveTo>
                  <a:pt x="0" y="0"/>
                </a:moveTo>
                <a:lnTo>
                  <a:pt x="7710018" y="0"/>
                </a:lnTo>
                <a:lnTo>
                  <a:pt x="7710018" y="10267757"/>
                </a:lnTo>
                <a:lnTo>
                  <a:pt x="0" y="10267757"/>
                </a:lnTo>
                <a:lnTo>
                  <a:pt x="0" y="0"/>
                </a:lnTo>
                <a:close/>
              </a:path>
            </a:pathLst>
          </a:custGeom>
          <a:blipFill>
            <a:blip r:embed="rId3"/>
            <a:stretch>
              <a:fillRect/>
            </a:stretch>
          </a:blipFill>
        </p:spPr>
      </p:sp>
      <p:sp>
        <p:nvSpPr>
          <p:cNvPr id="3" name="TextBox 3"/>
          <p:cNvSpPr txBox="1"/>
          <p:nvPr/>
        </p:nvSpPr>
        <p:spPr>
          <a:xfrm>
            <a:off x="1662582" y="1858077"/>
            <a:ext cx="6115050" cy="3579959"/>
          </a:xfrm>
          <a:prstGeom prst="rect">
            <a:avLst/>
          </a:prstGeom>
        </p:spPr>
        <p:txBody>
          <a:bodyPr lIns="0" tIns="0" rIns="0" bIns="0" rtlCol="0" anchor="t">
            <a:spAutoFit/>
          </a:bodyPr>
          <a:lstStyle/>
          <a:p>
            <a:pPr marL="0" lvl="0" indent="0" algn="l">
              <a:lnSpc>
                <a:spcPts val="5650"/>
              </a:lnSpc>
            </a:pPr>
            <a:r>
              <a:rPr lang="en-US" sz="5136" b="1">
                <a:solidFill>
                  <a:srgbClr val="456874"/>
                </a:solidFill>
                <a:latin typeface="Source Sans Pro Bold"/>
                <a:ea typeface="Source Sans Pro Bold"/>
                <a:cs typeface="Source Sans Pro Bold"/>
                <a:sym typeface="Source Sans Pro Bold"/>
              </a:rPr>
              <a:t>„Give a small boy a hammer, and he will find that everything he encounters needs pounding.”</a:t>
            </a:r>
          </a:p>
        </p:txBody>
      </p:sp>
      <p:sp>
        <p:nvSpPr>
          <p:cNvPr id="4" name="TextBox 4"/>
          <p:cNvSpPr txBox="1"/>
          <p:nvPr/>
        </p:nvSpPr>
        <p:spPr>
          <a:xfrm>
            <a:off x="1662582" y="6904923"/>
            <a:ext cx="6115050" cy="1581150"/>
          </a:xfrm>
          <a:prstGeom prst="rect">
            <a:avLst/>
          </a:prstGeom>
        </p:spPr>
        <p:txBody>
          <a:bodyPr lIns="0" tIns="0" rIns="0" bIns="0" rtlCol="0" anchor="t">
            <a:spAutoFit/>
          </a:bodyPr>
          <a:lstStyle/>
          <a:p>
            <a:pPr algn="l">
              <a:lnSpc>
                <a:spcPts val="4200"/>
              </a:lnSpc>
              <a:spcBef>
                <a:spcPct val="0"/>
              </a:spcBef>
            </a:pPr>
            <a:r>
              <a:rPr lang="en-US" sz="3000" dirty="0">
                <a:solidFill>
                  <a:srgbClr val="456874"/>
                </a:solidFill>
                <a:latin typeface="Source Sans Pro" panose="020B0503030403020204" pitchFamily="34" charset="0"/>
                <a:ea typeface="Source Sans Pro" panose="020B0503030403020204" pitchFamily="34" charset="0"/>
                <a:cs typeface="Source Sans Pro"/>
                <a:sym typeface="Source Sans Pro"/>
              </a:rPr>
              <a:t>Kaplan, Abraham (1964) The Conduct of Inquiry: Methodology for Behavioral Science.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0C6D4"/>
        </a:solidFill>
        <a:effectLst/>
      </p:bgPr>
    </p:bg>
    <p:spTree>
      <p:nvGrpSpPr>
        <p:cNvPr id="1" name=""/>
        <p:cNvGrpSpPr/>
        <p:nvPr/>
      </p:nvGrpSpPr>
      <p:grpSpPr>
        <a:xfrm>
          <a:off x="0" y="0"/>
          <a:ext cx="0" cy="0"/>
          <a:chOff x="0" y="0"/>
          <a:chExt cx="0" cy="0"/>
        </a:xfrm>
      </p:grpSpPr>
      <p:sp>
        <p:nvSpPr>
          <p:cNvPr id="2" name="Freeform 2"/>
          <p:cNvSpPr/>
          <p:nvPr/>
        </p:nvSpPr>
        <p:spPr>
          <a:xfrm>
            <a:off x="7836002" y="1834528"/>
            <a:ext cx="3116589" cy="4476249"/>
          </a:xfrm>
          <a:custGeom>
            <a:avLst/>
            <a:gdLst/>
            <a:ahLst/>
            <a:cxnLst/>
            <a:rect l="l" t="t" r="r" b="b"/>
            <a:pathLst>
              <a:path w="3116589" h="4476249">
                <a:moveTo>
                  <a:pt x="0" y="0"/>
                </a:moveTo>
                <a:lnTo>
                  <a:pt x="3116589" y="0"/>
                </a:lnTo>
                <a:lnTo>
                  <a:pt x="3116589" y="4476249"/>
                </a:lnTo>
                <a:lnTo>
                  <a:pt x="0" y="4476249"/>
                </a:lnTo>
                <a:lnTo>
                  <a:pt x="0" y="0"/>
                </a:lnTo>
                <a:close/>
              </a:path>
            </a:pathLst>
          </a:custGeom>
          <a:blipFill>
            <a:blip r:embed="rId3"/>
            <a:stretch>
              <a:fillRect/>
            </a:stretch>
          </a:blipFill>
        </p:spPr>
      </p:sp>
      <p:sp>
        <p:nvSpPr>
          <p:cNvPr id="3" name="Freeform 3"/>
          <p:cNvSpPr/>
          <p:nvPr/>
        </p:nvSpPr>
        <p:spPr>
          <a:xfrm>
            <a:off x="1937719" y="6038773"/>
            <a:ext cx="3641877" cy="2426400"/>
          </a:xfrm>
          <a:custGeom>
            <a:avLst/>
            <a:gdLst/>
            <a:ahLst/>
            <a:cxnLst/>
            <a:rect l="l" t="t" r="r" b="b"/>
            <a:pathLst>
              <a:path w="3641877" h="2426400">
                <a:moveTo>
                  <a:pt x="0" y="0"/>
                </a:moveTo>
                <a:lnTo>
                  <a:pt x="3641877" y="0"/>
                </a:lnTo>
                <a:lnTo>
                  <a:pt x="3641877" y="2426400"/>
                </a:lnTo>
                <a:lnTo>
                  <a:pt x="0" y="2426400"/>
                </a:lnTo>
                <a:lnTo>
                  <a:pt x="0" y="0"/>
                </a:lnTo>
                <a:close/>
              </a:path>
            </a:pathLst>
          </a:custGeom>
          <a:blipFill>
            <a:blip r:embed="rId4"/>
            <a:stretch>
              <a:fillRect/>
            </a:stretch>
          </a:blipFill>
        </p:spPr>
      </p:sp>
      <p:sp>
        <p:nvSpPr>
          <p:cNvPr id="4" name="Freeform 4"/>
          <p:cNvSpPr/>
          <p:nvPr/>
        </p:nvSpPr>
        <p:spPr>
          <a:xfrm>
            <a:off x="1937719" y="3606270"/>
            <a:ext cx="3253542" cy="2704507"/>
          </a:xfrm>
          <a:custGeom>
            <a:avLst/>
            <a:gdLst/>
            <a:ahLst/>
            <a:cxnLst/>
            <a:rect l="l" t="t" r="r" b="b"/>
            <a:pathLst>
              <a:path w="3253542" h="2704507">
                <a:moveTo>
                  <a:pt x="0" y="0"/>
                </a:moveTo>
                <a:lnTo>
                  <a:pt x="3253543" y="0"/>
                </a:lnTo>
                <a:lnTo>
                  <a:pt x="3253543" y="2704507"/>
                </a:lnTo>
                <a:lnTo>
                  <a:pt x="0" y="2704507"/>
                </a:lnTo>
                <a:lnTo>
                  <a:pt x="0" y="0"/>
                </a:lnTo>
                <a:close/>
              </a:path>
            </a:pathLst>
          </a:custGeom>
          <a:blipFill>
            <a:blip r:embed="rId5"/>
            <a:stretch>
              <a:fillRect/>
            </a:stretch>
          </a:blipFill>
        </p:spPr>
      </p:sp>
      <p:sp>
        <p:nvSpPr>
          <p:cNvPr id="5" name="Freeform 5"/>
          <p:cNvSpPr/>
          <p:nvPr/>
        </p:nvSpPr>
        <p:spPr>
          <a:xfrm>
            <a:off x="1937719" y="1821827"/>
            <a:ext cx="4204245" cy="2102123"/>
          </a:xfrm>
          <a:custGeom>
            <a:avLst/>
            <a:gdLst/>
            <a:ahLst/>
            <a:cxnLst/>
            <a:rect l="l" t="t" r="r" b="b"/>
            <a:pathLst>
              <a:path w="4204245" h="2102123">
                <a:moveTo>
                  <a:pt x="0" y="0"/>
                </a:moveTo>
                <a:lnTo>
                  <a:pt x="4204246" y="0"/>
                </a:lnTo>
                <a:lnTo>
                  <a:pt x="4204246" y="2102122"/>
                </a:lnTo>
                <a:lnTo>
                  <a:pt x="0" y="2102122"/>
                </a:lnTo>
                <a:lnTo>
                  <a:pt x="0" y="0"/>
                </a:lnTo>
                <a:close/>
              </a:path>
            </a:pathLst>
          </a:custGeom>
          <a:blipFill>
            <a:blip r:embed="rId6"/>
            <a:stretch>
              <a:fillRect/>
            </a:stretch>
          </a:blipFill>
        </p:spPr>
      </p:sp>
      <p:sp>
        <p:nvSpPr>
          <p:cNvPr id="6" name="Freeform 6"/>
          <p:cNvSpPr/>
          <p:nvPr/>
        </p:nvSpPr>
        <p:spPr>
          <a:xfrm>
            <a:off x="4918830" y="1834528"/>
            <a:ext cx="3027057" cy="4204245"/>
          </a:xfrm>
          <a:custGeom>
            <a:avLst/>
            <a:gdLst/>
            <a:ahLst/>
            <a:cxnLst/>
            <a:rect l="l" t="t" r="r" b="b"/>
            <a:pathLst>
              <a:path w="3027057" h="4204245">
                <a:moveTo>
                  <a:pt x="0" y="0"/>
                </a:moveTo>
                <a:lnTo>
                  <a:pt x="3027057" y="0"/>
                </a:lnTo>
                <a:lnTo>
                  <a:pt x="3027057" y="4204245"/>
                </a:lnTo>
                <a:lnTo>
                  <a:pt x="0" y="4204245"/>
                </a:lnTo>
                <a:lnTo>
                  <a:pt x="0" y="0"/>
                </a:lnTo>
                <a:close/>
              </a:path>
            </a:pathLst>
          </a:custGeom>
          <a:blipFill>
            <a:blip r:embed="rId7"/>
            <a:stretch>
              <a:fillRect/>
            </a:stretch>
          </a:blipFill>
        </p:spPr>
      </p:sp>
      <p:sp>
        <p:nvSpPr>
          <p:cNvPr id="7" name="Freeform 7"/>
          <p:cNvSpPr/>
          <p:nvPr/>
        </p:nvSpPr>
        <p:spPr>
          <a:xfrm>
            <a:off x="5579596" y="5505413"/>
            <a:ext cx="3924585" cy="2959761"/>
          </a:xfrm>
          <a:custGeom>
            <a:avLst/>
            <a:gdLst/>
            <a:ahLst/>
            <a:cxnLst/>
            <a:rect l="l" t="t" r="r" b="b"/>
            <a:pathLst>
              <a:path w="3924585" h="2959761">
                <a:moveTo>
                  <a:pt x="0" y="0"/>
                </a:moveTo>
                <a:lnTo>
                  <a:pt x="3924585" y="0"/>
                </a:lnTo>
                <a:lnTo>
                  <a:pt x="3924585" y="2959760"/>
                </a:lnTo>
                <a:lnTo>
                  <a:pt x="0" y="2959760"/>
                </a:lnTo>
                <a:lnTo>
                  <a:pt x="0" y="0"/>
                </a:lnTo>
                <a:close/>
              </a:path>
            </a:pathLst>
          </a:custGeom>
          <a:blipFill>
            <a:blip r:embed="rId8"/>
            <a:stretch>
              <a:fillRect/>
            </a:stretch>
          </a:blipFill>
        </p:spPr>
      </p:sp>
      <p:sp>
        <p:nvSpPr>
          <p:cNvPr id="8" name="Freeform 8"/>
          <p:cNvSpPr/>
          <p:nvPr/>
        </p:nvSpPr>
        <p:spPr>
          <a:xfrm>
            <a:off x="10952591" y="1821827"/>
            <a:ext cx="3862616" cy="2573468"/>
          </a:xfrm>
          <a:custGeom>
            <a:avLst/>
            <a:gdLst/>
            <a:ahLst/>
            <a:cxnLst/>
            <a:rect l="l" t="t" r="r" b="b"/>
            <a:pathLst>
              <a:path w="3862616" h="2573468">
                <a:moveTo>
                  <a:pt x="0" y="0"/>
                </a:moveTo>
                <a:lnTo>
                  <a:pt x="3862616" y="0"/>
                </a:lnTo>
                <a:lnTo>
                  <a:pt x="3862616" y="2573467"/>
                </a:lnTo>
                <a:lnTo>
                  <a:pt x="0" y="2573467"/>
                </a:lnTo>
                <a:lnTo>
                  <a:pt x="0" y="0"/>
                </a:lnTo>
                <a:close/>
              </a:path>
            </a:pathLst>
          </a:custGeom>
          <a:blipFill>
            <a:blip r:embed="rId9"/>
            <a:stretch>
              <a:fillRect/>
            </a:stretch>
          </a:blipFill>
        </p:spPr>
      </p:sp>
      <p:sp>
        <p:nvSpPr>
          <p:cNvPr id="9" name="Freeform 9"/>
          <p:cNvSpPr/>
          <p:nvPr/>
        </p:nvSpPr>
        <p:spPr>
          <a:xfrm>
            <a:off x="10746587" y="3929086"/>
            <a:ext cx="4068620" cy="3553981"/>
          </a:xfrm>
          <a:custGeom>
            <a:avLst/>
            <a:gdLst/>
            <a:ahLst/>
            <a:cxnLst/>
            <a:rect l="l" t="t" r="r" b="b"/>
            <a:pathLst>
              <a:path w="4068620" h="3553981">
                <a:moveTo>
                  <a:pt x="0" y="0"/>
                </a:moveTo>
                <a:lnTo>
                  <a:pt x="4068620" y="0"/>
                </a:lnTo>
                <a:lnTo>
                  <a:pt x="4068620" y="3553981"/>
                </a:lnTo>
                <a:lnTo>
                  <a:pt x="0" y="3553981"/>
                </a:lnTo>
                <a:lnTo>
                  <a:pt x="0" y="0"/>
                </a:lnTo>
                <a:close/>
              </a:path>
            </a:pathLst>
          </a:custGeom>
          <a:blipFill>
            <a:blip r:embed="rId10"/>
            <a:stretch>
              <a:fillRect t="-14480"/>
            </a:stretch>
          </a:blipFill>
        </p:spPr>
      </p:sp>
      <p:sp>
        <p:nvSpPr>
          <p:cNvPr id="10" name="Freeform 10"/>
          <p:cNvSpPr/>
          <p:nvPr/>
        </p:nvSpPr>
        <p:spPr>
          <a:xfrm>
            <a:off x="9504181" y="5796383"/>
            <a:ext cx="5311026" cy="2668791"/>
          </a:xfrm>
          <a:custGeom>
            <a:avLst/>
            <a:gdLst/>
            <a:ahLst/>
            <a:cxnLst/>
            <a:rect l="l" t="t" r="r" b="b"/>
            <a:pathLst>
              <a:path w="5311026" h="2668791">
                <a:moveTo>
                  <a:pt x="0" y="0"/>
                </a:moveTo>
                <a:lnTo>
                  <a:pt x="5311026" y="0"/>
                </a:lnTo>
                <a:lnTo>
                  <a:pt x="5311026" y="2668790"/>
                </a:lnTo>
                <a:lnTo>
                  <a:pt x="0" y="2668790"/>
                </a:lnTo>
                <a:lnTo>
                  <a:pt x="0" y="0"/>
                </a:lnTo>
                <a:close/>
              </a:path>
            </a:pathLst>
          </a:custGeom>
          <a:blipFill>
            <a:blip r:embed="rId11"/>
            <a:stretch>
              <a:fillRect/>
            </a:stretch>
          </a:blipFill>
        </p:spPr>
      </p:sp>
      <p:sp>
        <p:nvSpPr>
          <p:cNvPr id="11" name="TextBox 11"/>
          <p:cNvSpPr txBox="1"/>
          <p:nvPr/>
        </p:nvSpPr>
        <p:spPr>
          <a:xfrm>
            <a:off x="3564491" y="871865"/>
            <a:ext cx="10021921" cy="962663"/>
          </a:xfrm>
          <a:prstGeom prst="rect">
            <a:avLst/>
          </a:prstGeom>
        </p:spPr>
        <p:txBody>
          <a:bodyPr lIns="0" tIns="0" rIns="0" bIns="0" rtlCol="0" anchor="t">
            <a:spAutoFit/>
          </a:bodyPr>
          <a:lstStyle/>
          <a:p>
            <a:pPr algn="l">
              <a:lnSpc>
                <a:spcPts val="7480"/>
              </a:lnSpc>
            </a:pPr>
            <a:r>
              <a:rPr lang="en-US" sz="6800" b="1">
                <a:solidFill>
                  <a:srgbClr val="FFFFFF"/>
                </a:solidFill>
                <a:latin typeface="Source Sans Pro Bold"/>
                <a:ea typeface="Source Sans Pro Bold"/>
                <a:cs typeface="Source Sans Pro Bold"/>
                <a:sym typeface="Source Sans Pro Bold"/>
              </a:rPr>
              <a:t>Sind Medien Instrumente?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0C6D4"/>
        </a:solidFill>
        <a:effectLst/>
      </p:bgPr>
    </p:bg>
    <p:spTree>
      <p:nvGrpSpPr>
        <p:cNvPr id="1" name=""/>
        <p:cNvGrpSpPr/>
        <p:nvPr/>
      </p:nvGrpSpPr>
      <p:grpSpPr>
        <a:xfrm>
          <a:off x="0" y="0"/>
          <a:ext cx="0" cy="0"/>
          <a:chOff x="0" y="0"/>
          <a:chExt cx="0" cy="0"/>
        </a:xfrm>
      </p:grpSpPr>
      <p:sp>
        <p:nvSpPr>
          <p:cNvPr id="2" name="TextBox 2"/>
          <p:cNvSpPr txBox="1"/>
          <p:nvPr/>
        </p:nvSpPr>
        <p:spPr>
          <a:xfrm>
            <a:off x="1028700" y="1114425"/>
            <a:ext cx="13220271" cy="1203325"/>
          </a:xfrm>
          <a:prstGeom prst="rect">
            <a:avLst/>
          </a:prstGeom>
        </p:spPr>
        <p:txBody>
          <a:bodyPr lIns="0" tIns="0" rIns="0" bIns="0" rtlCol="0" anchor="t">
            <a:spAutoFit/>
          </a:bodyPr>
          <a:lstStyle/>
          <a:p>
            <a:pPr algn="l">
              <a:lnSpc>
                <a:spcPts val="9350"/>
              </a:lnSpc>
            </a:pPr>
            <a:r>
              <a:rPr lang="en-US" sz="8500" b="1">
                <a:solidFill>
                  <a:srgbClr val="FFFFFF"/>
                </a:solidFill>
                <a:latin typeface="Source Sans Pro Bold"/>
                <a:ea typeface="Source Sans Pro Bold"/>
                <a:cs typeface="Source Sans Pro Bold"/>
                <a:sym typeface="Source Sans Pro Bold"/>
              </a:rPr>
              <a:t>Trigger.</a:t>
            </a:r>
          </a:p>
        </p:txBody>
      </p:sp>
      <p:sp>
        <p:nvSpPr>
          <p:cNvPr id="3" name="TextBox 3"/>
          <p:cNvSpPr txBox="1"/>
          <p:nvPr/>
        </p:nvSpPr>
        <p:spPr>
          <a:xfrm>
            <a:off x="8571309" y="971550"/>
            <a:ext cx="8973820" cy="1581150"/>
          </a:xfrm>
          <a:prstGeom prst="rect">
            <a:avLst/>
          </a:prstGeom>
        </p:spPr>
        <p:txBody>
          <a:bodyPr lIns="0" tIns="0" rIns="0" bIns="0" rtlCol="0" anchor="t">
            <a:spAutoFit/>
          </a:bodyPr>
          <a:lstStyle/>
          <a:p>
            <a:pPr algn="r">
              <a:lnSpc>
                <a:spcPts val="4200"/>
              </a:lnSpc>
              <a:spcBef>
                <a:spcPct val="0"/>
              </a:spcBef>
            </a:pPr>
            <a:r>
              <a:rPr lang="en-US" sz="3000" b="1" dirty="0">
                <a:solidFill>
                  <a:srgbClr val="000000"/>
                </a:solidFill>
                <a:latin typeface="Source Sans Pro Bold"/>
                <a:ea typeface="Source Sans Pro Bold"/>
                <a:cs typeface="Source Sans Pro Bold"/>
                <a:sym typeface="Source Sans Pro Bold"/>
              </a:rPr>
              <a:t>“You can’t change anything by fighting or resisting it. </a:t>
            </a:r>
          </a:p>
          <a:p>
            <a:pPr algn="r">
              <a:lnSpc>
                <a:spcPts val="4200"/>
              </a:lnSpc>
              <a:spcBef>
                <a:spcPct val="0"/>
              </a:spcBef>
            </a:pPr>
            <a:r>
              <a:rPr lang="en-US" sz="3000" b="1" dirty="0">
                <a:solidFill>
                  <a:srgbClr val="000000"/>
                </a:solidFill>
                <a:latin typeface="Source Sans Pro Bold"/>
                <a:ea typeface="Source Sans Pro Bold"/>
                <a:cs typeface="Source Sans Pro Bold"/>
                <a:sym typeface="Source Sans Pro Bold"/>
              </a:rPr>
              <a:t>You change something by making it obsolete </a:t>
            </a:r>
          </a:p>
          <a:p>
            <a:pPr algn="r">
              <a:lnSpc>
                <a:spcPts val="4200"/>
              </a:lnSpc>
              <a:spcBef>
                <a:spcPct val="0"/>
              </a:spcBef>
            </a:pPr>
            <a:r>
              <a:rPr lang="en-US" sz="3000" b="1" dirty="0">
                <a:solidFill>
                  <a:srgbClr val="000000"/>
                </a:solidFill>
                <a:latin typeface="Source Sans Pro Bold"/>
                <a:ea typeface="Source Sans Pro Bold"/>
                <a:cs typeface="Source Sans Pro Bold"/>
                <a:sym typeface="Source Sans Pro Bold"/>
              </a:rPr>
              <a:t>through superior methods.” </a:t>
            </a:r>
          </a:p>
        </p:txBody>
      </p:sp>
      <p:sp>
        <p:nvSpPr>
          <p:cNvPr id="4" name="TextBox 4"/>
          <p:cNvSpPr txBox="1"/>
          <p:nvPr/>
        </p:nvSpPr>
        <p:spPr>
          <a:xfrm>
            <a:off x="1021080" y="2937516"/>
            <a:ext cx="10247447" cy="423193"/>
          </a:xfrm>
          <a:prstGeom prst="rect">
            <a:avLst/>
          </a:prstGeom>
        </p:spPr>
        <p:txBody>
          <a:bodyPr wrap="square" lIns="0" tIns="0" rIns="0" bIns="0" rtlCol="0" anchor="t">
            <a:spAutoFit/>
          </a:bodyPr>
          <a:lstStyle/>
          <a:p>
            <a:pPr>
              <a:lnSpc>
                <a:spcPts val="3300"/>
              </a:lnSpc>
              <a:spcBef>
                <a:spcPct val="0"/>
              </a:spcBef>
            </a:pP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Ergibt</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Informatikunterricht</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für</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Alle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gesamtgesellschaftlich</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Sinn? </a:t>
            </a:r>
          </a:p>
        </p:txBody>
      </p:sp>
      <p:sp>
        <p:nvSpPr>
          <p:cNvPr id="5" name="TextBox 5"/>
          <p:cNvSpPr txBox="1"/>
          <p:nvPr/>
        </p:nvSpPr>
        <p:spPr>
          <a:xfrm>
            <a:off x="5181600" y="4156075"/>
            <a:ext cx="12181577" cy="504241"/>
          </a:xfrm>
          <a:prstGeom prst="rect">
            <a:avLst/>
          </a:prstGeom>
        </p:spPr>
        <p:txBody>
          <a:bodyPr wrap="square" lIns="0" tIns="0" rIns="0" bIns="0" rtlCol="0" anchor="t">
            <a:spAutoFit/>
          </a:bodyPr>
          <a:lstStyle/>
          <a:p>
            <a:pPr algn="r">
              <a:lnSpc>
                <a:spcPts val="4200"/>
              </a:lnSpc>
              <a:spcBef>
                <a:spcPct val="0"/>
              </a:spcBef>
            </a:pPr>
            <a:r>
              <a:rPr lang="en-US" sz="3000" b="1" dirty="0">
                <a:solidFill>
                  <a:srgbClr val="000000"/>
                </a:solidFill>
                <a:latin typeface="Source Sans Pro Bold"/>
                <a:ea typeface="Source Sans Pro Bold"/>
                <a:cs typeface="Source Sans Pro Bold"/>
                <a:sym typeface="Source Sans Pro Bold"/>
              </a:rPr>
              <a:t>“Software is eating the World, but AI is going to Eat Software”</a:t>
            </a:r>
          </a:p>
        </p:txBody>
      </p:sp>
      <p:sp>
        <p:nvSpPr>
          <p:cNvPr id="6" name="TextBox 6"/>
          <p:cNvSpPr txBox="1"/>
          <p:nvPr/>
        </p:nvSpPr>
        <p:spPr>
          <a:xfrm>
            <a:off x="9601200" y="3527425"/>
            <a:ext cx="7628389" cy="514350"/>
          </a:xfrm>
          <a:prstGeom prst="rect">
            <a:avLst/>
          </a:prstGeom>
        </p:spPr>
        <p:txBody>
          <a:bodyPr wrap="square" lIns="0" tIns="0" rIns="0" bIns="0" rtlCol="0" anchor="t">
            <a:spAutoFit/>
          </a:bodyPr>
          <a:lstStyle/>
          <a:p>
            <a:pPr algn="r">
              <a:lnSpc>
                <a:spcPts val="4200"/>
              </a:lnSpc>
              <a:spcBef>
                <a:spcPct val="0"/>
              </a:spcBef>
            </a:pPr>
            <a:r>
              <a:rPr lang="en-US" sz="3000" b="1" dirty="0">
                <a:solidFill>
                  <a:srgbClr val="000000"/>
                </a:solidFill>
                <a:latin typeface="Source Sans Pro Bold"/>
                <a:ea typeface="Source Sans Pro Bold"/>
                <a:cs typeface="Source Sans Pro Bold"/>
                <a:sym typeface="Source Sans Pro Bold"/>
              </a:rPr>
              <a:t>“Why Software is Eating the World”</a:t>
            </a:r>
          </a:p>
        </p:txBody>
      </p:sp>
      <p:sp>
        <p:nvSpPr>
          <p:cNvPr id="7" name="TextBox 7"/>
          <p:cNvSpPr txBox="1"/>
          <p:nvPr/>
        </p:nvSpPr>
        <p:spPr>
          <a:xfrm>
            <a:off x="1028699" y="6343650"/>
            <a:ext cx="10239827" cy="2524125"/>
          </a:xfrm>
          <a:prstGeom prst="rect">
            <a:avLst/>
          </a:prstGeom>
        </p:spPr>
        <p:txBody>
          <a:bodyPr wrap="square" lIns="0" tIns="0" rIns="0" bIns="0" rtlCol="0" anchor="t">
            <a:spAutoFit/>
          </a:bodyPr>
          <a:lstStyle/>
          <a:p>
            <a:pPr algn="l">
              <a:lnSpc>
                <a:spcPts val="3300"/>
              </a:lnSpc>
            </a:pP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Wer</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befindet</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sich</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in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diesem</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Raumschiff</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a:t>
            </a:r>
          </a:p>
          <a:p>
            <a:pPr algn="l">
              <a:lnSpc>
                <a:spcPts val="3300"/>
              </a:lnSpc>
            </a:pP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Wer</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steuert</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es und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entscheidet</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die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Richtung</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a:t>
            </a:r>
          </a:p>
          <a:p>
            <a:pPr algn="l">
              <a:lnSpc>
                <a:spcPts val="3300"/>
              </a:lnSpc>
            </a:pP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Die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Jugendlichen</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a:t>
            </a:r>
          </a:p>
          <a:p>
            <a:pPr algn="l">
              <a:lnSpc>
                <a:spcPts val="3300"/>
              </a:lnSpc>
              <a:spcBef>
                <a:spcPct val="0"/>
              </a:spcBef>
            </a:pP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Wir</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PädagogInnen</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a:t>
            </a:r>
          </a:p>
          <a:p>
            <a:pPr algn="l">
              <a:lnSpc>
                <a:spcPts val="3300"/>
              </a:lnSpc>
              <a:spcBef>
                <a:spcPct val="0"/>
              </a:spcBef>
            </a:pP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Die Dinge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im</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Koffer</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also die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Lehrmittel</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oder</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der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Raum</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a:t>
            </a:r>
          </a:p>
          <a:p>
            <a:pPr algn="l">
              <a:lnSpc>
                <a:spcPts val="3300"/>
              </a:lnSpc>
              <a:spcBef>
                <a:spcPct val="0"/>
              </a:spcBef>
            </a:pPr>
            <a:endPar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endParaRPr>
          </a:p>
        </p:txBody>
      </p:sp>
      <p:sp>
        <p:nvSpPr>
          <p:cNvPr id="8" name="TextBox 8"/>
          <p:cNvSpPr txBox="1"/>
          <p:nvPr/>
        </p:nvSpPr>
        <p:spPr>
          <a:xfrm>
            <a:off x="9144000" y="5548982"/>
            <a:ext cx="8401129" cy="846386"/>
          </a:xfrm>
          <a:prstGeom prst="rect">
            <a:avLst/>
          </a:prstGeom>
        </p:spPr>
        <p:txBody>
          <a:bodyPr wrap="square" lIns="0" tIns="0" rIns="0" bIns="0" rtlCol="0" anchor="t">
            <a:spAutoFit/>
          </a:bodyPr>
          <a:lstStyle/>
          <a:p>
            <a:pPr marL="0" lvl="0" indent="0" algn="r">
              <a:lnSpc>
                <a:spcPts val="3300"/>
              </a:lnSpc>
            </a:pPr>
            <a:r>
              <a:rPr lang="en-US" sz="3000" b="1" dirty="0">
                <a:solidFill>
                  <a:srgbClr val="000000"/>
                </a:solidFill>
                <a:latin typeface="Source Sans Pro Bold"/>
                <a:ea typeface="Source Sans Pro Bold"/>
                <a:cs typeface="Source Sans Pro Bold"/>
                <a:sym typeface="Source Sans Pro Bold"/>
              </a:rPr>
              <a:t>„Give a small boy a hammer, and he will find that everything he encounters needs pounding.”</a:t>
            </a:r>
          </a:p>
        </p:txBody>
      </p:sp>
      <p:sp>
        <p:nvSpPr>
          <p:cNvPr id="9" name="TextBox 9"/>
          <p:cNvSpPr txBox="1"/>
          <p:nvPr/>
        </p:nvSpPr>
        <p:spPr>
          <a:xfrm>
            <a:off x="1021080" y="8963025"/>
            <a:ext cx="10021921" cy="428625"/>
          </a:xfrm>
          <a:prstGeom prst="rect">
            <a:avLst/>
          </a:prstGeom>
        </p:spPr>
        <p:txBody>
          <a:bodyPr lIns="0" tIns="0" rIns="0" bIns="0" rtlCol="0" anchor="t">
            <a:spAutoFit/>
          </a:bodyPr>
          <a:lstStyle/>
          <a:p>
            <a:pPr algn="l">
              <a:lnSpc>
                <a:spcPts val="3300"/>
              </a:lnSpc>
            </a:pP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Sind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Medien</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Instrumente</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a:t>
            </a:r>
          </a:p>
        </p:txBody>
      </p:sp>
      <p:sp>
        <p:nvSpPr>
          <p:cNvPr id="10" name="TextBox 10"/>
          <p:cNvSpPr txBox="1"/>
          <p:nvPr/>
        </p:nvSpPr>
        <p:spPr>
          <a:xfrm>
            <a:off x="1028700" y="4915921"/>
            <a:ext cx="10021921" cy="428625"/>
          </a:xfrm>
          <a:prstGeom prst="rect">
            <a:avLst/>
          </a:prstGeom>
        </p:spPr>
        <p:txBody>
          <a:bodyPr lIns="0" tIns="0" rIns="0" bIns="0" rtlCol="0" anchor="t">
            <a:spAutoFit/>
          </a:bodyPr>
          <a:lstStyle/>
          <a:p>
            <a:pPr algn="l">
              <a:lnSpc>
                <a:spcPts val="3300"/>
              </a:lnSpc>
            </a:pP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Sitzen</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wir</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wirklich</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in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einer</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Bildungskapsel</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4A0FF1-C92C-1C4B-B27D-D2E9D6702639}"/>
              </a:ext>
            </a:extLst>
          </p:cNvPr>
          <p:cNvSpPr txBox="1"/>
          <p:nvPr/>
        </p:nvSpPr>
        <p:spPr>
          <a:xfrm>
            <a:off x="2533865" y="7375261"/>
            <a:ext cx="13220271" cy="1203325"/>
          </a:xfrm>
          <a:prstGeom prst="rect">
            <a:avLst/>
          </a:prstGeom>
        </p:spPr>
        <p:txBody>
          <a:bodyPr lIns="0" tIns="0" rIns="0" bIns="0" rtlCol="0" anchor="t">
            <a:spAutoFit/>
          </a:bodyPr>
          <a:lstStyle/>
          <a:p>
            <a:pPr algn="l">
              <a:lnSpc>
                <a:spcPts val="9350"/>
              </a:lnSpc>
            </a:pPr>
            <a:r>
              <a:rPr lang="en-US" sz="8500" b="1" dirty="0">
                <a:latin typeface="Source Sans Pro Bold"/>
                <a:ea typeface="Source Sans Pro Bold"/>
                <a:cs typeface="Source Sans Pro Bold"/>
                <a:sym typeface="Source Sans Pro Bold"/>
              </a:rPr>
              <a:t>The Medium is the Message.</a:t>
            </a:r>
          </a:p>
        </p:txBody>
      </p:sp>
      <p:sp>
        <p:nvSpPr>
          <p:cNvPr id="4" name="Freeform 3">
            <a:extLst>
              <a:ext uri="{FF2B5EF4-FFF2-40B4-BE49-F238E27FC236}">
                <a16:creationId xmlns:a16="http://schemas.microsoft.com/office/drawing/2014/main" id="{1F8A30AC-40D8-7241-BD6D-2690C092002B}"/>
              </a:ext>
            </a:extLst>
          </p:cNvPr>
          <p:cNvSpPr/>
          <p:nvPr/>
        </p:nvSpPr>
        <p:spPr>
          <a:xfrm>
            <a:off x="4725961" y="1028700"/>
            <a:ext cx="8836078" cy="5809722"/>
          </a:xfrm>
          <a:custGeom>
            <a:avLst/>
            <a:gdLst/>
            <a:ahLst/>
            <a:cxnLst/>
            <a:rect l="l" t="t" r="r" b="b"/>
            <a:pathLst>
              <a:path w="8836078" h="5809722">
                <a:moveTo>
                  <a:pt x="0" y="0"/>
                </a:moveTo>
                <a:lnTo>
                  <a:pt x="8836078" y="0"/>
                </a:lnTo>
                <a:lnTo>
                  <a:pt x="8836078" y="5809722"/>
                </a:lnTo>
                <a:lnTo>
                  <a:pt x="0" y="5809722"/>
                </a:lnTo>
                <a:lnTo>
                  <a:pt x="0" y="0"/>
                </a:lnTo>
                <a:close/>
              </a:path>
            </a:pathLst>
          </a:custGeom>
          <a:blipFill>
            <a:blip r:embed="rId3"/>
            <a:stretch>
              <a:fillRect/>
            </a:stretch>
          </a:blipFill>
        </p:spPr>
      </p:sp>
      <p:sp>
        <p:nvSpPr>
          <p:cNvPr id="5" name="TextBox 4">
            <a:extLst>
              <a:ext uri="{FF2B5EF4-FFF2-40B4-BE49-F238E27FC236}">
                <a16:creationId xmlns:a16="http://schemas.microsoft.com/office/drawing/2014/main" id="{113FB676-C55E-A34B-932B-0CB8046D9176}"/>
              </a:ext>
            </a:extLst>
          </p:cNvPr>
          <p:cNvSpPr txBox="1"/>
          <p:nvPr/>
        </p:nvSpPr>
        <p:spPr>
          <a:xfrm>
            <a:off x="2533865" y="8521436"/>
            <a:ext cx="6115050" cy="514350"/>
          </a:xfrm>
          <a:prstGeom prst="rect">
            <a:avLst/>
          </a:prstGeom>
        </p:spPr>
        <p:txBody>
          <a:bodyPr lIns="0" tIns="0" rIns="0" bIns="0" rtlCol="0" anchor="t">
            <a:spAutoFit/>
          </a:bodyPr>
          <a:lstStyle/>
          <a:p>
            <a:pPr algn="l">
              <a:lnSpc>
                <a:spcPts val="4200"/>
              </a:lnSpc>
              <a:spcBef>
                <a:spcPct val="0"/>
              </a:spcBef>
            </a:pPr>
            <a:r>
              <a:rPr lang="en-US" sz="3000" dirty="0">
                <a:solidFill>
                  <a:srgbClr val="456874"/>
                </a:solidFill>
                <a:latin typeface="Source Sans Pro" panose="020B0503030403020204" pitchFamily="34" charset="0"/>
                <a:ea typeface="Source Sans Pro" panose="020B0503030403020204" pitchFamily="34" charset="0"/>
                <a:cs typeface="Source Sans Pro"/>
                <a:sym typeface="Source Sans Pro"/>
              </a:rPr>
              <a:t>Marshall McLuhan (1967)</a:t>
            </a:r>
          </a:p>
        </p:txBody>
      </p:sp>
    </p:spTree>
    <p:extLst>
      <p:ext uri="{BB962C8B-B14F-4D97-AF65-F5344CB8AC3E}">
        <p14:creationId xmlns:p14="http://schemas.microsoft.com/office/powerpoint/2010/main" val="2196590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0C6D4"/>
        </a:solidFill>
        <a:effectLst/>
      </p:bgPr>
    </p:bg>
    <p:spTree>
      <p:nvGrpSpPr>
        <p:cNvPr id="1" name=""/>
        <p:cNvGrpSpPr/>
        <p:nvPr/>
      </p:nvGrpSpPr>
      <p:grpSpPr>
        <a:xfrm>
          <a:off x="0" y="0"/>
          <a:ext cx="0" cy="0"/>
          <a:chOff x="0" y="0"/>
          <a:chExt cx="0" cy="0"/>
        </a:xfrm>
      </p:grpSpPr>
      <p:sp>
        <p:nvSpPr>
          <p:cNvPr id="2" name="TextBox 2"/>
          <p:cNvSpPr txBox="1"/>
          <p:nvPr/>
        </p:nvSpPr>
        <p:spPr>
          <a:xfrm>
            <a:off x="3333452" y="7375261"/>
            <a:ext cx="11621096" cy="1203325"/>
          </a:xfrm>
          <a:prstGeom prst="rect">
            <a:avLst/>
          </a:prstGeom>
        </p:spPr>
        <p:txBody>
          <a:bodyPr lIns="0" tIns="0" rIns="0" bIns="0" rtlCol="0" anchor="t">
            <a:spAutoFit/>
          </a:bodyPr>
          <a:lstStyle/>
          <a:p>
            <a:pPr algn="l">
              <a:lnSpc>
                <a:spcPts val="9350"/>
              </a:lnSpc>
            </a:pPr>
            <a:r>
              <a:rPr lang="en-US" sz="8500" b="1">
                <a:solidFill>
                  <a:srgbClr val="FFFFFF"/>
                </a:solidFill>
                <a:latin typeface="Source Sans Pro Bold"/>
                <a:ea typeface="Source Sans Pro Bold"/>
                <a:cs typeface="Source Sans Pro Bold"/>
                <a:sym typeface="Source Sans Pro Bold"/>
              </a:rPr>
              <a:t>Pädagogisches Dilemma</a:t>
            </a:r>
          </a:p>
        </p:txBody>
      </p:sp>
      <p:sp>
        <p:nvSpPr>
          <p:cNvPr id="3" name="TextBox 3"/>
          <p:cNvSpPr txBox="1"/>
          <p:nvPr/>
        </p:nvSpPr>
        <p:spPr>
          <a:xfrm>
            <a:off x="3333452" y="8521436"/>
            <a:ext cx="6115050" cy="514350"/>
          </a:xfrm>
          <a:prstGeom prst="rect">
            <a:avLst/>
          </a:prstGeom>
        </p:spPr>
        <p:txBody>
          <a:bodyPr lIns="0" tIns="0" rIns="0" bIns="0" rtlCol="0" anchor="t">
            <a:spAutoFit/>
          </a:bodyPr>
          <a:lstStyle/>
          <a:p>
            <a:pPr algn="l">
              <a:lnSpc>
                <a:spcPts val="4200"/>
              </a:lnSpc>
              <a:spcBef>
                <a:spcPct val="0"/>
              </a:spcBef>
            </a:pPr>
            <a:r>
              <a:rPr lang="en-US" sz="3000" dirty="0">
                <a:solidFill>
                  <a:srgbClr val="456874"/>
                </a:solidFill>
                <a:latin typeface="Source Sans Pro" panose="020B0503030403020204" pitchFamily="34" charset="0"/>
                <a:ea typeface="Source Sans Pro" panose="020B0503030403020204" pitchFamily="34" charset="0"/>
                <a:cs typeface="Source Sans Pro"/>
                <a:sym typeface="Source Sans Pro"/>
              </a:rPr>
              <a:t>Michael </a:t>
            </a:r>
            <a:r>
              <a:rPr lang="en-US" sz="3000" dirty="0" err="1">
                <a:solidFill>
                  <a:srgbClr val="456874"/>
                </a:solidFill>
                <a:latin typeface="Source Sans Pro" panose="020B0503030403020204" pitchFamily="34" charset="0"/>
                <a:ea typeface="Source Sans Pro" panose="020B0503030403020204" pitchFamily="34" charset="0"/>
                <a:cs typeface="Source Sans Pro"/>
                <a:sym typeface="Source Sans Pro"/>
              </a:rPr>
              <a:t>Kerres</a:t>
            </a:r>
            <a:r>
              <a:rPr lang="en-US" sz="3000" dirty="0">
                <a:solidFill>
                  <a:srgbClr val="456874"/>
                </a:solidFill>
                <a:latin typeface="Source Sans Pro" panose="020B0503030403020204" pitchFamily="34" charset="0"/>
                <a:ea typeface="Source Sans Pro" panose="020B0503030403020204" pitchFamily="34" charset="0"/>
                <a:cs typeface="Source Sans Pro"/>
                <a:sym typeface="Source Sans Pro"/>
              </a:rPr>
              <a:t> (2021) </a:t>
            </a:r>
            <a:r>
              <a:rPr lang="en-US" sz="3000" dirty="0" err="1">
                <a:solidFill>
                  <a:srgbClr val="456874"/>
                </a:solidFill>
                <a:latin typeface="Source Sans Pro" panose="020B0503030403020204" pitchFamily="34" charset="0"/>
                <a:ea typeface="Source Sans Pro" panose="020B0503030403020204" pitchFamily="34" charset="0"/>
                <a:cs typeface="Source Sans Pro"/>
                <a:sym typeface="Source Sans Pro"/>
              </a:rPr>
              <a:t>Didaktik</a:t>
            </a:r>
            <a:r>
              <a:rPr lang="en-US" sz="3000" dirty="0">
                <a:solidFill>
                  <a:srgbClr val="456874"/>
                </a:solidFill>
                <a:latin typeface="Source Sans Pro" panose="020B0503030403020204" pitchFamily="34" charset="0"/>
                <a:ea typeface="Source Sans Pro" panose="020B0503030403020204" pitchFamily="34" charset="0"/>
                <a:cs typeface="Source Sans Pro"/>
                <a:sym typeface="Source Sans Pro"/>
              </a:rPr>
              <a:t>.</a:t>
            </a:r>
          </a:p>
        </p:txBody>
      </p:sp>
      <p:sp>
        <p:nvSpPr>
          <p:cNvPr id="4" name="Freeform 4"/>
          <p:cNvSpPr/>
          <p:nvPr/>
        </p:nvSpPr>
        <p:spPr>
          <a:xfrm>
            <a:off x="4772215" y="1028700"/>
            <a:ext cx="8743570" cy="5825403"/>
          </a:xfrm>
          <a:custGeom>
            <a:avLst/>
            <a:gdLst/>
            <a:ahLst/>
            <a:cxnLst/>
            <a:rect l="l" t="t" r="r" b="b"/>
            <a:pathLst>
              <a:path w="8743570" h="5825403">
                <a:moveTo>
                  <a:pt x="0" y="0"/>
                </a:moveTo>
                <a:lnTo>
                  <a:pt x="8743570" y="0"/>
                </a:lnTo>
                <a:lnTo>
                  <a:pt x="8743570" y="5825403"/>
                </a:lnTo>
                <a:lnTo>
                  <a:pt x="0" y="5825403"/>
                </a:lnTo>
                <a:lnTo>
                  <a:pt x="0" y="0"/>
                </a:lnTo>
                <a:close/>
              </a:path>
            </a:pathLst>
          </a:custGeom>
          <a:blipFill>
            <a:blip r:embed="rId3"/>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144000" y="4932362"/>
            <a:ext cx="7623446" cy="9525"/>
          </a:xfrm>
          <a:prstGeom prst="rect">
            <a:avLst/>
          </a:prstGeom>
          <a:solidFill>
            <a:srgbClr val="FAFAFA"/>
          </a:solidFill>
        </p:spPr>
      </p:sp>
      <p:sp>
        <p:nvSpPr>
          <p:cNvPr id="3" name="TextBox 3"/>
          <p:cNvSpPr txBox="1"/>
          <p:nvPr/>
        </p:nvSpPr>
        <p:spPr>
          <a:xfrm>
            <a:off x="1653904" y="3177699"/>
            <a:ext cx="5728242" cy="3595052"/>
          </a:xfrm>
          <a:prstGeom prst="rect">
            <a:avLst/>
          </a:prstGeom>
        </p:spPr>
        <p:txBody>
          <a:bodyPr lIns="0" tIns="0" rIns="0" bIns="0" rtlCol="0" anchor="t">
            <a:spAutoFit/>
          </a:bodyPr>
          <a:lstStyle/>
          <a:p>
            <a:pPr algn="l">
              <a:lnSpc>
                <a:spcPts val="9432"/>
              </a:lnSpc>
            </a:pPr>
            <a:r>
              <a:rPr lang="en-US" sz="8574" b="1" dirty="0">
                <a:solidFill>
                  <a:srgbClr val="000000"/>
                </a:solidFill>
                <a:latin typeface="Source Sans Pro Bold"/>
                <a:ea typeface="Source Sans Pro Bold"/>
                <a:cs typeface="Source Sans Pro Bold"/>
                <a:sym typeface="Source Sans Pro Bold"/>
              </a:rPr>
              <a:t>Trigger</a:t>
            </a:r>
          </a:p>
          <a:p>
            <a:pPr algn="l">
              <a:lnSpc>
                <a:spcPts val="9432"/>
              </a:lnSpc>
            </a:pPr>
            <a:r>
              <a:rPr lang="en-US" sz="8574" b="1" dirty="0">
                <a:solidFill>
                  <a:srgbClr val="000000"/>
                </a:solidFill>
                <a:latin typeface="Source Sans Pro Bold"/>
                <a:ea typeface="Source Sans Pro Bold"/>
                <a:cs typeface="Source Sans Pro Bold"/>
                <a:sym typeface="Source Sans Pro Bold"/>
              </a:rPr>
              <a:t>to</a:t>
            </a:r>
          </a:p>
          <a:p>
            <a:pPr marL="0" lvl="0" indent="0" algn="l">
              <a:lnSpc>
                <a:spcPts val="9432"/>
              </a:lnSpc>
            </a:pPr>
            <a:r>
              <a:rPr lang="en-US" sz="8575" b="1" dirty="0">
                <a:solidFill>
                  <a:srgbClr val="000000"/>
                </a:solidFill>
                <a:latin typeface="Source Sans Pro Bold"/>
                <a:ea typeface="Source Sans Pro Bold"/>
                <a:cs typeface="Source Sans Pro Bold"/>
                <a:sym typeface="Source Sans Pro Bold"/>
              </a:rPr>
              <a:t>Impact</a:t>
            </a:r>
          </a:p>
        </p:txBody>
      </p:sp>
      <p:sp>
        <p:nvSpPr>
          <p:cNvPr id="4" name="TextBox 4"/>
          <p:cNvSpPr txBox="1"/>
          <p:nvPr/>
        </p:nvSpPr>
        <p:spPr>
          <a:xfrm>
            <a:off x="6744319" y="1784154"/>
            <a:ext cx="7623446" cy="2114550"/>
          </a:xfrm>
          <a:prstGeom prst="rect">
            <a:avLst/>
          </a:prstGeom>
        </p:spPr>
        <p:txBody>
          <a:bodyPr lIns="0" tIns="0" rIns="0" bIns="0" rtlCol="0" anchor="t">
            <a:spAutoFit/>
          </a:bodyPr>
          <a:lstStyle/>
          <a:p>
            <a:pPr marL="0" lvl="0" indent="0" algn="l">
              <a:lnSpc>
                <a:spcPts val="4200"/>
              </a:lnSpc>
              <a:spcBef>
                <a:spcPct val="0"/>
              </a:spcBef>
            </a:pP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Wissenschaftsorientiertheit</a:t>
            </a:r>
            <a:endPar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endParaRPr>
          </a:p>
          <a:p>
            <a:pPr marL="0" lvl="0" indent="0" algn="l">
              <a:lnSpc>
                <a:spcPts val="4200"/>
              </a:lnSpc>
              <a:spcBef>
                <a:spcPct val="0"/>
              </a:spcBef>
            </a:pP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Gesundheit,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Resilienz</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und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Wohlbefinden</a:t>
            </a:r>
            <a:endPar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endParaRPr>
          </a:p>
          <a:p>
            <a:pPr marL="0" lvl="0" indent="0" algn="l">
              <a:lnSpc>
                <a:spcPts val="4200"/>
              </a:lnSpc>
              <a:spcBef>
                <a:spcPct val="0"/>
              </a:spcBef>
            </a:pP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Digitalität</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und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Medien</a:t>
            </a:r>
            <a:endPar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endParaRPr>
          </a:p>
          <a:p>
            <a:pPr marL="0" lvl="0" indent="0" algn="l">
              <a:lnSpc>
                <a:spcPts val="4200"/>
              </a:lnSpc>
              <a:spcBef>
                <a:spcPct val="0"/>
              </a:spcBef>
            </a:pP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Nachhaltigkeit</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a:t>
            </a:r>
          </a:p>
        </p:txBody>
      </p:sp>
      <p:sp>
        <p:nvSpPr>
          <p:cNvPr id="5" name="TextBox 5"/>
          <p:cNvSpPr txBox="1"/>
          <p:nvPr/>
        </p:nvSpPr>
        <p:spPr>
          <a:xfrm>
            <a:off x="6744319" y="1095423"/>
            <a:ext cx="7623446" cy="450215"/>
          </a:xfrm>
          <a:prstGeom prst="rect">
            <a:avLst/>
          </a:prstGeom>
        </p:spPr>
        <p:txBody>
          <a:bodyPr lIns="0" tIns="0" rIns="0" bIns="0" rtlCol="0" anchor="t">
            <a:spAutoFit/>
          </a:bodyPr>
          <a:lstStyle/>
          <a:p>
            <a:pPr marL="0" lvl="0" indent="0" algn="l">
              <a:lnSpc>
                <a:spcPts val="3520"/>
              </a:lnSpc>
            </a:pPr>
            <a:r>
              <a:rPr lang="en-US" sz="3200" b="1" dirty="0">
                <a:solidFill>
                  <a:srgbClr val="000000"/>
                </a:solidFill>
                <a:latin typeface="Source Sans Pro Bold"/>
                <a:ea typeface="Source Sans Pro Bold"/>
                <a:cs typeface="Source Sans Pro Bold"/>
                <a:sym typeface="Source Sans Pro Bold"/>
              </a:rPr>
              <a:t>4 </a:t>
            </a:r>
            <a:r>
              <a:rPr lang="en-US" sz="3200" b="1" dirty="0" err="1">
                <a:solidFill>
                  <a:srgbClr val="000000"/>
                </a:solidFill>
                <a:latin typeface="Source Sans Pro Bold"/>
                <a:ea typeface="Source Sans Pro Bold"/>
                <a:cs typeface="Source Sans Pro Bold"/>
                <a:sym typeface="Source Sans Pro Bold"/>
              </a:rPr>
              <a:t>Schlüsselthemen</a:t>
            </a:r>
            <a:r>
              <a:rPr lang="en-US" sz="3200" b="1" dirty="0">
                <a:solidFill>
                  <a:srgbClr val="000000"/>
                </a:solidFill>
                <a:latin typeface="Source Sans Pro Bold"/>
                <a:ea typeface="Source Sans Pro Bold"/>
                <a:cs typeface="Source Sans Pro Bold"/>
                <a:sym typeface="Source Sans Pro Bold"/>
              </a:rPr>
              <a:t>: </a:t>
            </a:r>
          </a:p>
        </p:txBody>
      </p:sp>
      <p:sp>
        <p:nvSpPr>
          <p:cNvPr id="6" name="TextBox 6"/>
          <p:cNvSpPr txBox="1"/>
          <p:nvPr/>
        </p:nvSpPr>
        <p:spPr>
          <a:xfrm>
            <a:off x="6744319" y="4257039"/>
            <a:ext cx="7623446" cy="450215"/>
          </a:xfrm>
          <a:prstGeom prst="rect">
            <a:avLst/>
          </a:prstGeom>
        </p:spPr>
        <p:txBody>
          <a:bodyPr lIns="0" tIns="0" rIns="0" bIns="0" rtlCol="0" anchor="t">
            <a:spAutoFit/>
          </a:bodyPr>
          <a:lstStyle/>
          <a:p>
            <a:pPr marL="0" lvl="0" indent="0" algn="l">
              <a:lnSpc>
                <a:spcPts val="3520"/>
              </a:lnSpc>
            </a:pPr>
            <a:r>
              <a:rPr lang="en-US" sz="3200" b="1" dirty="0" err="1">
                <a:solidFill>
                  <a:srgbClr val="000000"/>
                </a:solidFill>
                <a:latin typeface="Source Sans Pro Bold"/>
                <a:ea typeface="Source Sans Pro Bold"/>
                <a:cs typeface="Source Sans Pro Bold"/>
                <a:sym typeface="Source Sans Pro Bold"/>
              </a:rPr>
              <a:t>Konzepte</a:t>
            </a:r>
            <a:r>
              <a:rPr lang="en-US" sz="3200" b="1" dirty="0">
                <a:solidFill>
                  <a:srgbClr val="000000"/>
                </a:solidFill>
                <a:latin typeface="Source Sans Pro Bold"/>
                <a:ea typeface="Source Sans Pro Bold"/>
                <a:cs typeface="Source Sans Pro Bold"/>
                <a:sym typeface="Source Sans Pro Bold"/>
              </a:rPr>
              <a:t>:</a:t>
            </a:r>
          </a:p>
        </p:txBody>
      </p:sp>
      <p:sp>
        <p:nvSpPr>
          <p:cNvPr id="7" name="TextBox 7"/>
          <p:cNvSpPr txBox="1"/>
          <p:nvPr/>
        </p:nvSpPr>
        <p:spPr>
          <a:xfrm>
            <a:off x="6744318" y="4945379"/>
            <a:ext cx="10400681" cy="2120068"/>
          </a:xfrm>
          <a:prstGeom prst="rect">
            <a:avLst/>
          </a:prstGeom>
        </p:spPr>
        <p:txBody>
          <a:bodyPr wrap="square" lIns="0" tIns="0" rIns="0" bIns="0" rtlCol="0" anchor="t">
            <a:spAutoFit/>
          </a:bodyPr>
          <a:lstStyle/>
          <a:p>
            <a:pPr algn="just">
              <a:lnSpc>
                <a:spcPts val="4200"/>
              </a:lnSpc>
              <a:spcBef>
                <a:spcPct val="0"/>
              </a:spcBef>
            </a:pP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Iterabilität</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(Derrida, 1971)</a:t>
            </a:r>
          </a:p>
          <a:p>
            <a:pPr algn="just">
              <a:lnSpc>
                <a:spcPts val="4200"/>
              </a:lnSpc>
              <a:spcBef>
                <a:spcPct val="0"/>
              </a:spcBef>
            </a:pP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Theorie</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der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zielgerichteten</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Kommunikation</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a:t>
            </a:r>
            <a:r>
              <a:rPr lang="en-US" sz="3000" dirty="0" err="1">
                <a:solidFill>
                  <a:srgbClr val="000000"/>
                </a:solidFill>
                <a:latin typeface="Source Sans Pro" panose="020B0503030403020204" pitchFamily="34" charset="0"/>
                <a:ea typeface="Source Sans Pro" panose="020B0503030403020204" pitchFamily="34" charset="0"/>
                <a:cs typeface="Source Sans Pro"/>
                <a:sym typeface="Source Sans Pro"/>
              </a:rPr>
              <a:t>Goldreich</a:t>
            </a: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 2009)</a:t>
            </a:r>
          </a:p>
          <a:p>
            <a:pPr algn="just">
              <a:lnSpc>
                <a:spcPts val="4200"/>
              </a:lnSpc>
              <a:spcBef>
                <a:spcPct val="0"/>
              </a:spcBef>
            </a:pPr>
            <a:r>
              <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rPr>
              <a:t>Community of Inquiry (Garrison, 2000):</a:t>
            </a:r>
          </a:p>
          <a:p>
            <a:pPr algn="just">
              <a:lnSpc>
                <a:spcPts val="4200"/>
              </a:lnSpc>
              <a:spcBef>
                <a:spcPct val="0"/>
              </a:spcBef>
            </a:pPr>
            <a:endParaRPr lang="en-US" sz="3000" dirty="0">
              <a:solidFill>
                <a:srgbClr val="000000"/>
              </a:solidFill>
              <a:latin typeface="Source Sans Pro" panose="020B0503030403020204" pitchFamily="34" charset="0"/>
              <a:ea typeface="Source Sans Pro" panose="020B0503030403020204" pitchFamily="34" charset="0"/>
              <a:cs typeface="Source Sans Pro"/>
              <a:sym typeface="Source Sans Pro"/>
            </a:endParaRPr>
          </a:p>
        </p:txBody>
      </p:sp>
      <p:sp>
        <p:nvSpPr>
          <p:cNvPr id="8" name="TextBox 4">
            <a:extLst>
              <a:ext uri="{FF2B5EF4-FFF2-40B4-BE49-F238E27FC236}">
                <a16:creationId xmlns:a16="http://schemas.microsoft.com/office/drawing/2014/main" id="{5B7E97F1-53CB-944C-9304-9A64592BA75D}"/>
              </a:ext>
            </a:extLst>
          </p:cNvPr>
          <p:cNvSpPr txBox="1"/>
          <p:nvPr/>
        </p:nvSpPr>
        <p:spPr>
          <a:xfrm>
            <a:off x="12974773" y="7104879"/>
            <a:ext cx="7623446" cy="2120068"/>
          </a:xfrm>
          <a:prstGeom prst="rect">
            <a:avLst/>
          </a:prstGeom>
        </p:spPr>
        <p:txBody>
          <a:bodyPr lIns="0" tIns="0" rIns="0" bIns="0" rtlCol="0" anchor="t">
            <a:spAutoFit/>
          </a:bodyPr>
          <a:lstStyle/>
          <a:p>
            <a:pPr marL="0" lvl="0" indent="0" algn="l">
              <a:lnSpc>
                <a:spcPts val="4200"/>
              </a:lnSpc>
              <a:spcBef>
                <a:spcPct val="0"/>
              </a:spcBef>
            </a:pPr>
            <a:r>
              <a:rPr lang="en-US" sz="2400" dirty="0">
                <a:solidFill>
                  <a:srgbClr val="000000"/>
                </a:solidFill>
                <a:latin typeface="Source Sans Pro" panose="020B0503030403020204" pitchFamily="34" charset="0"/>
                <a:ea typeface="Source Sans Pro" panose="020B0503030403020204" pitchFamily="34" charset="0"/>
                <a:cs typeface="Source Sans Pro"/>
                <a:sym typeface="Source Sans Pro"/>
              </a:rPr>
              <a:t>Triggering Event </a:t>
            </a:r>
          </a:p>
          <a:p>
            <a:pPr marL="0" lvl="0" indent="0" algn="l">
              <a:lnSpc>
                <a:spcPts val="4200"/>
              </a:lnSpc>
              <a:spcBef>
                <a:spcPct val="0"/>
              </a:spcBef>
            </a:pPr>
            <a:r>
              <a:rPr lang="en-US" sz="2400" dirty="0">
                <a:solidFill>
                  <a:srgbClr val="000000"/>
                </a:solidFill>
                <a:latin typeface="Source Sans Pro" panose="020B0503030403020204" pitchFamily="34" charset="0"/>
                <a:ea typeface="Source Sans Pro" panose="020B0503030403020204" pitchFamily="34" charset="0"/>
                <a:cs typeface="Source Sans Pro"/>
                <a:sym typeface="Source Sans Pro"/>
              </a:rPr>
              <a:t>Exploration </a:t>
            </a:r>
          </a:p>
          <a:p>
            <a:pPr marL="0" lvl="0" indent="0" algn="l">
              <a:lnSpc>
                <a:spcPts val="4200"/>
              </a:lnSpc>
              <a:spcBef>
                <a:spcPct val="0"/>
              </a:spcBef>
            </a:pPr>
            <a:r>
              <a:rPr lang="en-US" sz="2400" dirty="0">
                <a:solidFill>
                  <a:srgbClr val="000000"/>
                </a:solidFill>
                <a:latin typeface="Source Sans Pro" panose="020B0503030403020204" pitchFamily="34" charset="0"/>
                <a:ea typeface="Source Sans Pro" panose="020B0503030403020204" pitchFamily="34" charset="0"/>
                <a:cs typeface="Source Sans Pro"/>
                <a:sym typeface="Source Sans Pro"/>
              </a:rPr>
              <a:t>Integration</a:t>
            </a:r>
          </a:p>
          <a:p>
            <a:pPr marL="0" lvl="0" indent="0" algn="l">
              <a:lnSpc>
                <a:spcPts val="4200"/>
              </a:lnSpc>
              <a:spcBef>
                <a:spcPct val="0"/>
              </a:spcBef>
            </a:pPr>
            <a:r>
              <a:rPr lang="en-US" sz="2400" dirty="0">
                <a:solidFill>
                  <a:srgbClr val="000000"/>
                </a:solidFill>
                <a:latin typeface="Source Sans Pro" panose="020B0503030403020204" pitchFamily="34" charset="0"/>
                <a:ea typeface="Source Sans Pro" panose="020B0503030403020204" pitchFamily="34" charset="0"/>
                <a:cs typeface="Source Sans Pro"/>
                <a:sym typeface="Source Sans Pro"/>
              </a:rPr>
              <a:t>Resolution</a:t>
            </a:r>
          </a:p>
        </p:txBody>
      </p:sp>
      <p:sp>
        <p:nvSpPr>
          <p:cNvPr id="9" name="TextBox 5">
            <a:extLst>
              <a:ext uri="{FF2B5EF4-FFF2-40B4-BE49-F238E27FC236}">
                <a16:creationId xmlns:a16="http://schemas.microsoft.com/office/drawing/2014/main" id="{3228025B-0E27-0F44-AD17-02464143C71D}"/>
              </a:ext>
            </a:extLst>
          </p:cNvPr>
          <p:cNvSpPr txBox="1"/>
          <p:nvPr/>
        </p:nvSpPr>
        <p:spPr>
          <a:xfrm>
            <a:off x="12955723" y="6648602"/>
            <a:ext cx="7623446" cy="416845"/>
          </a:xfrm>
          <a:prstGeom prst="rect">
            <a:avLst/>
          </a:prstGeom>
        </p:spPr>
        <p:txBody>
          <a:bodyPr lIns="0" tIns="0" rIns="0" bIns="0" rtlCol="0" anchor="t">
            <a:spAutoFit/>
          </a:bodyPr>
          <a:lstStyle/>
          <a:p>
            <a:pPr marL="0" lvl="0" indent="0" algn="l">
              <a:lnSpc>
                <a:spcPts val="3520"/>
              </a:lnSpc>
            </a:pPr>
            <a:r>
              <a:rPr lang="en-US" sz="2400" b="1" dirty="0">
                <a:solidFill>
                  <a:srgbClr val="000000"/>
                </a:solidFill>
                <a:latin typeface="Source Sans Pro Bold"/>
                <a:ea typeface="Source Sans Pro Bold"/>
                <a:cs typeface="Source Sans Pro Bold"/>
                <a:sym typeface="Source Sans Pro Bold"/>
              </a:rPr>
              <a:t>Cognitive Presence: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25621" y="2079793"/>
            <a:ext cx="13636757" cy="6127415"/>
          </a:xfrm>
          <a:custGeom>
            <a:avLst/>
            <a:gdLst/>
            <a:ahLst/>
            <a:cxnLst/>
            <a:rect l="l" t="t" r="r" b="b"/>
            <a:pathLst>
              <a:path w="13636757" h="6127415">
                <a:moveTo>
                  <a:pt x="0" y="0"/>
                </a:moveTo>
                <a:lnTo>
                  <a:pt x="13636758" y="0"/>
                </a:lnTo>
                <a:lnTo>
                  <a:pt x="13636758" y="6127414"/>
                </a:lnTo>
                <a:lnTo>
                  <a:pt x="0" y="6127414"/>
                </a:lnTo>
                <a:lnTo>
                  <a:pt x="0" y="0"/>
                </a:lnTo>
                <a:close/>
              </a:path>
            </a:pathLst>
          </a:custGeom>
          <a:blipFill>
            <a:blip r:embed="rId3">
              <a:alphaModFix amt="9999"/>
            </a:blip>
            <a:stretch>
              <a:fillRect/>
            </a:stretch>
          </a:blipFill>
        </p:spPr>
      </p:sp>
      <p:sp>
        <p:nvSpPr>
          <p:cNvPr id="3" name="TextBox 3"/>
          <p:cNvSpPr txBox="1"/>
          <p:nvPr/>
        </p:nvSpPr>
        <p:spPr>
          <a:xfrm>
            <a:off x="2432606" y="3649653"/>
            <a:ext cx="13422789" cy="1866583"/>
          </a:xfrm>
          <a:prstGeom prst="rect">
            <a:avLst/>
          </a:prstGeom>
        </p:spPr>
        <p:txBody>
          <a:bodyPr lIns="0" tIns="0" rIns="0" bIns="0" rtlCol="0" anchor="t">
            <a:spAutoFit/>
          </a:bodyPr>
          <a:lstStyle/>
          <a:p>
            <a:pPr algn="ctr">
              <a:lnSpc>
                <a:spcPts val="4922"/>
              </a:lnSpc>
            </a:pPr>
            <a:r>
              <a:rPr lang="en-US" sz="4475" b="1" dirty="0">
                <a:solidFill>
                  <a:srgbClr val="456874"/>
                </a:solidFill>
                <a:latin typeface="Source Sans Pro Bold"/>
                <a:ea typeface="Source Sans Pro Bold"/>
                <a:cs typeface="Source Sans Pro Bold"/>
                <a:sym typeface="Source Sans Pro Bold"/>
              </a:rPr>
              <a:t>“You can’t change anything by fighting or resisting it. </a:t>
            </a:r>
          </a:p>
          <a:p>
            <a:pPr algn="ctr">
              <a:lnSpc>
                <a:spcPts val="4922"/>
              </a:lnSpc>
            </a:pPr>
            <a:r>
              <a:rPr lang="en-US" sz="4475" b="1" dirty="0">
                <a:solidFill>
                  <a:srgbClr val="456874"/>
                </a:solidFill>
                <a:latin typeface="Source Sans Pro Bold"/>
                <a:ea typeface="Source Sans Pro Bold"/>
                <a:cs typeface="Source Sans Pro Bold"/>
                <a:sym typeface="Source Sans Pro Bold"/>
              </a:rPr>
              <a:t>You change something by making it obsolete </a:t>
            </a:r>
          </a:p>
          <a:p>
            <a:pPr marL="0" lvl="0" indent="0" algn="ctr">
              <a:lnSpc>
                <a:spcPts val="4922"/>
              </a:lnSpc>
            </a:pPr>
            <a:r>
              <a:rPr lang="en-US" sz="4475" b="1" dirty="0">
                <a:solidFill>
                  <a:srgbClr val="456874"/>
                </a:solidFill>
                <a:latin typeface="Source Sans Pro Bold"/>
                <a:ea typeface="Source Sans Pro Bold"/>
                <a:cs typeface="Source Sans Pro Bold"/>
                <a:sym typeface="Source Sans Pro Bold"/>
              </a:rPr>
              <a:t>through superior methods.”  </a:t>
            </a:r>
          </a:p>
        </p:txBody>
      </p:sp>
      <p:sp>
        <p:nvSpPr>
          <p:cNvPr id="4" name="TextBox 4"/>
          <p:cNvSpPr txBox="1"/>
          <p:nvPr/>
        </p:nvSpPr>
        <p:spPr>
          <a:xfrm>
            <a:off x="2432606" y="5972342"/>
            <a:ext cx="13422789" cy="514350"/>
          </a:xfrm>
          <a:prstGeom prst="rect">
            <a:avLst/>
          </a:prstGeom>
        </p:spPr>
        <p:txBody>
          <a:bodyPr lIns="0" tIns="0" rIns="0" bIns="0" rtlCol="0" anchor="t">
            <a:spAutoFit/>
          </a:bodyPr>
          <a:lstStyle/>
          <a:p>
            <a:pPr marL="0" lvl="0" indent="0" algn="ctr">
              <a:lnSpc>
                <a:spcPts val="4200"/>
              </a:lnSpc>
              <a:spcBef>
                <a:spcPct val="0"/>
              </a:spcBef>
            </a:pPr>
            <a:r>
              <a:rPr lang="en-US" sz="3000" dirty="0">
                <a:solidFill>
                  <a:srgbClr val="456874"/>
                </a:solidFill>
                <a:latin typeface="Source Sans Pro" panose="020B0503030403020204" pitchFamily="34" charset="0"/>
                <a:ea typeface="Source Sans Pro" panose="020B0503030403020204" pitchFamily="34" charset="0"/>
                <a:cs typeface="Source Sans Pro"/>
                <a:sym typeface="Source Sans Pro"/>
              </a:rPr>
              <a:t>Richard Buckminster Fuller, zit. </a:t>
            </a:r>
            <a:r>
              <a:rPr lang="en-US" sz="3000" dirty="0" err="1">
                <a:solidFill>
                  <a:srgbClr val="456874"/>
                </a:solidFill>
                <a:latin typeface="Source Sans Pro" panose="020B0503030403020204" pitchFamily="34" charset="0"/>
                <a:ea typeface="Source Sans Pro" panose="020B0503030403020204" pitchFamily="34" charset="0"/>
                <a:cs typeface="Source Sans Pro"/>
                <a:sym typeface="Source Sans Pro"/>
              </a:rPr>
              <a:t>nach</a:t>
            </a:r>
            <a:r>
              <a:rPr lang="en-US" sz="3000" dirty="0">
                <a:solidFill>
                  <a:srgbClr val="456874"/>
                </a:solidFill>
                <a:latin typeface="Source Sans Pro" panose="020B0503030403020204" pitchFamily="34" charset="0"/>
                <a:ea typeface="Source Sans Pro" panose="020B0503030403020204" pitchFamily="34" charset="0"/>
                <a:cs typeface="Source Sans Pro"/>
                <a:sym typeface="Source Sans Pro"/>
              </a:rPr>
              <a:t> Vance (1995)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5B3BC3E4-ACA1-3F4E-9AF9-2FD3D7921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485900"/>
            <a:ext cx="7315200" cy="7315200"/>
          </a:xfrm>
          <a:prstGeom prst="rect">
            <a:avLst/>
          </a:prstGeom>
        </p:spPr>
      </p:pic>
      <p:sp>
        <p:nvSpPr>
          <p:cNvPr id="8" name="Textfeld 7">
            <a:extLst>
              <a:ext uri="{FF2B5EF4-FFF2-40B4-BE49-F238E27FC236}">
                <a16:creationId xmlns:a16="http://schemas.microsoft.com/office/drawing/2014/main" id="{2C9E8C60-8ECD-954C-9B0E-69778A766A5D}"/>
              </a:ext>
            </a:extLst>
          </p:cNvPr>
          <p:cNvSpPr txBox="1"/>
          <p:nvPr/>
        </p:nvSpPr>
        <p:spPr>
          <a:xfrm>
            <a:off x="8458200" y="7505700"/>
            <a:ext cx="3657600" cy="369332"/>
          </a:xfrm>
          <a:prstGeom prst="rect">
            <a:avLst/>
          </a:prstGeom>
          <a:noFill/>
        </p:spPr>
        <p:txBody>
          <a:bodyPr wrap="square" rtlCol="0">
            <a:spAutoFit/>
          </a:bodyPr>
          <a:lstStyle/>
          <a:p>
            <a:r>
              <a:rPr lang="de-DE" dirty="0" err="1">
                <a:solidFill>
                  <a:schemeClr val="bg1"/>
                </a:solidFill>
                <a:latin typeface="Aptos Mono" panose="020F0502020204030204" pitchFamily="34" charset="0"/>
                <a:ea typeface="Menlo" panose="020B0609030804020204" pitchFamily="49" charset="0"/>
                <a:cs typeface="Aptos Mono" panose="020F0502020204030204" pitchFamily="34" charset="0"/>
              </a:rPr>
              <a:t>thanks</a:t>
            </a:r>
            <a:r>
              <a:rPr lang="de-DE" dirty="0">
                <a:solidFill>
                  <a:schemeClr val="bg1"/>
                </a:solidFill>
                <a:latin typeface="Aptos Mono" panose="020F0502020204030204" pitchFamily="34" charset="0"/>
                <a:ea typeface="Menlo" panose="020B0609030804020204" pitchFamily="49" charset="0"/>
                <a:cs typeface="Aptos Mono" panose="020F0502020204030204" pitchFamily="34" charset="0"/>
              </a:rPr>
              <a:t> </a:t>
            </a:r>
            <a:r>
              <a:rPr lang="de-DE" dirty="0" err="1">
                <a:solidFill>
                  <a:schemeClr val="bg1"/>
                </a:solidFill>
                <a:latin typeface="Aptos Mono" panose="020F0502020204030204" pitchFamily="34" charset="0"/>
                <a:ea typeface="Menlo" panose="020B0609030804020204" pitchFamily="49" charset="0"/>
                <a:cs typeface="Aptos Mono" panose="020F0502020204030204" pitchFamily="34" charset="0"/>
              </a:rPr>
              <a:t>for</a:t>
            </a:r>
            <a:r>
              <a:rPr lang="de-DE" dirty="0">
                <a:solidFill>
                  <a:schemeClr val="bg1"/>
                </a:solidFill>
                <a:latin typeface="Aptos Mono" panose="020F0502020204030204" pitchFamily="34" charset="0"/>
                <a:ea typeface="Menlo" panose="020B0609030804020204" pitchFamily="49" charset="0"/>
                <a:cs typeface="Aptos Mono" panose="020F0502020204030204" pitchFamily="34" charset="0"/>
              </a:rPr>
              <a:t> </a:t>
            </a:r>
            <a:r>
              <a:rPr lang="de-DE" dirty="0" err="1">
                <a:solidFill>
                  <a:schemeClr val="bg1"/>
                </a:solidFill>
                <a:latin typeface="Aptos Mono" panose="020F0502020204030204" pitchFamily="34" charset="0"/>
                <a:ea typeface="Menlo" panose="020B0609030804020204" pitchFamily="49" charset="0"/>
                <a:cs typeface="Aptos Mono" panose="020F0502020204030204" pitchFamily="34" charset="0"/>
              </a:rPr>
              <a:t>your</a:t>
            </a:r>
            <a:r>
              <a:rPr lang="de-DE" dirty="0">
                <a:solidFill>
                  <a:schemeClr val="bg1"/>
                </a:solidFill>
                <a:latin typeface="Aptos Mono" panose="020F0502020204030204" pitchFamily="34" charset="0"/>
                <a:ea typeface="Menlo" panose="020B0609030804020204" pitchFamily="49" charset="0"/>
                <a:cs typeface="Aptos Mono" panose="020F0502020204030204" pitchFamily="34" charset="0"/>
              </a:rPr>
              <a:t> </a:t>
            </a:r>
            <a:r>
              <a:rPr lang="de-DE" dirty="0" err="1">
                <a:solidFill>
                  <a:schemeClr val="bg1"/>
                </a:solidFill>
                <a:latin typeface="Aptos Mono" panose="020F0502020204030204" pitchFamily="34" charset="0"/>
                <a:ea typeface="Menlo" panose="020B0609030804020204" pitchFamily="49" charset="0"/>
                <a:cs typeface="Aptos Mono" panose="020F0502020204030204" pitchFamily="34" charset="0"/>
              </a:rPr>
              <a:t>attention</a:t>
            </a:r>
            <a:endParaRPr lang="de-DE" dirty="0">
              <a:solidFill>
                <a:schemeClr val="bg1"/>
              </a:solidFill>
              <a:latin typeface="Aptos Mono" panose="020F0502020204030204" pitchFamily="34" charset="0"/>
              <a:ea typeface="Menlo" panose="020B0609030804020204" pitchFamily="49" charset="0"/>
              <a:cs typeface="Aptos Mono" panose="020F0502020204030204" pitchFamily="34" charset="0"/>
            </a:endParaRPr>
          </a:p>
        </p:txBody>
      </p:sp>
    </p:spTree>
    <p:extLst>
      <p:ext uri="{BB962C8B-B14F-4D97-AF65-F5344CB8AC3E}">
        <p14:creationId xmlns:p14="http://schemas.microsoft.com/office/powerpoint/2010/main" val="2053996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25621" y="2079793"/>
            <a:ext cx="13636757" cy="6127415"/>
          </a:xfrm>
          <a:custGeom>
            <a:avLst/>
            <a:gdLst/>
            <a:ahLst/>
            <a:cxnLst/>
            <a:rect l="l" t="t" r="r" b="b"/>
            <a:pathLst>
              <a:path w="13636757" h="6127415">
                <a:moveTo>
                  <a:pt x="0" y="0"/>
                </a:moveTo>
                <a:lnTo>
                  <a:pt x="13636758" y="0"/>
                </a:lnTo>
                <a:lnTo>
                  <a:pt x="13636758" y="6127414"/>
                </a:lnTo>
                <a:lnTo>
                  <a:pt x="0" y="6127414"/>
                </a:lnTo>
                <a:lnTo>
                  <a:pt x="0" y="0"/>
                </a:lnTo>
                <a:close/>
              </a:path>
            </a:pathLst>
          </a:custGeom>
          <a:blipFill>
            <a:blip r:embed="rId3">
              <a:alphaModFix amt="64000"/>
            </a:blip>
            <a:stretch>
              <a:fillRect/>
            </a:stretch>
          </a:blipFill>
        </p:spPr>
      </p:sp>
      <p:sp>
        <p:nvSpPr>
          <p:cNvPr id="3" name="TextBox 3"/>
          <p:cNvSpPr txBox="1"/>
          <p:nvPr/>
        </p:nvSpPr>
        <p:spPr>
          <a:xfrm>
            <a:off x="2432606" y="4515167"/>
            <a:ext cx="13422789" cy="628333"/>
          </a:xfrm>
          <a:prstGeom prst="rect">
            <a:avLst/>
          </a:prstGeom>
        </p:spPr>
        <p:txBody>
          <a:bodyPr lIns="0" tIns="0" rIns="0" bIns="0" rtlCol="0" anchor="t">
            <a:spAutoFit/>
          </a:bodyPr>
          <a:lstStyle/>
          <a:p>
            <a:pPr marL="0" lvl="0" indent="0" algn="ctr">
              <a:lnSpc>
                <a:spcPts val="4922"/>
              </a:lnSpc>
            </a:pPr>
            <a:r>
              <a:rPr lang="en-US" sz="4475" b="1" dirty="0" err="1">
                <a:solidFill>
                  <a:srgbClr val="456874"/>
                </a:solidFill>
                <a:latin typeface="Source Sans Pro Bold"/>
                <a:ea typeface="Source Sans Pro Bold"/>
                <a:cs typeface="Source Sans Pro Bold"/>
                <a:sym typeface="Source Sans Pro Bold"/>
              </a:rPr>
              <a:t>Medienbildung</a:t>
            </a:r>
            <a:endParaRPr lang="en-US" sz="4475" b="1" dirty="0">
              <a:solidFill>
                <a:srgbClr val="456874"/>
              </a:solidFill>
              <a:latin typeface="Source Sans Pro Bold"/>
              <a:ea typeface="Source Sans Pro Bold"/>
              <a:cs typeface="Source Sans Pro Bold"/>
              <a:sym typeface="Source Sans Pro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25621" y="2079793"/>
            <a:ext cx="13636757" cy="6127415"/>
          </a:xfrm>
          <a:custGeom>
            <a:avLst/>
            <a:gdLst/>
            <a:ahLst/>
            <a:cxnLst/>
            <a:rect l="l" t="t" r="r" b="b"/>
            <a:pathLst>
              <a:path w="13636757" h="6127415">
                <a:moveTo>
                  <a:pt x="0" y="0"/>
                </a:moveTo>
                <a:lnTo>
                  <a:pt x="13636758" y="0"/>
                </a:lnTo>
                <a:lnTo>
                  <a:pt x="13636758" y="6127414"/>
                </a:lnTo>
                <a:lnTo>
                  <a:pt x="0" y="6127414"/>
                </a:lnTo>
                <a:lnTo>
                  <a:pt x="0" y="0"/>
                </a:lnTo>
                <a:close/>
              </a:path>
            </a:pathLst>
          </a:custGeom>
          <a:blipFill>
            <a:blip r:embed="rId3">
              <a:alphaModFix amt="64000"/>
            </a:blip>
            <a:stretch>
              <a:fillRect/>
            </a:stretch>
          </a:blipFill>
        </p:spPr>
      </p:sp>
      <p:sp>
        <p:nvSpPr>
          <p:cNvPr id="3" name="TextBox 3"/>
          <p:cNvSpPr txBox="1"/>
          <p:nvPr/>
        </p:nvSpPr>
        <p:spPr>
          <a:xfrm>
            <a:off x="2432606" y="4515167"/>
            <a:ext cx="13422789" cy="628333"/>
          </a:xfrm>
          <a:prstGeom prst="rect">
            <a:avLst/>
          </a:prstGeom>
        </p:spPr>
        <p:txBody>
          <a:bodyPr lIns="0" tIns="0" rIns="0" bIns="0" rtlCol="0" anchor="t">
            <a:spAutoFit/>
          </a:bodyPr>
          <a:lstStyle/>
          <a:p>
            <a:pPr marL="0" lvl="0" indent="0" algn="ctr">
              <a:lnSpc>
                <a:spcPts val="4922"/>
              </a:lnSpc>
            </a:pPr>
            <a:r>
              <a:rPr lang="en-US" sz="4475" b="1" dirty="0" err="1">
                <a:solidFill>
                  <a:srgbClr val="456874"/>
                </a:solidFill>
                <a:latin typeface="Source Sans Pro Bold"/>
                <a:ea typeface="Source Sans Pro Bold"/>
                <a:cs typeface="Source Sans Pro Bold"/>
                <a:sym typeface="Source Sans Pro Bold"/>
              </a:rPr>
              <a:t>Grundsatzerlass</a:t>
            </a:r>
            <a:r>
              <a:rPr lang="en-US" sz="4475" b="1" dirty="0">
                <a:solidFill>
                  <a:srgbClr val="456874"/>
                </a:solidFill>
                <a:latin typeface="Source Sans Pro Bold"/>
                <a:ea typeface="Source Sans Pro Bold"/>
                <a:cs typeface="Source Sans Pro Bold"/>
                <a:sym typeface="Source Sans Pro Bold"/>
              </a:rPr>
              <a:t> </a:t>
            </a:r>
            <a:r>
              <a:rPr lang="en-US" sz="4475" b="1" dirty="0" err="1">
                <a:solidFill>
                  <a:srgbClr val="456874"/>
                </a:solidFill>
                <a:latin typeface="Source Sans Pro Bold"/>
                <a:ea typeface="Source Sans Pro Bold"/>
                <a:cs typeface="Source Sans Pro Bold"/>
                <a:sym typeface="Source Sans Pro Bold"/>
              </a:rPr>
              <a:t>Medienbildung</a:t>
            </a:r>
            <a:endParaRPr lang="en-US" sz="4475" b="1" dirty="0">
              <a:solidFill>
                <a:srgbClr val="456874"/>
              </a:solidFill>
              <a:latin typeface="Source Sans Pro Bold"/>
              <a:ea typeface="Source Sans Pro Bold"/>
              <a:cs typeface="Source Sans Pro Bold"/>
              <a:sym typeface="Source Sans Pro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803129" y="3429000"/>
            <a:ext cx="14681742" cy="2000548"/>
          </a:xfrm>
          <a:prstGeom prst="rect">
            <a:avLst/>
          </a:prstGeom>
        </p:spPr>
        <p:txBody>
          <a:bodyPr lIns="0" tIns="0" rIns="0" bIns="0" rtlCol="0" anchor="t">
            <a:spAutoFit/>
          </a:bodyPr>
          <a:lstStyle/>
          <a:p>
            <a:pPr marL="0" lvl="0" indent="0" algn="ctr">
              <a:lnSpc>
                <a:spcPts val="7755"/>
              </a:lnSpc>
            </a:pPr>
            <a:r>
              <a:rPr lang="en-US" sz="7050" b="1" dirty="0" err="1">
                <a:solidFill>
                  <a:srgbClr val="456874"/>
                </a:solidFill>
                <a:latin typeface="Source Sans Pro Bold"/>
                <a:ea typeface="Source Sans Pro Bold"/>
                <a:cs typeface="Source Sans Pro Bold"/>
                <a:sym typeface="Source Sans Pro Bold"/>
              </a:rPr>
              <a:t>Ergibt</a:t>
            </a:r>
            <a:r>
              <a:rPr lang="en-US" sz="7050" b="1" dirty="0">
                <a:solidFill>
                  <a:srgbClr val="456874"/>
                </a:solidFill>
                <a:latin typeface="Source Sans Pro Bold"/>
                <a:ea typeface="Source Sans Pro Bold"/>
                <a:cs typeface="Source Sans Pro Bold"/>
                <a:sym typeface="Source Sans Pro Bold"/>
              </a:rPr>
              <a:t> </a:t>
            </a:r>
            <a:r>
              <a:rPr lang="en-US" sz="7050" b="1" dirty="0" err="1">
                <a:solidFill>
                  <a:srgbClr val="456874"/>
                </a:solidFill>
                <a:latin typeface="Source Sans Pro Bold"/>
                <a:ea typeface="Source Sans Pro Bold"/>
                <a:cs typeface="Source Sans Pro Bold"/>
                <a:sym typeface="Source Sans Pro Bold"/>
              </a:rPr>
              <a:t>Informatikunterricht</a:t>
            </a:r>
            <a:r>
              <a:rPr lang="en-US" sz="7050" b="1" dirty="0">
                <a:solidFill>
                  <a:srgbClr val="456874"/>
                </a:solidFill>
                <a:latin typeface="Source Sans Pro Bold"/>
                <a:ea typeface="Source Sans Pro Bold"/>
                <a:cs typeface="Source Sans Pro Bold"/>
                <a:sym typeface="Source Sans Pro Bold"/>
              </a:rPr>
              <a:t> </a:t>
            </a:r>
            <a:r>
              <a:rPr lang="en-US" sz="7050" b="1" dirty="0" err="1">
                <a:solidFill>
                  <a:srgbClr val="456874"/>
                </a:solidFill>
                <a:latin typeface="Source Sans Pro Bold"/>
                <a:ea typeface="Source Sans Pro Bold"/>
                <a:cs typeface="Source Sans Pro Bold"/>
                <a:sym typeface="Source Sans Pro Bold"/>
              </a:rPr>
              <a:t>für</a:t>
            </a:r>
            <a:r>
              <a:rPr lang="en-US" sz="7050" b="1" dirty="0">
                <a:solidFill>
                  <a:srgbClr val="456874"/>
                </a:solidFill>
                <a:latin typeface="Source Sans Pro Bold"/>
                <a:ea typeface="Source Sans Pro Bold"/>
                <a:cs typeface="Source Sans Pro Bold"/>
                <a:sym typeface="Source Sans Pro Bold"/>
              </a:rPr>
              <a:t> Alle </a:t>
            </a:r>
            <a:r>
              <a:rPr lang="en-US" sz="7050" b="1" dirty="0" err="1">
                <a:solidFill>
                  <a:srgbClr val="456874"/>
                </a:solidFill>
                <a:latin typeface="Source Sans Pro Bold"/>
                <a:ea typeface="Source Sans Pro Bold"/>
                <a:cs typeface="Source Sans Pro Bold"/>
                <a:sym typeface="Source Sans Pro Bold"/>
              </a:rPr>
              <a:t>gesamtgesellschaftlich</a:t>
            </a:r>
            <a:r>
              <a:rPr lang="en-US" sz="7050" b="1" dirty="0">
                <a:solidFill>
                  <a:srgbClr val="456874"/>
                </a:solidFill>
                <a:latin typeface="Source Sans Pro Bold"/>
                <a:ea typeface="Source Sans Pro Bold"/>
                <a:cs typeface="Source Sans Pro Bold"/>
                <a:sym typeface="Source Sans Pro Bold"/>
              </a:rPr>
              <a:t> </a:t>
            </a:r>
            <a:r>
              <a:rPr lang="en-US" sz="7050" b="1" dirty="0" err="1">
                <a:solidFill>
                  <a:srgbClr val="456874"/>
                </a:solidFill>
                <a:latin typeface="Source Sans Pro Bold"/>
                <a:ea typeface="Source Sans Pro Bold"/>
                <a:cs typeface="Source Sans Pro Bold"/>
                <a:sym typeface="Source Sans Pro Bold"/>
              </a:rPr>
              <a:t>einen</a:t>
            </a:r>
            <a:r>
              <a:rPr lang="en-US" sz="7050" b="1" dirty="0">
                <a:solidFill>
                  <a:srgbClr val="456874"/>
                </a:solidFill>
                <a:latin typeface="Source Sans Pro Bold"/>
                <a:ea typeface="Source Sans Pro Bold"/>
                <a:cs typeface="Source Sans Pro Bold"/>
                <a:sym typeface="Source Sans Pro Bold"/>
              </a:rPr>
              <a:t> Sinn?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2432606" y="3550276"/>
            <a:ext cx="13422789" cy="2084387"/>
          </a:xfrm>
          <a:prstGeom prst="rect">
            <a:avLst/>
          </a:prstGeom>
        </p:spPr>
        <p:txBody>
          <a:bodyPr lIns="0" tIns="0" rIns="0" bIns="0" rtlCol="0" anchor="t">
            <a:spAutoFit/>
          </a:bodyPr>
          <a:lstStyle/>
          <a:p>
            <a:pPr marL="0" lvl="0" indent="0" algn="ctr">
              <a:lnSpc>
                <a:spcPts val="8112"/>
              </a:lnSpc>
            </a:pPr>
            <a:r>
              <a:rPr lang="en-US" sz="7375" b="1">
                <a:solidFill>
                  <a:srgbClr val="456874"/>
                </a:solidFill>
                <a:latin typeface="Source Sans Pro Bold"/>
                <a:ea typeface="Source Sans Pro Bold"/>
                <a:cs typeface="Source Sans Pro Bold"/>
                <a:sym typeface="Source Sans Pro Bold"/>
              </a:rPr>
              <a:t>“Why Software is Eating the World”</a:t>
            </a:r>
          </a:p>
        </p:txBody>
      </p:sp>
      <p:sp>
        <p:nvSpPr>
          <p:cNvPr id="3" name="TextBox 3"/>
          <p:cNvSpPr txBox="1"/>
          <p:nvPr/>
        </p:nvSpPr>
        <p:spPr>
          <a:xfrm>
            <a:off x="2432606" y="5972342"/>
            <a:ext cx="13422789" cy="514350"/>
          </a:xfrm>
          <a:prstGeom prst="rect">
            <a:avLst/>
          </a:prstGeom>
        </p:spPr>
        <p:txBody>
          <a:bodyPr lIns="0" tIns="0" rIns="0" bIns="0" rtlCol="0" anchor="t">
            <a:spAutoFit/>
          </a:bodyPr>
          <a:lstStyle/>
          <a:p>
            <a:pPr marL="0" lvl="0" indent="0" algn="ctr">
              <a:lnSpc>
                <a:spcPts val="4200"/>
              </a:lnSpc>
              <a:spcBef>
                <a:spcPct val="0"/>
              </a:spcBef>
            </a:pPr>
            <a:r>
              <a:rPr lang="en-US" sz="3000" dirty="0">
                <a:solidFill>
                  <a:srgbClr val="456874"/>
                </a:solidFill>
                <a:latin typeface="Source Sans Pro" panose="020B0503030403020204" pitchFamily="34" charset="0"/>
                <a:ea typeface="Source Sans Pro" panose="020B0503030403020204" pitchFamily="34" charset="0"/>
                <a:cs typeface="Source Sans Pro"/>
                <a:sym typeface="Source Sans Pro"/>
              </a:rPr>
              <a:t>Marc Andreessen, </a:t>
            </a:r>
            <a:r>
              <a:rPr lang="en-US" sz="3000" dirty="0" err="1">
                <a:solidFill>
                  <a:srgbClr val="456874"/>
                </a:solidFill>
                <a:latin typeface="Source Sans Pro" panose="020B0503030403020204" pitchFamily="34" charset="0"/>
                <a:ea typeface="Source Sans Pro" panose="020B0503030403020204" pitchFamily="34" charset="0"/>
                <a:cs typeface="Source Sans Pro"/>
                <a:sym typeface="Source Sans Pro"/>
              </a:rPr>
              <a:t>Gründer</a:t>
            </a:r>
            <a:r>
              <a:rPr lang="en-US" sz="3000" dirty="0">
                <a:solidFill>
                  <a:srgbClr val="456874"/>
                </a:solidFill>
                <a:latin typeface="Source Sans Pro" panose="020B0503030403020204" pitchFamily="34" charset="0"/>
                <a:ea typeface="Source Sans Pro" panose="020B0503030403020204" pitchFamily="34" charset="0"/>
                <a:cs typeface="Source Sans Pro"/>
                <a:sym typeface="Source Sans Pro"/>
              </a:rPr>
              <a:t> von Netscape (2011) The Wall Street Journal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2432606" y="3550276"/>
            <a:ext cx="13422789" cy="2084387"/>
          </a:xfrm>
          <a:prstGeom prst="rect">
            <a:avLst/>
          </a:prstGeom>
        </p:spPr>
        <p:txBody>
          <a:bodyPr lIns="0" tIns="0" rIns="0" bIns="0" rtlCol="0" anchor="t">
            <a:spAutoFit/>
          </a:bodyPr>
          <a:lstStyle/>
          <a:p>
            <a:pPr marL="0" lvl="0" indent="0" algn="ctr">
              <a:lnSpc>
                <a:spcPts val="8112"/>
              </a:lnSpc>
            </a:pPr>
            <a:r>
              <a:rPr lang="en-US" sz="7375" b="1">
                <a:solidFill>
                  <a:srgbClr val="456874"/>
                </a:solidFill>
                <a:latin typeface="Source Sans Pro Bold"/>
                <a:ea typeface="Source Sans Pro Bold"/>
                <a:cs typeface="Source Sans Pro Bold"/>
                <a:sym typeface="Source Sans Pro Bold"/>
              </a:rPr>
              <a:t>“Software is eating the World, but AI is going to Eat Software”</a:t>
            </a:r>
          </a:p>
        </p:txBody>
      </p:sp>
      <p:sp>
        <p:nvSpPr>
          <p:cNvPr id="3" name="TextBox 3"/>
          <p:cNvSpPr txBox="1"/>
          <p:nvPr/>
        </p:nvSpPr>
        <p:spPr>
          <a:xfrm>
            <a:off x="2432606" y="5972342"/>
            <a:ext cx="13422789" cy="514350"/>
          </a:xfrm>
          <a:prstGeom prst="rect">
            <a:avLst/>
          </a:prstGeom>
        </p:spPr>
        <p:txBody>
          <a:bodyPr lIns="0" tIns="0" rIns="0" bIns="0" rtlCol="0" anchor="t">
            <a:spAutoFit/>
          </a:bodyPr>
          <a:lstStyle/>
          <a:p>
            <a:pPr marL="0" lvl="0" indent="0" algn="ctr">
              <a:lnSpc>
                <a:spcPts val="4200"/>
              </a:lnSpc>
              <a:spcBef>
                <a:spcPct val="0"/>
              </a:spcBef>
            </a:pPr>
            <a:r>
              <a:rPr lang="en-US" sz="3000" dirty="0">
                <a:solidFill>
                  <a:srgbClr val="456874"/>
                </a:solidFill>
                <a:latin typeface="Source Sans Pro" panose="020B0503030403020204" pitchFamily="34" charset="0"/>
                <a:ea typeface="Source Sans Pro" panose="020B0503030403020204" pitchFamily="34" charset="0"/>
                <a:cs typeface="Source Sans Pro"/>
                <a:sym typeface="Source Sans Pro"/>
              </a:rPr>
              <a:t>Jensen Huang, CEO von Nvidia (2017)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a:off x="5038787" y="1534561"/>
            <a:ext cx="8210426" cy="5921770"/>
          </a:xfrm>
          <a:custGeom>
            <a:avLst/>
            <a:gdLst/>
            <a:ahLst/>
            <a:cxnLst/>
            <a:rect l="l" t="t" r="r" b="b"/>
            <a:pathLst>
              <a:path w="8210426" h="5921770">
                <a:moveTo>
                  <a:pt x="0" y="0"/>
                </a:moveTo>
                <a:lnTo>
                  <a:pt x="8210426" y="0"/>
                </a:lnTo>
                <a:lnTo>
                  <a:pt x="8210426" y="5921770"/>
                </a:lnTo>
                <a:lnTo>
                  <a:pt x="0" y="5921770"/>
                </a:lnTo>
                <a:lnTo>
                  <a:pt x="0" y="0"/>
                </a:lnTo>
                <a:close/>
              </a:path>
            </a:pathLst>
          </a:custGeom>
          <a:blipFill>
            <a:blip r:embed="rId3"/>
            <a:stretch>
              <a:fillRect/>
            </a:stretch>
          </a:blipFill>
        </p:spPr>
      </p:sp>
      <p:sp>
        <p:nvSpPr>
          <p:cNvPr id="3" name="TextBox 3"/>
          <p:cNvSpPr txBox="1"/>
          <p:nvPr/>
        </p:nvSpPr>
        <p:spPr>
          <a:xfrm>
            <a:off x="3353118" y="8282086"/>
            <a:ext cx="11581764" cy="405765"/>
          </a:xfrm>
          <a:prstGeom prst="rect">
            <a:avLst/>
          </a:prstGeom>
        </p:spPr>
        <p:txBody>
          <a:bodyPr lIns="0" tIns="0" rIns="0" bIns="0" rtlCol="0" anchor="t">
            <a:spAutoFit/>
          </a:bodyPr>
          <a:lstStyle/>
          <a:p>
            <a:pPr marL="0" lvl="0" indent="0" algn="ctr">
              <a:lnSpc>
                <a:spcPts val="3360"/>
              </a:lnSpc>
              <a:spcBef>
                <a:spcPct val="0"/>
              </a:spcBef>
            </a:pPr>
            <a:r>
              <a:rPr lang="en-US" sz="2400" dirty="0">
                <a:solidFill>
                  <a:srgbClr val="456874"/>
                </a:solidFill>
                <a:latin typeface="Source Sans Pro" panose="020B0503030403020204" pitchFamily="34" charset="0"/>
                <a:ea typeface="Source Sans Pro" panose="020B0503030403020204" pitchFamily="34" charset="0"/>
                <a:cs typeface="Source Sans Pro"/>
                <a:sym typeface="Source Sans Pro"/>
              </a:rPr>
              <a:t>“R. Buckminster Fuller holds up a Tensegrity sphere. 18th April, 1979" </a:t>
            </a:r>
            <a:r>
              <a:rPr lang="en-US" sz="2400" dirty="0" err="1">
                <a:solidFill>
                  <a:srgbClr val="456874"/>
                </a:solidFill>
                <a:latin typeface="Source Sans Pro" panose="020B0503030403020204" pitchFamily="34" charset="0"/>
                <a:ea typeface="Source Sans Pro" panose="020B0503030403020204" pitchFamily="34" charset="0"/>
                <a:cs typeface="Source Sans Pro"/>
                <a:sym typeface="Source Sans Pro"/>
              </a:rPr>
              <a:t>gemeinfreies</a:t>
            </a:r>
            <a:r>
              <a:rPr lang="en-US" sz="2400" dirty="0">
                <a:solidFill>
                  <a:srgbClr val="456874"/>
                </a:solidFill>
                <a:latin typeface="Source Sans Pro" panose="020B0503030403020204" pitchFamily="34" charset="0"/>
                <a:ea typeface="Source Sans Pro" panose="020B0503030403020204" pitchFamily="34" charset="0"/>
                <a:cs typeface="Source Sans Pro"/>
                <a:sym typeface="Source Sans Pro"/>
              </a:rPr>
              <a:t> </a:t>
            </a:r>
            <a:r>
              <a:rPr lang="en-US" sz="2400" dirty="0" err="1">
                <a:solidFill>
                  <a:srgbClr val="456874"/>
                </a:solidFill>
                <a:latin typeface="Source Sans Pro" panose="020B0503030403020204" pitchFamily="34" charset="0"/>
                <a:ea typeface="Source Sans Pro" panose="020B0503030403020204" pitchFamily="34" charset="0"/>
                <a:cs typeface="Source Sans Pro"/>
                <a:sym typeface="Source Sans Pro"/>
              </a:rPr>
              <a:t>Werk</a:t>
            </a:r>
            <a:endParaRPr lang="en-US" sz="2400" dirty="0">
              <a:solidFill>
                <a:srgbClr val="456874"/>
              </a:solidFill>
              <a:latin typeface="Source Sans Pro" panose="020B0503030403020204" pitchFamily="34" charset="0"/>
              <a:ea typeface="Source Sans Pro" panose="020B0503030403020204" pitchFamily="34" charset="0"/>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a:off x="3493371" y="1534561"/>
            <a:ext cx="11301259" cy="6356958"/>
          </a:xfrm>
          <a:custGeom>
            <a:avLst/>
            <a:gdLst/>
            <a:ahLst/>
            <a:cxnLst/>
            <a:rect l="l" t="t" r="r" b="b"/>
            <a:pathLst>
              <a:path w="11301259" h="6356958">
                <a:moveTo>
                  <a:pt x="0" y="0"/>
                </a:moveTo>
                <a:lnTo>
                  <a:pt x="11301258" y="0"/>
                </a:lnTo>
                <a:lnTo>
                  <a:pt x="11301258" y="6356958"/>
                </a:lnTo>
                <a:lnTo>
                  <a:pt x="0" y="6356958"/>
                </a:lnTo>
                <a:lnTo>
                  <a:pt x="0" y="0"/>
                </a:lnTo>
                <a:close/>
              </a:path>
            </a:pathLst>
          </a:custGeom>
          <a:blipFill>
            <a:blip r:embed="rId3"/>
            <a:stretch>
              <a:fillRect/>
            </a:stretch>
          </a:blipFill>
        </p:spPr>
      </p:sp>
      <p:sp>
        <p:nvSpPr>
          <p:cNvPr id="3" name="TextBox 3"/>
          <p:cNvSpPr txBox="1"/>
          <p:nvPr/>
        </p:nvSpPr>
        <p:spPr>
          <a:xfrm>
            <a:off x="3353118" y="8282086"/>
            <a:ext cx="11581764" cy="405765"/>
          </a:xfrm>
          <a:prstGeom prst="rect">
            <a:avLst/>
          </a:prstGeom>
        </p:spPr>
        <p:txBody>
          <a:bodyPr lIns="0" tIns="0" rIns="0" bIns="0" rtlCol="0" anchor="t">
            <a:spAutoFit/>
          </a:bodyPr>
          <a:lstStyle/>
          <a:p>
            <a:pPr marL="0" lvl="0" indent="0" algn="ctr">
              <a:lnSpc>
                <a:spcPts val="3360"/>
              </a:lnSpc>
              <a:spcBef>
                <a:spcPct val="0"/>
              </a:spcBef>
            </a:pPr>
            <a:r>
              <a:rPr lang="en-US" sz="2400" dirty="0">
                <a:solidFill>
                  <a:srgbClr val="456874"/>
                </a:solidFill>
                <a:latin typeface="Source Sans Pro" panose="020B0503030403020204" pitchFamily="34" charset="0"/>
                <a:ea typeface="Source Sans Pro" panose="020B0503030403020204" pitchFamily="34" charset="0"/>
                <a:cs typeface="Source Sans Pro"/>
                <a:sym typeface="Source Sans Pro"/>
              </a:rPr>
              <a:t>“Background of galaxy and stars” mik38 (2018) iStock, royalty free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2572</Words>
  <Application>Microsoft Macintosh PowerPoint</Application>
  <PresentationFormat>Benutzerdefiniert</PresentationFormat>
  <Paragraphs>179</Paragraphs>
  <Slides>20</Slides>
  <Notes>20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20</vt:i4>
      </vt:variant>
    </vt:vector>
  </HeadingPairs>
  <TitlesOfParts>
    <vt:vector size="27" baseType="lpstr">
      <vt:lpstr>Source Sans Pro Bold</vt:lpstr>
      <vt:lpstr>Arial</vt:lpstr>
      <vt:lpstr>Aptos</vt:lpstr>
      <vt:lpstr>Source Sans Pro</vt:lpstr>
      <vt:lpstr>Aptos Mono</vt:lpstr>
      <vt:lpstr>Calibri</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Trigger - To - Impact</dc:title>
  <cp:lastModifiedBy>Elke Hackl</cp:lastModifiedBy>
  <cp:revision>12</cp:revision>
  <dcterms:created xsi:type="dcterms:W3CDTF">2006-08-16T00:00:00Z</dcterms:created>
  <dcterms:modified xsi:type="dcterms:W3CDTF">2025-09-09T08:47:50Z</dcterms:modified>
  <dc:identifier>DAGxoq7Bgxg</dc:identifier>
</cp:coreProperties>
</file>