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4"/>
  </p:notesMasterIdLst>
  <p:sldIdLst>
    <p:sldId id="256" r:id="rId5"/>
    <p:sldId id="334" r:id="rId6"/>
    <p:sldId id="853" r:id="rId7"/>
    <p:sldId id="260" r:id="rId8"/>
    <p:sldId id="261" r:id="rId9"/>
    <p:sldId id="906" r:id="rId10"/>
    <p:sldId id="907" r:id="rId11"/>
    <p:sldId id="263" r:id="rId12"/>
    <p:sldId id="264" r:id="rId13"/>
    <p:sldId id="265" r:id="rId14"/>
    <p:sldId id="902" r:id="rId15"/>
    <p:sldId id="901" r:id="rId16"/>
    <p:sldId id="266" r:id="rId17"/>
    <p:sldId id="271" r:id="rId18"/>
    <p:sldId id="272" r:id="rId19"/>
    <p:sldId id="268" r:id="rId20"/>
    <p:sldId id="909" r:id="rId21"/>
    <p:sldId id="270" r:id="rId22"/>
    <p:sldId id="259" r:id="rId2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ILZEK Tina Alexandra" initials="FTA" lastIdx="1" clrIdx="0">
    <p:extLst>
      <p:ext uri="{19B8F6BF-5375-455C-9EA6-DF929625EA0E}">
        <p15:presenceInfo xmlns:p15="http://schemas.microsoft.com/office/powerpoint/2012/main" userId="S::Tina.FILZEK@euipo.europa.eu::266b2454-7f43-44fd-9657-d19ef1a5eed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86134" autoAdjust="0"/>
  </p:normalViewPr>
  <p:slideViewPr>
    <p:cSldViewPr snapToGrid="0" snapToObjects="1">
      <p:cViewPr varScale="1">
        <p:scale>
          <a:sx n="87" d="100"/>
          <a:sy n="87" d="100"/>
        </p:scale>
        <p:origin x="1086" y="7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E0B52C-E460-41DB-9430-242399B75E62}" type="datetimeFigureOut">
              <a:rPr lang="en-US" smtClean="0"/>
              <a:t>11/14/2022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3DB855-B203-4779-8DE0-9089088E8BDA}" type="slidenum">
              <a:rPr lang="en-US" smtClean="0"/>
              <a:t>‹Nr.›</a:t>
            </a:fld>
            <a:endParaRPr lang="en-US"/>
          </a:p>
        </p:txBody>
      </p:sp>
    </p:spTree>
    <p:extLst>
      <p:ext uri="{BB962C8B-B14F-4D97-AF65-F5344CB8AC3E}">
        <p14:creationId xmlns:p14="http://schemas.microsoft.com/office/powerpoint/2010/main" val="1875153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c.europa.eu/education/education-in-the-eu/european-education-area_en"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ec.europa.eu/education/sites/education/files/document-library-docs/deap-communication-sept2020_en.pdf"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3DB855-B203-4779-8DE0-9089088E8BDA}" type="slidenum">
              <a:rPr lang="en-US" smtClean="0"/>
              <a:t>1</a:t>
            </a:fld>
            <a:endParaRPr lang="en-US"/>
          </a:p>
        </p:txBody>
      </p:sp>
    </p:spTree>
    <p:extLst>
      <p:ext uri="{BB962C8B-B14F-4D97-AF65-F5344CB8AC3E}">
        <p14:creationId xmlns:p14="http://schemas.microsoft.com/office/powerpoint/2010/main" val="116781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err="1"/>
              <a:t>Strong</a:t>
            </a:r>
            <a:r>
              <a:rPr lang="es-ES" dirty="0"/>
              <a:t> use </a:t>
            </a:r>
            <a:r>
              <a:rPr lang="es-ES" dirty="0" err="1"/>
              <a:t>of</a:t>
            </a:r>
            <a:r>
              <a:rPr lang="es-ES" dirty="0"/>
              <a:t> </a:t>
            </a:r>
            <a:r>
              <a:rPr lang="es-ES" dirty="0" err="1"/>
              <a:t>Emerging</a:t>
            </a:r>
            <a:r>
              <a:rPr lang="es-ES" dirty="0"/>
              <a:t> </a:t>
            </a:r>
            <a:r>
              <a:rPr lang="es-ES" dirty="0" err="1"/>
              <a:t>technologies</a:t>
            </a:r>
            <a:r>
              <a:rPr lang="es-ES" dirty="0"/>
              <a:t> - -&gt;</a:t>
            </a:r>
            <a:r>
              <a:rPr lang="es-ES" dirty="0" err="1"/>
              <a:t>Second</a:t>
            </a:r>
            <a:r>
              <a:rPr lang="es-ES" dirty="0"/>
              <a:t> </a:t>
            </a:r>
            <a:r>
              <a:rPr lang="es-ES" dirty="0" err="1"/>
              <a:t>most</a:t>
            </a:r>
            <a:r>
              <a:rPr lang="es-ES" dirty="0"/>
              <a:t> </a:t>
            </a:r>
            <a:r>
              <a:rPr lang="es-ES" dirty="0" err="1"/>
              <a:t>innovative</a:t>
            </a:r>
            <a:r>
              <a:rPr lang="es-ES" dirty="0"/>
              <a:t> IP Office</a:t>
            </a:r>
          </a:p>
          <a:p>
            <a:endParaRPr lang="en-IE" dirty="0"/>
          </a:p>
        </p:txBody>
      </p:sp>
      <p:sp>
        <p:nvSpPr>
          <p:cNvPr id="4" name="Slide Number Placeholder 3"/>
          <p:cNvSpPr>
            <a:spLocks noGrp="1"/>
          </p:cNvSpPr>
          <p:nvPr>
            <p:ph type="sldNum" sz="quarter" idx="5"/>
          </p:nvPr>
        </p:nvSpPr>
        <p:spPr/>
        <p:txBody>
          <a:bodyPr/>
          <a:lstStyle/>
          <a:p>
            <a:fld id="{9B50678E-599D-4176-BAED-9AE0930063C7}" type="slidenum">
              <a:rPr lang="en-IE" smtClean="0"/>
              <a:t>2</a:t>
            </a:fld>
            <a:endParaRPr lang="en-IE"/>
          </a:p>
        </p:txBody>
      </p:sp>
    </p:spTree>
    <p:extLst>
      <p:ext uri="{BB962C8B-B14F-4D97-AF65-F5344CB8AC3E}">
        <p14:creationId xmlns:p14="http://schemas.microsoft.com/office/powerpoint/2010/main" val="3145863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lnSpc>
                <a:spcPct val="107000"/>
              </a:lnSpc>
              <a:spcAft>
                <a:spcPts val="800"/>
              </a:spcAft>
            </a:pPr>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Our mandate revolves around 3 main objectives: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Provide evidence to enable EU policy makers to shape effective IP enforcement policies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Create tools and resources to support enforcement authorities in the fight against IP infringement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Raise awareness of the value of IP and negative consequences of IP infringement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E" sz="1200" b="0" i="0" kern="1200" dirty="0">
              <a:solidFill>
                <a:schemeClr val="tx1"/>
              </a:solidFill>
              <a:effectLst/>
              <a:latin typeface="+mn-lt"/>
              <a:ea typeface="+mn-ea"/>
              <a:cs typeface="+mn-cs"/>
            </a:endParaRPr>
          </a:p>
          <a:p>
            <a:endParaRPr lang="en-GB" altLang="en-US" dirty="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rgbClr val="141944"/>
                </a:solidFill>
                <a:latin typeface="Arial Narrow" pitchFamily="34" charset="0"/>
              </a:defRPr>
            </a:lvl1pPr>
            <a:lvl2pPr marL="742950" indent="-285750" eaLnBrk="0" hangingPunct="0">
              <a:defRPr>
                <a:solidFill>
                  <a:srgbClr val="141944"/>
                </a:solidFill>
                <a:latin typeface="Arial Narrow" pitchFamily="34" charset="0"/>
              </a:defRPr>
            </a:lvl2pPr>
            <a:lvl3pPr marL="1143000" indent="-228600" eaLnBrk="0" hangingPunct="0">
              <a:defRPr>
                <a:solidFill>
                  <a:srgbClr val="141944"/>
                </a:solidFill>
                <a:latin typeface="Arial Narrow" pitchFamily="34" charset="0"/>
              </a:defRPr>
            </a:lvl3pPr>
            <a:lvl4pPr marL="1600200" indent="-228600" eaLnBrk="0" hangingPunct="0">
              <a:defRPr>
                <a:solidFill>
                  <a:srgbClr val="141944"/>
                </a:solidFill>
                <a:latin typeface="Arial Narrow" pitchFamily="34" charset="0"/>
              </a:defRPr>
            </a:lvl4pPr>
            <a:lvl5pPr marL="2057400" indent="-228600" eaLnBrk="0" hangingPunct="0">
              <a:defRPr>
                <a:solidFill>
                  <a:srgbClr val="141944"/>
                </a:solidFill>
                <a:latin typeface="Arial Narrow" pitchFamily="34" charset="0"/>
              </a:defRPr>
            </a:lvl5pPr>
            <a:lvl6pPr marL="2514600" indent="-228600" eaLnBrk="0" fontAlgn="base" hangingPunct="0">
              <a:spcBef>
                <a:spcPct val="0"/>
              </a:spcBef>
              <a:spcAft>
                <a:spcPct val="0"/>
              </a:spcAft>
              <a:defRPr>
                <a:solidFill>
                  <a:srgbClr val="141944"/>
                </a:solidFill>
                <a:latin typeface="Arial Narrow" pitchFamily="34" charset="0"/>
              </a:defRPr>
            </a:lvl6pPr>
            <a:lvl7pPr marL="2971800" indent="-228600" eaLnBrk="0" fontAlgn="base" hangingPunct="0">
              <a:spcBef>
                <a:spcPct val="0"/>
              </a:spcBef>
              <a:spcAft>
                <a:spcPct val="0"/>
              </a:spcAft>
              <a:defRPr>
                <a:solidFill>
                  <a:srgbClr val="141944"/>
                </a:solidFill>
                <a:latin typeface="Arial Narrow" pitchFamily="34" charset="0"/>
              </a:defRPr>
            </a:lvl7pPr>
            <a:lvl8pPr marL="3429000" indent="-228600" eaLnBrk="0" fontAlgn="base" hangingPunct="0">
              <a:spcBef>
                <a:spcPct val="0"/>
              </a:spcBef>
              <a:spcAft>
                <a:spcPct val="0"/>
              </a:spcAft>
              <a:defRPr>
                <a:solidFill>
                  <a:srgbClr val="141944"/>
                </a:solidFill>
                <a:latin typeface="Arial Narrow" pitchFamily="34" charset="0"/>
              </a:defRPr>
            </a:lvl8pPr>
            <a:lvl9pPr marL="3886200" indent="-228600" eaLnBrk="0" fontAlgn="base" hangingPunct="0">
              <a:spcBef>
                <a:spcPct val="0"/>
              </a:spcBef>
              <a:spcAft>
                <a:spcPct val="0"/>
              </a:spcAft>
              <a:defRPr>
                <a:solidFill>
                  <a:srgbClr val="141944"/>
                </a:solidFill>
                <a:latin typeface="Arial Narrow" pitchFamily="34" charset="0"/>
              </a:defRPr>
            </a:lvl9pPr>
          </a:lstStyle>
          <a:p>
            <a:pPr eaLnBrk="1" hangingPunct="1"/>
            <a:fld id="{406EB057-1777-46C5-AD7D-DB25C9BA7AE5}" type="slidenum">
              <a:rPr lang="en-IE" altLang="en-US" smtClean="0">
                <a:solidFill>
                  <a:srgbClr val="000000"/>
                </a:solidFill>
                <a:latin typeface="Gill Sans"/>
                <a:cs typeface="Arial" pitchFamily="34" charset="0"/>
                <a:sym typeface="Gill Sans"/>
              </a:rPr>
              <a:pPr eaLnBrk="1" hangingPunct="1"/>
              <a:t>3</a:t>
            </a:fld>
            <a:endParaRPr lang="en-IE" altLang="en-US" dirty="0">
              <a:solidFill>
                <a:srgbClr val="000000"/>
              </a:solidFill>
              <a:latin typeface="Gill Sans"/>
              <a:cs typeface="Arial" pitchFamily="34" charset="0"/>
              <a:sym typeface="Gill San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43DB855-B203-4779-8DE0-9089088E8BDA}" type="slidenum">
              <a:rPr lang="en-US" smtClean="0"/>
              <a:t>7</a:t>
            </a:fld>
            <a:endParaRPr lang="en-US"/>
          </a:p>
        </p:txBody>
      </p:sp>
    </p:spTree>
    <p:extLst>
      <p:ext uri="{BB962C8B-B14F-4D97-AF65-F5344CB8AC3E}">
        <p14:creationId xmlns:p14="http://schemas.microsoft.com/office/powerpoint/2010/main" val="327139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in denen das EUIPO-Projekt „Geistiges Eigentum in der Bildung“ und das zugehörige Netzwerk anerkannt wurden und weitere Zustimmung erhalten haben. Darüber hinaus knüpft das Projekt an die Mitteilung der Europäischen Kommission </a:t>
            </a:r>
            <a:r>
              <a:rPr lang="de-DE" dirty="0">
                <a:hlinkClick r:id="rId3"/>
              </a:rPr>
              <a:t>über die Vollendung des europäischen Bildungsraums bis 2025</a:t>
            </a:r>
            <a:r>
              <a:rPr lang="de-DE" dirty="0"/>
              <a:t> und den </a:t>
            </a:r>
            <a:r>
              <a:rPr lang="de-DE" dirty="0">
                <a:hlinkClick r:id="rId4"/>
              </a:rPr>
              <a:t>Aktionsplan für digitale Bildung</a:t>
            </a:r>
            <a:r>
              <a:rPr lang="de-DE" dirty="0"/>
              <a:t> (2021-2027) an, die am 30. September 2020 angenommen wurden und den Weg für die Verwirklichung einer erneuerten Vision für die Bildung bis 2025 ebnen.</a:t>
            </a:r>
            <a:endParaRPr lang="en-US" dirty="0"/>
          </a:p>
        </p:txBody>
      </p:sp>
      <p:sp>
        <p:nvSpPr>
          <p:cNvPr id="4" name="Slide Number Placeholder 3"/>
          <p:cNvSpPr>
            <a:spLocks noGrp="1"/>
          </p:cNvSpPr>
          <p:nvPr>
            <p:ph type="sldNum" sz="quarter" idx="5"/>
          </p:nvPr>
        </p:nvSpPr>
        <p:spPr/>
        <p:txBody>
          <a:bodyPr/>
          <a:lstStyle/>
          <a:p>
            <a:fld id="{443DB855-B203-4779-8DE0-9089088E8BDA}" type="slidenum">
              <a:rPr lang="en-US" smtClean="0"/>
              <a:t>8</a:t>
            </a:fld>
            <a:endParaRPr lang="en-US"/>
          </a:p>
        </p:txBody>
      </p:sp>
    </p:spTree>
    <p:extLst>
      <p:ext uri="{BB962C8B-B14F-4D97-AF65-F5344CB8AC3E}">
        <p14:creationId xmlns:p14="http://schemas.microsoft.com/office/powerpoint/2010/main" val="1376228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2019</a:t>
            </a:r>
          </a:p>
        </p:txBody>
      </p:sp>
      <p:sp>
        <p:nvSpPr>
          <p:cNvPr id="4" name="Slide Number Placeholder 3"/>
          <p:cNvSpPr>
            <a:spLocks noGrp="1"/>
          </p:cNvSpPr>
          <p:nvPr>
            <p:ph type="sldNum" sz="quarter" idx="5"/>
          </p:nvPr>
        </p:nvSpPr>
        <p:spPr/>
        <p:txBody>
          <a:bodyPr/>
          <a:lstStyle/>
          <a:p>
            <a:fld id="{443DB855-B203-4779-8DE0-9089088E8BDA}" type="slidenum">
              <a:rPr lang="en-US" smtClean="0"/>
              <a:t>9</a:t>
            </a:fld>
            <a:endParaRPr lang="en-US"/>
          </a:p>
        </p:txBody>
      </p:sp>
    </p:spTree>
    <p:extLst>
      <p:ext uri="{BB962C8B-B14F-4D97-AF65-F5344CB8AC3E}">
        <p14:creationId xmlns:p14="http://schemas.microsoft.com/office/powerpoint/2010/main" val="1417055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Weiß, dass digitale Inhalte, Waren und Dienstleistungen durch Rechte des geistigen Eigentums (z. B. Urheberrecht, Marken, Geschmacksmuster, Patente) geschützt sein können. </a:t>
            </a:r>
          </a:p>
          <a:p>
            <a:r>
              <a:rPr lang="de-DE" dirty="0"/>
              <a:t>Ist sich bewusst, dass die Erstellung digitaler Inhalte (z. B. Bilder, Texte, Musik) im Original als urheberrechtlich geschützt gilt, sobald sie existiert (automatischer Schutz).</a:t>
            </a:r>
          </a:p>
          <a:p>
            <a:endParaRPr lang="de-DE" dirty="0"/>
          </a:p>
          <a:p>
            <a:r>
              <a:rPr lang="de-DE" dirty="0"/>
              <a:t>Kann die am besten geeignete Strategie, einschließlich der Lizenzierung, für die Weitergabe und den Schutz der eigenen Schöpfung wählen (z. B. durch Eintragung in ein optionales System zur Hinterlegung von Urheberrechten; Wahl offener Lizenzen wie Creative Commons).</a:t>
            </a:r>
          </a:p>
          <a:p>
            <a:r>
              <a:rPr lang="de-DE" dirty="0"/>
              <a:t>In der Lage sein zu erkennen, wann die Nutzung urheberrechtlich geschützter digitaler Inhalte in den Anwendungsbereich einer urheberrechtlichen Ausnahmeregelung fällt, so dass keine vorherige Zustimmung erforderlich ist (z. B. können Lehrer und Schüler in der EU urheberrechtlich geschützte Inhalte zur Veranschaulichung im Unterricht nutzen). https://euipo.europa.eu/ohimportal/en/web/observatory/faq-for-teachers </a:t>
            </a:r>
          </a:p>
          <a:p>
            <a:endParaRPr lang="de-DE" dirty="0"/>
          </a:p>
          <a:p>
            <a:r>
              <a:rPr lang="de-DE" dirty="0"/>
              <a:t>Achtung der Rechte anderer (z. B. Eigentumsrechte, Vertragsbedingungen), ausschließliche Nutzung legaler Quellen für das Herunterladen digitaler Inhalte (z. B. Filme, Musik, Bücher) und gegebenenfalls Entscheidung für Open-Source-Software. </a:t>
            </a:r>
          </a:p>
          <a:p>
            <a:r>
              <a:rPr lang="de-DE" dirty="0"/>
              <a:t>Offen für die Frage, ob offene Lizenzen oder andere Lizenzmodelle bei der Erstellung und Veröffentlichung digitaler Inhalte und Ressourcen besser geeignet sind.</a:t>
            </a:r>
            <a:endParaRPr lang="en-GB" dirty="0"/>
          </a:p>
        </p:txBody>
      </p:sp>
      <p:sp>
        <p:nvSpPr>
          <p:cNvPr id="4" name="Slide Number Placeholder 3"/>
          <p:cNvSpPr>
            <a:spLocks noGrp="1"/>
          </p:cNvSpPr>
          <p:nvPr>
            <p:ph type="sldNum" sz="quarter" idx="5"/>
          </p:nvPr>
        </p:nvSpPr>
        <p:spPr/>
        <p:txBody>
          <a:bodyPr/>
          <a:lstStyle/>
          <a:p>
            <a:fld id="{443DB855-B203-4779-8DE0-9089088E8BDA}" type="slidenum">
              <a:rPr lang="en-US" smtClean="0"/>
              <a:t>11</a:t>
            </a:fld>
            <a:endParaRPr lang="en-US"/>
          </a:p>
        </p:txBody>
      </p:sp>
    </p:spTree>
    <p:extLst>
      <p:ext uri="{BB962C8B-B14F-4D97-AF65-F5344CB8AC3E}">
        <p14:creationId xmlns:p14="http://schemas.microsoft.com/office/powerpoint/2010/main" val="322226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43DB855-B203-4779-8DE0-9089088E8BDA}" type="slidenum">
              <a:rPr lang="en-US" smtClean="0"/>
              <a:t>12</a:t>
            </a:fld>
            <a:endParaRPr lang="en-US"/>
          </a:p>
        </p:txBody>
      </p:sp>
    </p:spTree>
    <p:extLst>
      <p:ext uri="{BB962C8B-B14F-4D97-AF65-F5344CB8AC3E}">
        <p14:creationId xmlns:p14="http://schemas.microsoft.com/office/powerpoint/2010/main" val="2412282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43DB855-B203-4779-8DE0-9089088E8BDA}" type="slidenum">
              <a:rPr lang="en-US" smtClean="0"/>
              <a:t>14</a:t>
            </a:fld>
            <a:endParaRPr lang="en-US"/>
          </a:p>
        </p:txBody>
      </p:sp>
    </p:spTree>
    <p:extLst>
      <p:ext uri="{BB962C8B-B14F-4D97-AF65-F5344CB8AC3E}">
        <p14:creationId xmlns:p14="http://schemas.microsoft.com/office/powerpoint/2010/main" val="4169063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A271B8F-1533-C54E-AA52-E1B7E4925B16}" type="datetimeFigureOut">
              <a:rPr lang="en-US" smtClean="0"/>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9CF0A-C2A7-714A-9FE8-A737F5D641C0}" type="slidenum">
              <a:rPr lang="en-US" smtClean="0"/>
              <a:t>‹Nr.›</a:t>
            </a:fld>
            <a:endParaRPr lang="en-US"/>
          </a:p>
        </p:txBody>
      </p:sp>
    </p:spTree>
    <p:extLst>
      <p:ext uri="{BB962C8B-B14F-4D97-AF65-F5344CB8AC3E}">
        <p14:creationId xmlns:p14="http://schemas.microsoft.com/office/powerpoint/2010/main" val="1919824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271B8F-1533-C54E-AA52-E1B7E4925B16}" type="datetimeFigureOut">
              <a:rPr lang="en-US" smtClean="0"/>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9CF0A-C2A7-714A-9FE8-A737F5D641C0}" type="slidenum">
              <a:rPr lang="en-US" smtClean="0"/>
              <a:t>‹Nr.›</a:t>
            </a:fld>
            <a:endParaRPr lang="en-US"/>
          </a:p>
        </p:txBody>
      </p:sp>
    </p:spTree>
    <p:extLst>
      <p:ext uri="{BB962C8B-B14F-4D97-AF65-F5344CB8AC3E}">
        <p14:creationId xmlns:p14="http://schemas.microsoft.com/office/powerpoint/2010/main" val="1600283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271B8F-1533-C54E-AA52-E1B7E4925B16}" type="datetimeFigureOut">
              <a:rPr lang="en-US" smtClean="0"/>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9CF0A-C2A7-714A-9FE8-A737F5D641C0}" type="slidenum">
              <a:rPr lang="en-US" smtClean="0"/>
              <a:t>‹Nr.›</a:t>
            </a:fld>
            <a:endParaRPr lang="en-US"/>
          </a:p>
        </p:txBody>
      </p:sp>
    </p:spTree>
    <p:extLst>
      <p:ext uri="{BB962C8B-B14F-4D97-AF65-F5344CB8AC3E}">
        <p14:creationId xmlns:p14="http://schemas.microsoft.com/office/powerpoint/2010/main" val="2813255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858981"/>
            <a:ext cx="8229600" cy="3735641"/>
          </a:xfrm>
        </p:spPr>
        <p:txBody>
          <a:bodyPr/>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A60600B5-A75E-44EF-8FB8-2BE108060FF2}" type="slidenum">
              <a:rPr lang="en-IE"/>
              <a:pPr/>
              <a:t>‹Nr.›</a:t>
            </a:fld>
            <a:endParaRPr lang="en-IE"/>
          </a:p>
        </p:txBody>
      </p:sp>
    </p:spTree>
    <p:extLst>
      <p:ext uri="{BB962C8B-B14F-4D97-AF65-F5344CB8AC3E}">
        <p14:creationId xmlns:p14="http://schemas.microsoft.com/office/powerpoint/2010/main" val="1562428821"/>
      </p:ext>
    </p:extLst>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271B8F-1533-C54E-AA52-E1B7E4925B16}" type="datetimeFigureOut">
              <a:rPr lang="en-US" smtClean="0"/>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9CF0A-C2A7-714A-9FE8-A737F5D641C0}" type="slidenum">
              <a:rPr lang="en-US" smtClean="0"/>
              <a:t>‹Nr.›</a:t>
            </a:fld>
            <a:endParaRPr lang="en-US"/>
          </a:p>
        </p:txBody>
      </p:sp>
    </p:spTree>
    <p:extLst>
      <p:ext uri="{BB962C8B-B14F-4D97-AF65-F5344CB8AC3E}">
        <p14:creationId xmlns:p14="http://schemas.microsoft.com/office/powerpoint/2010/main" val="1799337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271B8F-1533-C54E-AA52-E1B7E4925B16}" type="datetimeFigureOut">
              <a:rPr lang="en-US" smtClean="0"/>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9CF0A-C2A7-714A-9FE8-A737F5D641C0}" type="slidenum">
              <a:rPr lang="en-US" smtClean="0"/>
              <a:t>‹Nr.›</a:t>
            </a:fld>
            <a:endParaRPr lang="en-US"/>
          </a:p>
        </p:txBody>
      </p:sp>
    </p:spTree>
    <p:extLst>
      <p:ext uri="{BB962C8B-B14F-4D97-AF65-F5344CB8AC3E}">
        <p14:creationId xmlns:p14="http://schemas.microsoft.com/office/powerpoint/2010/main" val="2644536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271B8F-1533-C54E-AA52-E1B7E4925B16}" type="datetimeFigureOut">
              <a:rPr lang="en-US" smtClean="0"/>
              <a:t>11/14/2022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19CF0A-C2A7-714A-9FE8-A737F5D641C0}" type="slidenum">
              <a:rPr lang="en-US" smtClean="0"/>
              <a:t>‹Nr.›</a:t>
            </a:fld>
            <a:endParaRPr lang="en-US"/>
          </a:p>
        </p:txBody>
      </p:sp>
    </p:spTree>
    <p:extLst>
      <p:ext uri="{BB962C8B-B14F-4D97-AF65-F5344CB8AC3E}">
        <p14:creationId xmlns:p14="http://schemas.microsoft.com/office/powerpoint/2010/main" val="3215065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271B8F-1533-C54E-AA52-E1B7E4925B16}" type="datetimeFigureOut">
              <a:rPr lang="en-US" smtClean="0"/>
              <a:t>11/14/2022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19CF0A-C2A7-714A-9FE8-A737F5D641C0}" type="slidenum">
              <a:rPr lang="en-US" smtClean="0"/>
              <a:t>‹Nr.›</a:t>
            </a:fld>
            <a:endParaRPr lang="en-US"/>
          </a:p>
        </p:txBody>
      </p:sp>
    </p:spTree>
    <p:extLst>
      <p:ext uri="{BB962C8B-B14F-4D97-AF65-F5344CB8AC3E}">
        <p14:creationId xmlns:p14="http://schemas.microsoft.com/office/powerpoint/2010/main" val="4284814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271B8F-1533-C54E-AA52-E1B7E4925B16}" type="datetimeFigureOut">
              <a:rPr lang="en-US" smtClean="0"/>
              <a:t>11/14/2022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19CF0A-C2A7-714A-9FE8-A737F5D641C0}" type="slidenum">
              <a:rPr lang="en-US" smtClean="0"/>
              <a:t>‹Nr.›</a:t>
            </a:fld>
            <a:endParaRPr lang="en-US"/>
          </a:p>
        </p:txBody>
      </p:sp>
    </p:spTree>
    <p:extLst>
      <p:ext uri="{BB962C8B-B14F-4D97-AF65-F5344CB8AC3E}">
        <p14:creationId xmlns:p14="http://schemas.microsoft.com/office/powerpoint/2010/main" val="482877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271B8F-1533-C54E-AA52-E1B7E4925B16}" type="datetimeFigureOut">
              <a:rPr lang="en-US" smtClean="0"/>
              <a:t>11/14/2022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19CF0A-C2A7-714A-9FE8-A737F5D641C0}" type="slidenum">
              <a:rPr lang="en-US" smtClean="0"/>
              <a:t>‹Nr.›</a:t>
            </a:fld>
            <a:endParaRPr lang="en-US"/>
          </a:p>
        </p:txBody>
      </p:sp>
    </p:spTree>
    <p:extLst>
      <p:ext uri="{BB962C8B-B14F-4D97-AF65-F5344CB8AC3E}">
        <p14:creationId xmlns:p14="http://schemas.microsoft.com/office/powerpoint/2010/main" val="861757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271B8F-1533-C54E-AA52-E1B7E4925B16}" type="datetimeFigureOut">
              <a:rPr lang="en-US" smtClean="0"/>
              <a:t>11/14/2022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19CF0A-C2A7-714A-9FE8-A737F5D641C0}" type="slidenum">
              <a:rPr lang="en-US" smtClean="0"/>
              <a:t>‹Nr.›</a:t>
            </a:fld>
            <a:endParaRPr lang="en-US"/>
          </a:p>
        </p:txBody>
      </p:sp>
    </p:spTree>
    <p:extLst>
      <p:ext uri="{BB962C8B-B14F-4D97-AF65-F5344CB8AC3E}">
        <p14:creationId xmlns:p14="http://schemas.microsoft.com/office/powerpoint/2010/main" val="2298166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271B8F-1533-C54E-AA52-E1B7E4925B16}" type="datetimeFigureOut">
              <a:rPr lang="en-US" smtClean="0"/>
              <a:t>11/14/2022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19CF0A-C2A7-714A-9FE8-A737F5D641C0}" type="slidenum">
              <a:rPr lang="en-US" smtClean="0"/>
              <a:t>‹Nr.›</a:t>
            </a:fld>
            <a:endParaRPr lang="en-US"/>
          </a:p>
        </p:txBody>
      </p:sp>
    </p:spTree>
    <p:extLst>
      <p:ext uri="{BB962C8B-B14F-4D97-AF65-F5344CB8AC3E}">
        <p14:creationId xmlns:p14="http://schemas.microsoft.com/office/powerpoint/2010/main" val="265131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A271B8F-1533-C54E-AA52-E1B7E4925B16}" type="datetimeFigureOut">
              <a:rPr lang="en-US" smtClean="0"/>
              <a:t>11/14/2022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819CF0A-C2A7-714A-9FE8-A737F5D641C0}" type="slidenum">
              <a:rPr lang="en-US" smtClean="0"/>
              <a:t>‹Nr.›</a:t>
            </a:fld>
            <a:endParaRPr lang="en-US"/>
          </a:p>
        </p:txBody>
      </p:sp>
    </p:spTree>
    <p:extLst>
      <p:ext uri="{BB962C8B-B14F-4D97-AF65-F5344CB8AC3E}">
        <p14:creationId xmlns:p14="http://schemas.microsoft.com/office/powerpoint/2010/main" val="3419907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 Id="rId4" Type="http://schemas.openxmlformats.org/officeDocument/2006/relationships/hyperlink" Target="https://publications.jrc.ec.europa.eu/repository/handle/JRC128415"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euipo.europa.eu/ohimportal/en/web/observatory/faq-for-teachers"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hyperlink" Target="https://op.europa.eu/en/publication-detail/-/publication/72421f53-4458-11ed-92ed-01aa75ed71a1/language-en"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5.png"/><Relationship Id="rId4" Type="http://schemas.openxmlformats.org/officeDocument/2006/relationships/hyperlink" Target="https://op.europa.eu/de/publication-detail/-/publication/a224c235-4843-11ed-92ed-01aa75ed71a1"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ideaspowered.eu/en/our-projects/ideaspowered@school/resources" TargetMode="External"/><Relationship Id="rId2" Type="http://schemas.openxmlformats.org/officeDocument/2006/relationships/hyperlink" Target="https://ideaspowered.eu/en/our-projects/ideaspowered@school/ip-teaching-materials" TargetMode="External"/><Relationship Id="rId1" Type="http://schemas.openxmlformats.org/officeDocument/2006/relationships/slideLayout" Target="../slideLayouts/slideLayout12.xml"/><Relationship Id="rId5" Type="http://schemas.openxmlformats.org/officeDocument/2006/relationships/image" Target="../media/image22.jp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hyperlink" Target="https://euipo.europa.eu/ohimportal/de/web/observatory/faq-for-teachers" TargetMode="Externa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hyperlink" Target="https://www.instagram.com/ideas.powered/" TargetMode="External"/><Relationship Id="rId2" Type="http://schemas.openxmlformats.org/officeDocument/2006/relationships/hyperlink" Target="https://www.facebook.com/IdeasPowered/" TargetMode="External"/><Relationship Id="rId1" Type="http://schemas.openxmlformats.org/officeDocument/2006/relationships/slideLayout" Target="../slideLayouts/slideLayout12.xml"/><Relationship Id="rId6" Type="http://schemas.openxmlformats.org/officeDocument/2006/relationships/image" Target="../media/image28.jpeg"/><Relationship Id="rId5" Type="http://schemas.openxmlformats.org/officeDocument/2006/relationships/image" Target="../media/image27.jpg"/><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hyperlink" Target="https://twitter.com/EU_IPO" TargetMode="External"/><Relationship Id="rId2" Type="http://schemas.openxmlformats.org/officeDocument/2006/relationships/image" Target="../media/image29.jpg"/><Relationship Id="rId1" Type="http://schemas.openxmlformats.org/officeDocument/2006/relationships/slideLayout" Target="../slideLayouts/slideLayout1.xml"/><Relationship Id="rId6" Type="http://schemas.openxmlformats.org/officeDocument/2006/relationships/hyperlink" Target="mailto:ipineducation@euipo.europa.eu" TargetMode="External"/><Relationship Id="rId5" Type="http://schemas.openxmlformats.org/officeDocument/2006/relationships/hyperlink" Target="https://www.facebook.com/EUIPO.eu" TargetMode="External"/><Relationship Id="rId4" Type="http://schemas.openxmlformats.org/officeDocument/2006/relationships/hyperlink" Target="https://www.linkedin.com/company/euipo"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hyperlink" Target="https://youtu.be/iglWst1Nu_s"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euipo.europa.eu/ohimportal/de/web/observatory/about-u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euipo.europa.eu/ohimportal/de/web/observatory/ip-contribution" TargetMode="Externa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https://euipo.europa.eu/ohimportal/de/web/observatory/ip-youth-scoreboard" TargetMode="External"/><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s://euipo.europa.eu/ohimportal/de/web/observatory/ip-in-education" TargetMode="External"/><Relationship Id="rId2" Type="http://schemas.openxmlformats.org/officeDocument/2006/relationships/image" Target="../media/image9.jpg"/><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hyperlink" Target="https://euipo.europa.eu/ohimportal/de/web/observatory/ip-in-education-network"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s://data.consilium.europa.eu/doc/document/ST-8701-2018-INIT/en/pdf" TargetMode="External"/><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hyperlink" Target="https://www.europarl.europa.eu/doceo/document/A-9-2021-0042_DE.html" TargetMode="External"/><Relationship Id="rId4" Type="http://schemas.openxmlformats.org/officeDocument/2006/relationships/hyperlink" Target="https://eur-lex.europa.eu/legal-content/EN/TXT/?uri=CELEX%3A52020XG1201%2802%29" TargetMode="External"/><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810383" y="1909483"/>
            <a:ext cx="7795278" cy="694020"/>
          </a:xfrm>
        </p:spPr>
        <p:txBody>
          <a:bodyPr anchor="b">
            <a:noAutofit/>
          </a:bodyPr>
          <a:lstStyle/>
          <a:p>
            <a:pPr algn="l"/>
            <a:r>
              <a:rPr lang="en-US" sz="2400" b="1" dirty="0">
                <a:solidFill>
                  <a:schemeClr val="tx1">
                    <a:lumMod val="50000"/>
                    <a:lumOff val="50000"/>
                  </a:schemeClr>
                </a:solidFill>
                <a:latin typeface="Arial"/>
                <a:ea typeface="Open Sans" panose="020B0606030504020204" pitchFamily="34" charset="0"/>
                <a:cs typeface="Arial"/>
              </a:rPr>
              <a:t>Intellectual Property in Education </a:t>
            </a:r>
            <a:br>
              <a:rPr lang="en-US" sz="2500" b="1" spc="-150" dirty="0">
                <a:solidFill>
                  <a:srgbClr val="024DA1"/>
                </a:solidFill>
                <a:latin typeface="Arial"/>
                <a:ea typeface="Open Sans Semibold" panose="020B0706030804020204" pitchFamily="34" charset="0"/>
                <a:cs typeface="Arial"/>
              </a:rPr>
            </a:br>
            <a:r>
              <a:rPr lang="de-DE" sz="2500" b="1" spc="-150" dirty="0">
                <a:solidFill>
                  <a:srgbClr val="024DA1"/>
                </a:solidFill>
                <a:latin typeface="Arial"/>
                <a:ea typeface="Open Sans Semibold" panose="020B0706030804020204" pitchFamily="34" charset="0"/>
                <a:cs typeface="Arial"/>
              </a:rPr>
              <a:t>Geistiges Eigentum in der Bildung</a:t>
            </a:r>
            <a:endParaRPr lang="en-IE" sz="2500" b="1" spc="-150" dirty="0">
              <a:solidFill>
                <a:srgbClr val="024DA1"/>
              </a:solidFill>
              <a:latin typeface="Arial"/>
              <a:ea typeface="Open Sans Semibold" panose="020B0706030804020204" pitchFamily="34" charset="0"/>
              <a:cs typeface="Arial"/>
            </a:endParaRPr>
          </a:p>
        </p:txBody>
      </p:sp>
      <p:sp>
        <p:nvSpPr>
          <p:cNvPr id="5" name="Title 3"/>
          <p:cNvSpPr txBox="1">
            <a:spLocks/>
          </p:cNvSpPr>
          <p:nvPr/>
        </p:nvSpPr>
        <p:spPr>
          <a:xfrm>
            <a:off x="919239" y="2797126"/>
            <a:ext cx="7771190" cy="1062179"/>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ES" sz="1400" dirty="0">
                <a:solidFill>
                  <a:srgbClr val="024DA1"/>
                </a:solidFill>
                <a:latin typeface="Arial"/>
                <a:ea typeface="Open Sans Light" panose="020B0306030504020204" pitchFamily="34" charset="0"/>
                <a:cs typeface="Arial"/>
              </a:rPr>
              <a:t>Tina Filzek, EUIPO Observatory</a:t>
            </a:r>
          </a:p>
          <a:p>
            <a:pPr algn="r"/>
            <a:r>
              <a:rPr lang="es-ES" sz="1400" dirty="0">
                <a:solidFill>
                  <a:srgbClr val="024DA1"/>
                </a:solidFill>
                <a:latin typeface="Arial"/>
                <a:ea typeface="Open Sans Light" panose="020B0306030504020204" pitchFamily="34" charset="0"/>
                <a:cs typeface="Arial"/>
              </a:rPr>
              <a:t>11.  </a:t>
            </a:r>
            <a:r>
              <a:rPr lang="es-ES" sz="1400" dirty="0" err="1">
                <a:solidFill>
                  <a:srgbClr val="024DA1"/>
                </a:solidFill>
                <a:latin typeface="Arial"/>
                <a:ea typeface="Open Sans Light" panose="020B0306030504020204" pitchFamily="34" charset="0"/>
                <a:cs typeface="Arial"/>
              </a:rPr>
              <a:t>November</a:t>
            </a:r>
            <a:r>
              <a:rPr lang="es-ES" sz="1400" dirty="0">
                <a:solidFill>
                  <a:srgbClr val="024DA1"/>
                </a:solidFill>
                <a:latin typeface="Arial"/>
                <a:ea typeface="Open Sans Light" panose="020B0306030504020204" pitchFamily="34" charset="0"/>
                <a:cs typeface="Arial"/>
              </a:rPr>
              <a:t> 2022</a:t>
            </a:r>
            <a:endParaRPr lang="en-IE" sz="1400" dirty="0">
              <a:solidFill>
                <a:srgbClr val="024DA1"/>
              </a:solidFill>
              <a:latin typeface="Arial"/>
              <a:ea typeface="Open Sans Light" panose="020B0306030504020204" pitchFamily="34" charset="0"/>
              <a:cs typeface="Arial"/>
            </a:endParaRPr>
          </a:p>
        </p:txBody>
      </p:sp>
    </p:spTree>
    <p:extLst>
      <p:ext uri="{BB962C8B-B14F-4D97-AF65-F5344CB8AC3E}">
        <p14:creationId xmlns:p14="http://schemas.microsoft.com/office/powerpoint/2010/main" val="1868419465"/>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p:cNvSpPr>
            <a:spLocks/>
          </p:cNvSpPr>
          <p:nvPr/>
        </p:nvSpPr>
        <p:spPr bwMode="auto">
          <a:xfrm>
            <a:off x="652210" y="920043"/>
            <a:ext cx="8103428" cy="270030"/>
          </a:xfrm>
          <a:prstGeom prst="rect">
            <a:avLst/>
          </a:prstGeom>
          <a:solidFill>
            <a:srgbClr val="183D8C"/>
          </a:solidFill>
          <a:ln>
            <a:noFill/>
          </a:ln>
        </p:spPr>
        <p:txBody>
          <a:bodyPr lIns="0" tIns="0" rIns="0" bIns="0" anchor="ctr"/>
          <a:lstStyle/>
          <a:p>
            <a:pPr marL="85725"/>
            <a:r>
              <a:rPr lang="en-US" sz="1500" b="1" spc="-71" dirty="0">
                <a:solidFill>
                  <a:srgbClr val="FFFCF6"/>
                </a:solidFill>
                <a:latin typeface="Arial"/>
                <a:ea typeface="Open Sans" panose="020B0606030504020204" pitchFamily="34" charset="0"/>
                <a:cs typeface="Arial"/>
              </a:rPr>
              <a:t>BETEILIGUNG AN DIGCOMP 2.2. – DER DIGITALE KOMPETENZRAHMEN FÜR BÜRGERINNEN</a:t>
            </a:r>
          </a:p>
        </p:txBody>
      </p:sp>
      <p:pic>
        <p:nvPicPr>
          <p:cNvPr id="3" name="Picture 2">
            <a:extLst>
              <a:ext uri="{FF2B5EF4-FFF2-40B4-BE49-F238E27FC236}">
                <a16:creationId xmlns:a16="http://schemas.microsoft.com/office/drawing/2014/main" id="{6653C19A-4B82-487E-95F4-0ED9BD24CFE1}"/>
              </a:ext>
            </a:extLst>
          </p:cNvPr>
          <p:cNvPicPr>
            <a:picLocks noChangeAspect="1"/>
          </p:cNvPicPr>
          <p:nvPr/>
        </p:nvPicPr>
        <p:blipFill>
          <a:blip r:embed="rId2"/>
          <a:stretch>
            <a:fillRect/>
          </a:stretch>
        </p:blipFill>
        <p:spPr>
          <a:xfrm>
            <a:off x="4295816" y="1264741"/>
            <a:ext cx="3671047" cy="3619017"/>
          </a:xfrm>
          <a:prstGeom prst="rect">
            <a:avLst/>
          </a:prstGeom>
        </p:spPr>
      </p:pic>
      <p:pic>
        <p:nvPicPr>
          <p:cNvPr id="8" name="Picture 7">
            <a:extLst>
              <a:ext uri="{FF2B5EF4-FFF2-40B4-BE49-F238E27FC236}">
                <a16:creationId xmlns:a16="http://schemas.microsoft.com/office/drawing/2014/main" id="{9D08B24B-6260-4C4B-9F4C-F928A11EBCA9}"/>
              </a:ext>
            </a:extLst>
          </p:cNvPr>
          <p:cNvPicPr>
            <a:picLocks noChangeAspect="1"/>
          </p:cNvPicPr>
          <p:nvPr/>
        </p:nvPicPr>
        <p:blipFill>
          <a:blip r:embed="rId3"/>
          <a:stretch>
            <a:fillRect/>
          </a:stretch>
        </p:blipFill>
        <p:spPr>
          <a:xfrm>
            <a:off x="2292755" y="1264741"/>
            <a:ext cx="2003061" cy="3720755"/>
          </a:xfrm>
          <a:prstGeom prst="rect">
            <a:avLst/>
          </a:prstGeom>
        </p:spPr>
      </p:pic>
      <p:sp>
        <p:nvSpPr>
          <p:cNvPr id="10" name="Content Placeholder 3">
            <a:extLst>
              <a:ext uri="{FF2B5EF4-FFF2-40B4-BE49-F238E27FC236}">
                <a16:creationId xmlns:a16="http://schemas.microsoft.com/office/drawing/2014/main" id="{796BD8CB-C378-43DD-B5CC-55919E3784B1}"/>
              </a:ext>
            </a:extLst>
          </p:cNvPr>
          <p:cNvSpPr txBox="1">
            <a:spLocks/>
          </p:cNvSpPr>
          <p:nvPr/>
        </p:nvSpPr>
        <p:spPr>
          <a:xfrm>
            <a:off x="305922" y="1969115"/>
            <a:ext cx="1903426" cy="42164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1600" spc="-71" dirty="0">
                <a:solidFill>
                  <a:schemeClr val="tx1">
                    <a:lumMod val="50000"/>
                    <a:lumOff val="50000"/>
                  </a:schemeClr>
                </a:solidFill>
                <a:latin typeface="Arial"/>
                <a:ea typeface="Open Sans" panose="020B0606030504020204" pitchFamily="34" charset="0"/>
                <a:cs typeface="Arial"/>
                <a:hlinkClick r:id="rId4"/>
              </a:rPr>
              <a:t>DigComp 2.2.</a:t>
            </a:r>
            <a:endParaRPr lang="es-ES" sz="1600" spc="-71" dirty="0">
              <a:solidFill>
                <a:srgbClr val="14438E"/>
              </a:solidFill>
              <a:latin typeface="Arial"/>
              <a:ea typeface="Open Sans" panose="020B0606030504020204" pitchFamily="34" charset="0"/>
              <a:cs typeface="Arial"/>
            </a:endParaRPr>
          </a:p>
        </p:txBody>
      </p:sp>
    </p:spTree>
    <p:extLst>
      <p:ext uri="{BB962C8B-B14F-4D97-AF65-F5344CB8AC3E}">
        <p14:creationId xmlns:p14="http://schemas.microsoft.com/office/powerpoint/2010/main" val="1302652551"/>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CE73145-22DC-48F5-A06B-E296C3D297E1}"/>
              </a:ext>
            </a:extLst>
          </p:cNvPr>
          <p:cNvSpPr/>
          <p:nvPr/>
        </p:nvSpPr>
        <p:spPr>
          <a:xfrm>
            <a:off x="652209" y="1190073"/>
            <a:ext cx="8103427" cy="3970318"/>
          </a:xfrm>
          <a:prstGeom prst="rect">
            <a:avLst/>
          </a:prstGeom>
        </p:spPr>
        <p:txBody>
          <a:bodyPr wrap="square">
            <a:spAutoFit/>
          </a:bodyPr>
          <a:lstStyle/>
          <a:p>
            <a:r>
              <a:rPr lang="en-GB" sz="1200" i="1" dirty="0">
                <a:solidFill>
                  <a:schemeClr val="tx1">
                    <a:lumMod val="50000"/>
                    <a:lumOff val="50000"/>
                  </a:schemeClr>
                </a:solidFill>
                <a:ea typeface="Open Sans" panose="020B0606030504020204" pitchFamily="34" charset="0"/>
                <a:cs typeface="Arial"/>
              </a:rPr>
              <a:t>To understand how copyright and licences apply to data, information and digital content.</a:t>
            </a:r>
          </a:p>
          <a:p>
            <a:r>
              <a:rPr lang="de-DE" sz="1200" i="1" dirty="0">
                <a:solidFill>
                  <a:schemeClr val="accent1">
                    <a:lumMod val="75000"/>
                  </a:schemeClr>
                </a:solidFill>
              </a:rPr>
              <a:t>Verstehen, wie Urheberrecht und Lizenzen für Daten, Informationen und digitale Inhalte gelten.</a:t>
            </a:r>
          </a:p>
          <a:p>
            <a:endParaRPr lang="en-GB" sz="1200" i="1" dirty="0">
              <a:solidFill>
                <a:schemeClr val="accent1">
                  <a:lumMod val="75000"/>
                </a:schemeClr>
              </a:solidFill>
            </a:endParaRPr>
          </a:p>
          <a:p>
            <a:r>
              <a:rPr lang="en-GB" sz="1200" b="1" dirty="0"/>
              <a:t>KNOWLEDGE/WISSEN</a:t>
            </a:r>
          </a:p>
          <a:p>
            <a:pPr marL="171450" lvl="0" indent="-171450">
              <a:buFont typeface="Arial" panose="020B0604020202020204" pitchFamily="34" charset="0"/>
              <a:buChar char="•"/>
            </a:pPr>
            <a:r>
              <a:rPr lang="en-GB" sz="1200" dirty="0"/>
              <a:t>Knows that digital content, goods and services might be </a:t>
            </a:r>
            <a:r>
              <a:rPr lang="en-GB" sz="1200" b="1" dirty="0"/>
              <a:t>protected under intellectual property (IP) rights </a:t>
            </a:r>
            <a:br>
              <a:rPr lang="en-GB" sz="1200" dirty="0"/>
            </a:br>
            <a:r>
              <a:rPr lang="en-GB" sz="1200" dirty="0"/>
              <a:t>(e.g. copyright, trade marks, designs, patents). </a:t>
            </a:r>
            <a:endParaRPr lang="en-US" sz="1200" dirty="0"/>
          </a:p>
          <a:p>
            <a:pPr marL="171450" lvl="0" indent="-171450">
              <a:buFont typeface="Arial" panose="020B0604020202020204" pitchFamily="34" charset="0"/>
              <a:buChar char="•"/>
            </a:pPr>
            <a:r>
              <a:rPr lang="en-GB" sz="1200" dirty="0"/>
              <a:t>Aware that the creation of digital content (e.g. pictures, texts, music) when original is considered protected by </a:t>
            </a:r>
            <a:r>
              <a:rPr lang="en-GB" sz="1200" b="1" dirty="0"/>
              <a:t>copyright</a:t>
            </a:r>
            <a:r>
              <a:rPr lang="en-GB" sz="1200" dirty="0"/>
              <a:t> </a:t>
            </a:r>
            <a:br>
              <a:rPr lang="en-GB" sz="1200" dirty="0"/>
            </a:br>
            <a:r>
              <a:rPr lang="en-GB" sz="1200" dirty="0"/>
              <a:t>as soon as it exists (</a:t>
            </a:r>
            <a:r>
              <a:rPr lang="en-GB" sz="1200" b="1" dirty="0"/>
              <a:t>automatic protection</a:t>
            </a:r>
            <a:r>
              <a:rPr lang="en-GB" sz="1200" dirty="0"/>
              <a:t>).</a:t>
            </a:r>
          </a:p>
          <a:p>
            <a:pPr lvl="0"/>
            <a:endParaRPr lang="en-US" sz="1200" dirty="0"/>
          </a:p>
          <a:p>
            <a:r>
              <a:rPr lang="en-GB" sz="1200" b="1" dirty="0"/>
              <a:t>SKILLS/FÄHIGKEITEN</a:t>
            </a:r>
          </a:p>
          <a:p>
            <a:pPr marL="171450" indent="-171450">
              <a:buFont typeface="Arial" panose="020B0604020202020204" pitchFamily="34" charset="0"/>
              <a:buChar char="•"/>
            </a:pPr>
            <a:r>
              <a:rPr lang="en-GB" sz="1200" dirty="0"/>
              <a:t>Can choose the most suitable strategy, including the licensing, for the purpose of sharing and </a:t>
            </a:r>
            <a:r>
              <a:rPr lang="en-GB" sz="1200" b="1" dirty="0"/>
              <a:t>protecting one’s own creation </a:t>
            </a:r>
            <a:r>
              <a:rPr lang="en-GB" sz="1200" dirty="0"/>
              <a:t>(e.g. by registering it in an optional copyright deposit system; choosing open licences such as </a:t>
            </a:r>
            <a:r>
              <a:rPr lang="en-GB" sz="1200" b="1" dirty="0"/>
              <a:t>Creative Commons</a:t>
            </a:r>
            <a:r>
              <a:rPr lang="en-GB" sz="1200" dirty="0"/>
              <a:t>).</a:t>
            </a:r>
          </a:p>
          <a:p>
            <a:pPr marL="171450" indent="-171450">
              <a:buFont typeface="Arial" panose="020B0604020202020204" pitchFamily="34" charset="0"/>
              <a:buChar char="•"/>
            </a:pPr>
            <a:r>
              <a:rPr lang="en-GB" sz="1200" dirty="0"/>
              <a:t>Able to identify when uses of copyright protected digital content fall under the scope of a </a:t>
            </a:r>
            <a:r>
              <a:rPr lang="en-GB" sz="1200" b="1" dirty="0"/>
              <a:t>copyright exception </a:t>
            </a:r>
            <a:r>
              <a:rPr lang="en-GB" sz="1200" dirty="0"/>
              <a:t>so that no prior consent is needed (e.g. teachers and students in the EU can use copyright protected content for the purpose of illustration for teaching).</a:t>
            </a:r>
            <a:r>
              <a:rPr lang="en-US" sz="1200" dirty="0"/>
              <a:t> </a:t>
            </a:r>
            <a:r>
              <a:rPr lang="en-GB" sz="1200" u="sng" dirty="0">
                <a:hlinkClick r:id="rId3"/>
              </a:rPr>
              <a:t>https://euipo.europa.eu/ohimportal/en/web/observatory/faq-for-teachers</a:t>
            </a:r>
            <a:r>
              <a:rPr lang="en-GB" sz="1200" dirty="0"/>
              <a:t> </a:t>
            </a:r>
          </a:p>
          <a:p>
            <a:pPr marL="171450" indent="-171450">
              <a:buFont typeface="Arial" panose="020B0604020202020204" pitchFamily="34" charset="0"/>
              <a:buChar char="•"/>
            </a:pPr>
            <a:endParaRPr lang="en-US" sz="1200" dirty="0"/>
          </a:p>
          <a:p>
            <a:r>
              <a:rPr lang="en-US" sz="1200" b="1" dirty="0"/>
              <a:t>ATTITUDES/EINSTELLUNG</a:t>
            </a:r>
          </a:p>
          <a:p>
            <a:pPr marL="171450" indent="-171450">
              <a:buFont typeface="Arial" panose="020B0604020202020204" pitchFamily="34" charset="0"/>
              <a:buChar char="•"/>
            </a:pPr>
            <a:r>
              <a:rPr lang="en-US" sz="1200" b="1" dirty="0"/>
              <a:t>Respectful of rights </a:t>
            </a:r>
            <a:r>
              <a:rPr lang="en-US" sz="1200" dirty="0"/>
              <a:t>affecting others (e.g. ownership, contract terms), only using </a:t>
            </a:r>
            <a:r>
              <a:rPr lang="en-US" sz="1200" b="1" dirty="0"/>
              <a:t>legal sources </a:t>
            </a:r>
            <a:r>
              <a:rPr lang="en-US" sz="1200" dirty="0"/>
              <a:t>for downloading digital content (e.g. movies, music, books) and when relevant, opting for open-source software. </a:t>
            </a:r>
            <a:endParaRPr lang="en-GB" sz="1200" b="1" dirty="0"/>
          </a:p>
          <a:p>
            <a:pPr marL="171450" indent="-171450">
              <a:buFont typeface="Arial" panose="020B0604020202020204" pitchFamily="34" charset="0"/>
              <a:buChar char="•"/>
            </a:pPr>
            <a:r>
              <a:rPr lang="en-GB" sz="1200" dirty="0"/>
              <a:t>Open to consider whether open licences or other licence schemes are more suitable when producing and publishing digital content and resources.</a:t>
            </a:r>
            <a:endParaRPr lang="en-US" sz="1200" dirty="0"/>
          </a:p>
        </p:txBody>
      </p:sp>
      <p:sp>
        <p:nvSpPr>
          <p:cNvPr id="4" name="Rectangle 8">
            <a:extLst>
              <a:ext uri="{FF2B5EF4-FFF2-40B4-BE49-F238E27FC236}">
                <a16:creationId xmlns:a16="http://schemas.microsoft.com/office/drawing/2014/main" id="{79FBC774-D6B1-4994-A3B5-9B8A512EBF10}"/>
              </a:ext>
            </a:extLst>
          </p:cNvPr>
          <p:cNvSpPr>
            <a:spLocks/>
          </p:cNvSpPr>
          <p:nvPr/>
        </p:nvSpPr>
        <p:spPr bwMode="auto">
          <a:xfrm>
            <a:off x="652210" y="920043"/>
            <a:ext cx="8103428" cy="270030"/>
          </a:xfrm>
          <a:prstGeom prst="rect">
            <a:avLst/>
          </a:prstGeom>
          <a:solidFill>
            <a:srgbClr val="183D8C"/>
          </a:solidFill>
          <a:ln>
            <a:noFill/>
          </a:ln>
        </p:spPr>
        <p:txBody>
          <a:bodyPr lIns="0" tIns="0" rIns="0" bIns="0" anchor="ctr"/>
          <a:lstStyle/>
          <a:p>
            <a:pPr marL="85725"/>
            <a:r>
              <a:rPr lang="en-US" sz="1500" b="1" spc="-71" dirty="0">
                <a:solidFill>
                  <a:srgbClr val="FFFCF6"/>
                </a:solidFill>
                <a:latin typeface="Arial"/>
                <a:ea typeface="Open Sans" panose="020B0606030504020204" pitchFamily="34" charset="0"/>
                <a:cs typeface="Arial"/>
              </a:rPr>
              <a:t>DIGCOMP 2.2. – BEISPIEL URHEBERRECHT UND LIZENZEN</a:t>
            </a:r>
          </a:p>
        </p:txBody>
      </p:sp>
    </p:spTree>
    <p:extLst>
      <p:ext uri="{BB962C8B-B14F-4D97-AF65-F5344CB8AC3E}">
        <p14:creationId xmlns:p14="http://schemas.microsoft.com/office/powerpoint/2010/main" val="4021478217"/>
      </p:ext>
    </p:extLst>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9B6F1A6-8E59-4052-84AF-CCFBD7B74E3A}"/>
              </a:ext>
            </a:extLst>
          </p:cNvPr>
          <p:cNvSpPr txBox="1"/>
          <p:nvPr/>
        </p:nvSpPr>
        <p:spPr>
          <a:xfrm>
            <a:off x="572678" y="1583261"/>
            <a:ext cx="5419244" cy="2723823"/>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hlinkClick r:id="rId3"/>
              </a:rPr>
              <a:t>Report</a:t>
            </a:r>
            <a:endParaRPr lang="en-GB" sz="1600" dirty="0">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a:p>
            <a:r>
              <a:rPr lang="de-DE" sz="1600" dirty="0">
                <a:latin typeface="Arial" panose="020B0604020202020204" pitchFamily="34" charset="0"/>
                <a:cs typeface="Arial" panose="020B0604020202020204" pitchFamily="34" charset="0"/>
                <a:hlinkClick r:id="rId4"/>
              </a:rPr>
              <a:t>Leitlinien</a:t>
            </a:r>
            <a:r>
              <a:rPr lang="de-DE" sz="1600" dirty="0">
                <a:latin typeface="Arial" panose="020B0604020202020204" pitchFamily="34" charset="0"/>
                <a:cs typeface="Arial" panose="020B0604020202020204" pitchFamily="34" charset="0"/>
              </a:rPr>
              <a:t> </a:t>
            </a:r>
            <a:r>
              <a:rPr lang="de-DE" sz="1600" spc="-71" dirty="0">
                <a:solidFill>
                  <a:srgbClr val="14438E"/>
                </a:solidFill>
                <a:latin typeface="Arial"/>
                <a:ea typeface="Open Sans" panose="020B0606030504020204" pitchFamily="34" charset="0"/>
                <a:cs typeface="Arial"/>
              </a:rPr>
              <a:t>für Lehrkräfte und pädagogische Fachkräfte zur Bekämpfung von Desinformation und zur Förderung der digitalen Kompetenz durch allgemeine und berufliche Bildung</a:t>
            </a:r>
          </a:p>
          <a:p>
            <a:r>
              <a:rPr lang="de-DE" sz="1600" spc="-71" dirty="0">
                <a:solidFill>
                  <a:srgbClr val="14438E"/>
                </a:solidFill>
                <a:latin typeface="Arial"/>
                <a:ea typeface="Open Sans" panose="020B0606030504020204" pitchFamily="34" charset="0"/>
                <a:cs typeface="Arial"/>
              </a:rPr>
              <a:t> </a:t>
            </a:r>
          </a:p>
          <a:p>
            <a:pPr marL="285750" indent="-285750">
              <a:buFont typeface="Wingdings" panose="05000000000000000000" pitchFamily="2" charset="2"/>
              <a:buChar char="Ø"/>
            </a:pPr>
            <a:r>
              <a:rPr lang="de-DE" sz="1450" spc="-71" dirty="0">
                <a:solidFill>
                  <a:srgbClr val="14438E"/>
                </a:solidFill>
                <a:latin typeface="Arial"/>
                <a:ea typeface="Open Sans" panose="020B0606030504020204" pitchFamily="34" charset="0"/>
                <a:cs typeface="Arial"/>
              </a:rPr>
              <a:t>soll Lehrkräfte unterstützen, indem es ihnen erklärt, wie:</a:t>
            </a:r>
          </a:p>
          <a:p>
            <a:pPr marL="285750" indent="-285750">
              <a:buFont typeface="Arial" panose="020B0604020202020204" pitchFamily="34" charset="0"/>
              <a:buChar char="•"/>
            </a:pPr>
            <a:r>
              <a:rPr lang="de-DE" sz="1450" spc="-71" dirty="0">
                <a:solidFill>
                  <a:srgbClr val="14438E"/>
                </a:solidFill>
                <a:latin typeface="Arial"/>
                <a:ea typeface="Open Sans" panose="020B0606030504020204" pitchFamily="34" charset="0"/>
                <a:cs typeface="Arial"/>
              </a:rPr>
              <a:t>Desinformation bekämpft werden kann</a:t>
            </a:r>
          </a:p>
          <a:p>
            <a:pPr marL="285750" indent="-285750">
              <a:buFont typeface="Arial" panose="020B0604020202020204" pitchFamily="34" charset="0"/>
              <a:buChar char="•"/>
            </a:pPr>
            <a:r>
              <a:rPr lang="de-DE" sz="1450" spc="-71" dirty="0">
                <a:solidFill>
                  <a:srgbClr val="14438E"/>
                </a:solidFill>
                <a:latin typeface="Arial"/>
                <a:ea typeface="Open Sans" panose="020B0606030504020204" pitchFamily="34" charset="0"/>
                <a:cs typeface="Arial"/>
              </a:rPr>
              <a:t>digitale Kompetenz erreicht werden kann</a:t>
            </a:r>
          </a:p>
          <a:p>
            <a:pPr marL="285750" indent="-285750">
              <a:buFont typeface="Arial" panose="020B0604020202020204" pitchFamily="34" charset="0"/>
              <a:buChar char="•"/>
            </a:pPr>
            <a:r>
              <a:rPr lang="de-DE" sz="1450" spc="-71" dirty="0">
                <a:solidFill>
                  <a:srgbClr val="14438E"/>
                </a:solidFill>
                <a:latin typeface="Arial"/>
                <a:ea typeface="Open Sans" panose="020B0606030504020204" pitchFamily="34" charset="0"/>
                <a:cs typeface="Arial"/>
              </a:rPr>
              <a:t>kritischer und verantwortungsvoller Umgang mit Technik aussieht</a:t>
            </a:r>
          </a:p>
          <a:p>
            <a:pPr marL="285750" indent="-285750">
              <a:buFont typeface="Arial" panose="020B0604020202020204" pitchFamily="34" charset="0"/>
              <a:buChar char="•"/>
            </a:pPr>
            <a:r>
              <a:rPr lang="de-DE" sz="1450" spc="-71" dirty="0">
                <a:solidFill>
                  <a:srgbClr val="14438E"/>
                </a:solidFill>
                <a:latin typeface="Arial"/>
                <a:ea typeface="Open Sans" panose="020B0606030504020204" pitchFamily="34" charset="0"/>
                <a:cs typeface="Arial"/>
              </a:rPr>
              <a:t>Schüler anhand ihrer Kompetenzen bewertet werden können</a:t>
            </a:r>
            <a:endParaRPr lang="en-US" sz="1450" spc="-71" dirty="0">
              <a:solidFill>
                <a:srgbClr val="14438E"/>
              </a:solidFill>
              <a:latin typeface="Arial"/>
              <a:ea typeface="Open Sans" panose="020B0606030504020204" pitchFamily="34" charset="0"/>
              <a:cs typeface="Arial"/>
            </a:endParaRPr>
          </a:p>
        </p:txBody>
      </p:sp>
      <p:sp>
        <p:nvSpPr>
          <p:cNvPr id="8" name="Rectangle 8">
            <a:extLst>
              <a:ext uri="{FF2B5EF4-FFF2-40B4-BE49-F238E27FC236}">
                <a16:creationId xmlns:a16="http://schemas.microsoft.com/office/drawing/2014/main" id="{8C5553D7-91C7-49FC-A8A3-25F6F3A7E299}"/>
              </a:ext>
            </a:extLst>
          </p:cNvPr>
          <p:cNvSpPr>
            <a:spLocks/>
          </p:cNvSpPr>
          <p:nvPr/>
        </p:nvSpPr>
        <p:spPr bwMode="auto">
          <a:xfrm>
            <a:off x="557450" y="920043"/>
            <a:ext cx="8122626" cy="491898"/>
          </a:xfrm>
          <a:prstGeom prst="rect">
            <a:avLst/>
          </a:prstGeom>
          <a:solidFill>
            <a:srgbClr val="183D8C"/>
          </a:solidFill>
          <a:ln>
            <a:noFill/>
          </a:ln>
        </p:spPr>
        <p:txBody>
          <a:bodyPr lIns="0" tIns="0" rIns="0" bIns="0" anchor="ctr"/>
          <a:lstStyle/>
          <a:p>
            <a:pPr marL="85725"/>
            <a:r>
              <a:rPr lang="en-US" sz="1500" b="1" spc="-71" dirty="0">
                <a:solidFill>
                  <a:srgbClr val="FFFCF6"/>
                </a:solidFill>
                <a:latin typeface="Arial"/>
                <a:ea typeface="Open Sans" panose="020B0606030504020204" pitchFamily="34" charset="0"/>
                <a:cs typeface="Arial"/>
              </a:rPr>
              <a:t>BETEILIGUNG AN DER EU EXPERTEN GRUPPE ZUR BEKÄMPFUNG VON DESINFORMATION UND ZUR FÖRDERUNG DER  DIGITALEN KOMPETENZ</a:t>
            </a:r>
          </a:p>
        </p:txBody>
      </p:sp>
      <p:pic>
        <p:nvPicPr>
          <p:cNvPr id="9" name="Picture 8">
            <a:extLst>
              <a:ext uri="{FF2B5EF4-FFF2-40B4-BE49-F238E27FC236}">
                <a16:creationId xmlns:a16="http://schemas.microsoft.com/office/drawing/2014/main" id="{32B16755-9AA4-4D36-93C6-D7E8FC4BD5F6}"/>
              </a:ext>
            </a:extLst>
          </p:cNvPr>
          <p:cNvPicPr>
            <a:picLocks noChangeAspect="1"/>
          </p:cNvPicPr>
          <p:nvPr/>
        </p:nvPicPr>
        <p:blipFill>
          <a:blip r:embed="rId5"/>
          <a:stretch>
            <a:fillRect/>
          </a:stretch>
        </p:blipFill>
        <p:spPr>
          <a:xfrm>
            <a:off x="572678" y="4294211"/>
            <a:ext cx="2830960" cy="849288"/>
          </a:xfrm>
          <a:prstGeom prst="rect">
            <a:avLst/>
          </a:prstGeom>
        </p:spPr>
      </p:pic>
      <p:pic>
        <p:nvPicPr>
          <p:cNvPr id="3" name="Picture 2">
            <a:extLst>
              <a:ext uri="{FF2B5EF4-FFF2-40B4-BE49-F238E27FC236}">
                <a16:creationId xmlns:a16="http://schemas.microsoft.com/office/drawing/2014/main" id="{8F3254C3-1143-4929-8035-16354561248D}"/>
              </a:ext>
            </a:extLst>
          </p:cNvPr>
          <p:cNvPicPr>
            <a:picLocks noChangeAspect="1"/>
          </p:cNvPicPr>
          <p:nvPr/>
        </p:nvPicPr>
        <p:blipFill>
          <a:blip r:embed="rId6"/>
          <a:stretch>
            <a:fillRect/>
          </a:stretch>
        </p:blipFill>
        <p:spPr>
          <a:xfrm>
            <a:off x="5716197" y="1411940"/>
            <a:ext cx="2963879" cy="3731559"/>
          </a:xfrm>
          <a:prstGeom prst="rect">
            <a:avLst/>
          </a:prstGeom>
        </p:spPr>
      </p:pic>
    </p:spTree>
    <p:extLst>
      <p:ext uri="{BB962C8B-B14F-4D97-AF65-F5344CB8AC3E}">
        <p14:creationId xmlns:p14="http://schemas.microsoft.com/office/powerpoint/2010/main" val="1152202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p:nvPr>
        </p:nvSpPr>
        <p:spPr>
          <a:xfrm>
            <a:off x="4090736" y="1367883"/>
            <a:ext cx="5053264" cy="3642731"/>
          </a:xfrm>
        </p:spPr>
        <p:txBody>
          <a:bodyPr>
            <a:noAutofit/>
          </a:bodyPr>
          <a:lstStyle/>
          <a:p>
            <a:pPr marL="0" indent="0">
              <a:buNone/>
            </a:pPr>
            <a:r>
              <a:rPr lang="en-US" sz="1600" b="1" dirty="0">
                <a:solidFill>
                  <a:schemeClr val="tx1">
                    <a:lumMod val="50000"/>
                    <a:lumOff val="50000"/>
                  </a:schemeClr>
                </a:solidFill>
                <a:latin typeface="Arial"/>
                <a:ea typeface="Open Sans" panose="020B0606030504020204" pitchFamily="34" charset="0"/>
                <a:cs typeface="Arial"/>
                <a:hlinkClick r:id="rId2"/>
              </a:rPr>
              <a:t>Ideas </a:t>
            </a:r>
            <a:r>
              <a:rPr lang="en-US" sz="1600" b="1" dirty="0" err="1">
                <a:solidFill>
                  <a:schemeClr val="tx1">
                    <a:lumMod val="50000"/>
                    <a:lumOff val="50000"/>
                  </a:schemeClr>
                </a:solidFill>
                <a:latin typeface="Arial"/>
                <a:ea typeface="Open Sans" panose="020B0606030504020204" pitchFamily="34" charset="0"/>
                <a:cs typeface="Arial"/>
                <a:hlinkClick r:id="rId2"/>
              </a:rPr>
              <a:t>Powered@School</a:t>
            </a:r>
            <a:r>
              <a:rPr lang="en-US" sz="1600" b="1" dirty="0">
                <a:solidFill>
                  <a:schemeClr val="tx1">
                    <a:lumMod val="50000"/>
                    <a:lumOff val="50000"/>
                  </a:schemeClr>
                </a:solidFill>
                <a:latin typeface="Arial"/>
                <a:ea typeface="Open Sans" panose="020B0606030504020204" pitchFamily="34" charset="0"/>
                <a:cs typeface="Arial"/>
                <a:hlinkClick r:id="rId2"/>
              </a:rPr>
              <a:t> </a:t>
            </a:r>
            <a:r>
              <a:rPr lang="en-US" sz="1600" b="1" dirty="0" err="1">
                <a:solidFill>
                  <a:schemeClr val="tx1">
                    <a:lumMod val="50000"/>
                    <a:lumOff val="50000"/>
                  </a:schemeClr>
                </a:solidFill>
                <a:latin typeface="Arial"/>
                <a:ea typeface="Open Sans" panose="020B0606030504020204" pitchFamily="34" charset="0"/>
                <a:cs typeface="Arial"/>
                <a:hlinkClick r:id="rId2"/>
              </a:rPr>
              <a:t>Lehrmaterialien</a:t>
            </a:r>
            <a:r>
              <a:rPr lang="en-US" sz="1600" b="1" dirty="0">
                <a:solidFill>
                  <a:schemeClr val="tx1">
                    <a:lumMod val="50000"/>
                    <a:lumOff val="50000"/>
                  </a:schemeClr>
                </a:solidFill>
                <a:latin typeface="Arial"/>
                <a:ea typeface="Open Sans" panose="020B0606030504020204" pitchFamily="34" charset="0"/>
                <a:cs typeface="Arial"/>
                <a:hlinkClick r:id="rId2"/>
              </a:rPr>
              <a:t> </a:t>
            </a:r>
            <a:endParaRPr lang="en-US" sz="1600" b="1" dirty="0">
              <a:solidFill>
                <a:schemeClr val="tx1">
                  <a:lumMod val="50000"/>
                  <a:lumOff val="50000"/>
                </a:schemeClr>
              </a:solidFill>
              <a:latin typeface="Arial"/>
              <a:ea typeface="Open Sans" panose="020B0606030504020204" pitchFamily="34" charset="0"/>
              <a:cs typeface="Arial"/>
            </a:endParaRPr>
          </a:p>
          <a:p>
            <a:r>
              <a:rPr lang="en-US" sz="1600" spc="-71" dirty="0" err="1">
                <a:solidFill>
                  <a:srgbClr val="14438E"/>
                </a:solidFill>
                <a:latin typeface="Arial"/>
                <a:ea typeface="Open Sans" panose="020B0606030504020204" pitchFamily="34" charset="0"/>
                <a:cs typeface="Arial"/>
              </a:rPr>
              <a:t>vom</a:t>
            </a:r>
            <a:r>
              <a:rPr lang="en-US" sz="1600" spc="-71" dirty="0">
                <a:solidFill>
                  <a:srgbClr val="14438E"/>
                </a:solidFill>
                <a:latin typeface="Arial"/>
                <a:ea typeface="Open Sans" panose="020B0606030504020204" pitchFamily="34" charset="0"/>
                <a:cs typeface="Arial"/>
              </a:rPr>
              <a:t> EUIPO </a:t>
            </a:r>
            <a:r>
              <a:rPr lang="en-US" sz="1600" spc="-71" dirty="0" err="1">
                <a:solidFill>
                  <a:srgbClr val="14438E"/>
                </a:solidFill>
                <a:latin typeface="Arial"/>
                <a:ea typeface="Open Sans" panose="020B0606030504020204" pitchFamily="34" charset="0"/>
                <a:cs typeface="Arial"/>
              </a:rPr>
              <a:t>zusammen</a:t>
            </a:r>
            <a:r>
              <a:rPr lang="en-US" sz="1600" spc="-71" dirty="0">
                <a:solidFill>
                  <a:srgbClr val="14438E"/>
                </a:solidFill>
                <a:latin typeface="Arial"/>
                <a:ea typeface="Open Sans" panose="020B0606030504020204" pitchFamily="34" charset="0"/>
                <a:cs typeface="Arial"/>
              </a:rPr>
              <a:t> </a:t>
            </a:r>
            <a:r>
              <a:rPr lang="en-US" sz="1600" spc="-71" dirty="0" err="1">
                <a:solidFill>
                  <a:srgbClr val="14438E"/>
                </a:solidFill>
                <a:latin typeface="Arial"/>
                <a:ea typeface="Open Sans" panose="020B0606030504020204" pitchFamily="34" charset="0"/>
                <a:cs typeface="Arial"/>
              </a:rPr>
              <a:t>mit</a:t>
            </a:r>
            <a:r>
              <a:rPr lang="en-US" sz="1600" spc="-71" dirty="0">
                <a:solidFill>
                  <a:srgbClr val="14438E"/>
                </a:solidFill>
                <a:latin typeface="Arial"/>
                <a:ea typeface="Open Sans" panose="020B0606030504020204" pitchFamily="34" charset="0"/>
                <a:cs typeface="Arial"/>
              </a:rPr>
              <a:t> </a:t>
            </a:r>
            <a:r>
              <a:rPr lang="en-US" sz="1600" spc="-71" dirty="0" err="1">
                <a:solidFill>
                  <a:srgbClr val="14438E"/>
                </a:solidFill>
                <a:latin typeface="Arial"/>
                <a:ea typeface="Open Sans" panose="020B0606030504020204" pitchFamily="34" charset="0"/>
                <a:cs typeface="Arial"/>
              </a:rPr>
              <a:t>Bildungsexperten</a:t>
            </a:r>
            <a:r>
              <a:rPr lang="en-US" sz="1600" spc="-71" dirty="0">
                <a:solidFill>
                  <a:srgbClr val="14438E"/>
                </a:solidFill>
                <a:latin typeface="Arial"/>
                <a:ea typeface="Open Sans" panose="020B0606030504020204" pitchFamily="34" charset="0"/>
                <a:cs typeface="Arial"/>
              </a:rPr>
              <a:t> </a:t>
            </a:r>
            <a:r>
              <a:rPr lang="en-US" sz="1600" spc="-71" dirty="0" err="1">
                <a:solidFill>
                  <a:srgbClr val="14438E"/>
                </a:solidFill>
                <a:latin typeface="Arial"/>
                <a:ea typeface="Open Sans" panose="020B0606030504020204" pitchFamily="34" charset="0"/>
                <a:cs typeface="Arial"/>
              </a:rPr>
              <a:t>entwickelt</a:t>
            </a:r>
            <a:r>
              <a:rPr lang="en-US" sz="1600" spc="-71" dirty="0">
                <a:solidFill>
                  <a:srgbClr val="14438E"/>
                </a:solidFill>
                <a:latin typeface="Arial"/>
                <a:ea typeface="Open Sans" panose="020B0606030504020204" pitchFamily="34" charset="0"/>
                <a:cs typeface="Arial"/>
              </a:rPr>
              <a:t> </a:t>
            </a:r>
          </a:p>
          <a:p>
            <a:r>
              <a:rPr lang="en-US" sz="1600" spc="-71" dirty="0" err="1">
                <a:solidFill>
                  <a:srgbClr val="14438E"/>
                </a:solidFill>
                <a:latin typeface="Arial"/>
                <a:ea typeface="Open Sans" panose="020B0606030504020204" pitchFamily="34" charset="0"/>
                <a:cs typeface="Arial"/>
              </a:rPr>
              <a:t>für</a:t>
            </a:r>
            <a:r>
              <a:rPr lang="en-US" sz="1600" spc="-71" dirty="0">
                <a:solidFill>
                  <a:srgbClr val="14438E"/>
                </a:solidFill>
                <a:latin typeface="Arial"/>
                <a:ea typeface="Open Sans" panose="020B0606030504020204" pitchFamily="34" charset="0"/>
                <a:cs typeface="Arial"/>
              </a:rPr>
              <a:t> alle </a:t>
            </a:r>
            <a:r>
              <a:rPr lang="en-US" sz="1600" spc="-71" dirty="0" err="1">
                <a:solidFill>
                  <a:srgbClr val="14438E"/>
                </a:solidFill>
                <a:latin typeface="Arial"/>
                <a:ea typeface="Open Sans" panose="020B0606030504020204" pitchFamily="34" charset="0"/>
                <a:cs typeface="Arial"/>
              </a:rPr>
              <a:t>Altersstufen</a:t>
            </a:r>
            <a:r>
              <a:rPr lang="en-US" sz="1600" spc="-71" dirty="0">
                <a:solidFill>
                  <a:srgbClr val="14438E"/>
                </a:solidFill>
                <a:latin typeface="Arial"/>
                <a:ea typeface="Open Sans" panose="020B0606030504020204" pitchFamily="34" charset="0"/>
                <a:cs typeface="Arial"/>
              </a:rPr>
              <a:t> und </a:t>
            </a:r>
            <a:r>
              <a:rPr lang="en-US" sz="1600" spc="-71" dirty="0" err="1">
                <a:solidFill>
                  <a:srgbClr val="14438E"/>
                </a:solidFill>
                <a:latin typeface="Arial"/>
                <a:ea typeface="Open Sans" panose="020B0606030504020204" pitchFamily="34" charset="0"/>
                <a:cs typeface="Arial"/>
              </a:rPr>
              <a:t>Unterrichtsfächer</a:t>
            </a:r>
            <a:endParaRPr lang="en-US" sz="1600" spc="-71" dirty="0">
              <a:solidFill>
                <a:srgbClr val="14438E"/>
              </a:solidFill>
              <a:latin typeface="Arial"/>
              <a:ea typeface="Open Sans" panose="020B0606030504020204" pitchFamily="34" charset="0"/>
              <a:cs typeface="Arial"/>
            </a:endParaRPr>
          </a:p>
          <a:p>
            <a:r>
              <a:rPr lang="en-US" sz="1600" spc="-71" dirty="0" err="1">
                <a:solidFill>
                  <a:srgbClr val="14438E"/>
                </a:solidFill>
                <a:latin typeface="Arial"/>
                <a:ea typeface="Open Sans" panose="020B0606030504020204" pitchFamily="34" charset="0"/>
                <a:cs typeface="Arial"/>
              </a:rPr>
              <a:t>Informationen</a:t>
            </a:r>
            <a:r>
              <a:rPr lang="en-US" sz="1600" spc="-71" dirty="0">
                <a:solidFill>
                  <a:srgbClr val="14438E"/>
                </a:solidFill>
                <a:latin typeface="Arial"/>
                <a:ea typeface="Open Sans" panose="020B0606030504020204" pitchFamily="34" charset="0"/>
                <a:cs typeface="Arial"/>
              </a:rPr>
              <a:t>, Ideen und </a:t>
            </a:r>
            <a:r>
              <a:rPr lang="en-US" sz="1600" spc="-71" dirty="0" err="1">
                <a:solidFill>
                  <a:srgbClr val="14438E"/>
                </a:solidFill>
                <a:latin typeface="Arial"/>
                <a:ea typeface="Open Sans" panose="020B0606030504020204" pitchFamily="34" charset="0"/>
                <a:cs typeface="Arial"/>
              </a:rPr>
              <a:t>gebrauchsfertige</a:t>
            </a:r>
            <a:r>
              <a:rPr lang="en-US" sz="1600" spc="-71" dirty="0">
                <a:solidFill>
                  <a:srgbClr val="14438E"/>
                </a:solidFill>
                <a:latin typeface="Arial"/>
                <a:ea typeface="Open Sans" panose="020B0606030504020204" pitchFamily="34" charset="0"/>
                <a:cs typeface="Arial"/>
              </a:rPr>
              <a:t> </a:t>
            </a:r>
            <a:r>
              <a:rPr lang="en-US" sz="1600" spc="-71" dirty="0" err="1">
                <a:solidFill>
                  <a:srgbClr val="14438E"/>
                </a:solidFill>
                <a:latin typeface="Arial"/>
                <a:ea typeface="Open Sans" panose="020B0606030504020204" pitchFamily="34" charset="0"/>
                <a:cs typeface="Arial"/>
              </a:rPr>
              <a:t>Lehrmittel</a:t>
            </a:r>
            <a:r>
              <a:rPr lang="en-US" sz="1600" spc="-71" dirty="0">
                <a:solidFill>
                  <a:srgbClr val="14438E"/>
                </a:solidFill>
                <a:latin typeface="Arial"/>
                <a:ea typeface="Open Sans" panose="020B0606030504020204" pitchFamily="34" charset="0"/>
                <a:cs typeface="Arial"/>
              </a:rPr>
              <a:t> und </a:t>
            </a:r>
            <a:r>
              <a:rPr lang="en-US" sz="1600" spc="-71" dirty="0" err="1">
                <a:solidFill>
                  <a:srgbClr val="14438E"/>
                </a:solidFill>
                <a:latin typeface="Arial"/>
                <a:ea typeface="Open Sans" panose="020B0606030504020204" pitchFamily="34" charset="0"/>
                <a:cs typeface="Arial"/>
              </a:rPr>
              <a:t>Spiele</a:t>
            </a:r>
            <a:endParaRPr lang="en-US" sz="1600" spc="-71" dirty="0">
              <a:solidFill>
                <a:srgbClr val="14438E"/>
              </a:solidFill>
              <a:latin typeface="Arial"/>
              <a:ea typeface="Open Sans" panose="020B0606030504020204" pitchFamily="34" charset="0"/>
              <a:cs typeface="Arial"/>
            </a:endParaRPr>
          </a:p>
          <a:p>
            <a:r>
              <a:rPr lang="en-US" sz="1600" spc="-71" dirty="0">
                <a:solidFill>
                  <a:srgbClr val="14438E"/>
                </a:solidFill>
                <a:latin typeface="Arial"/>
                <a:ea typeface="Open Sans" panose="020B0606030504020204" pitchFamily="34" charset="0"/>
                <a:cs typeface="Arial"/>
              </a:rPr>
              <a:t>in </a:t>
            </a:r>
            <a:r>
              <a:rPr lang="en-US" sz="1600" spc="-71" dirty="0" err="1">
                <a:solidFill>
                  <a:srgbClr val="14438E"/>
                </a:solidFill>
                <a:latin typeface="Arial"/>
                <a:ea typeface="Open Sans" panose="020B0606030504020204" pitchFamily="34" charset="0"/>
                <a:cs typeface="Arial"/>
              </a:rPr>
              <a:t>allen</a:t>
            </a:r>
            <a:r>
              <a:rPr lang="en-US" sz="1600" spc="-71" dirty="0">
                <a:solidFill>
                  <a:srgbClr val="14438E"/>
                </a:solidFill>
                <a:latin typeface="Arial"/>
                <a:ea typeface="Open Sans" panose="020B0606030504020204" pitchFamily="34" charset="0"/>
                <a:cs typeface="Arial"/>
              </a:rPr>
              <a:t> </a:t>
            </a:r>
            <a:r>
              <a:rPr lang="en-US" sz="1600" spc="-71" dirty="0" err="1">
                <a:solidFill>
                  <a:srgbClr val="14438E"/>
                </a:solidFill>
                <a:latin typeface="Arial"/>
                <a:ea typeface="Open Sans" panose="020B0606030504020204" pitchFamily="34" charset="0"/>
                <a:cs typeface="Arial"/>
              </a:rPr>
              <a:t>Sprachen</a:t>
            </a:r>
            <a:r>
              <a:rPr lang="en-US" sz="1600" spc="-71" dirty="0">
                <a:solidFill>
                  <a:srgbClr val="14438E"/>
                </a:solidFill>
                <a:latin typeface="Arial"/>
                <a:ea typeface="Open Sans" panose="020B0606030504020204" pitchFamily="34" charset="0"/>
                <a:cs typeface="Arial"/>
              </a:rPr>
              <a:t> der EU </a:t>
            </a:r>
          </a:p>
          <a:p>
            <a:r>
              <a:rPr lang="en-US" sz="1600" spc="-71" dirty="0" err="1">
                <a:solidFill>
                  <a:srgbClr val="14438E"/>
                </a:solidFill>
                <a:latin typeface="Arial"/>
                <a:ea typeface="Open Sans" panose="020B0606030504020204" pitchFamily="34" charset="0"/>
                <a:cs typeface="Arial"/>
              </a:rPr>
              <a:t>weitere</a:t>
            </a:r>
            <a:r>
              <a:rPr lang="en-US" sz="1600" spc="-71" dirty="0">
                <a:solidFill>
                  <a:srgbClr val="14438E"/>
                </a:solidFill>
                <a:latin typeface="Arial"/>
                <a:ea typeface="Open Sans" panose="020B0606030504020204" pitchFamily="34" charset="0"/>
                <a:cs typeface="Arial"/>
              </a:rPr>
              <a:t> </a:t>
            </a:r>
            <a:r>
              <a:rPr lang="en-US" sz="1600" spc="-71" dirty="0" err="1">
                <a:solidFill>
                  <a:srgbClr val="14438E"/>
                </a:solidFill>
                <a:latin typeface="Arial"/>
                <a:ea typeface="Open Sans" panose="020B0606030504020204" pitchFamily="34" charset="0"/>
                <a:cs typeface="Arial"/>
              </a:rPr>
              <a:t>Übersetzungen</a:t>
            </a:r>
            <a:r>
              <a:rPr lang="en-US" sz="1600" spc="-71" dirty="0">
                <a:solidFill>
                  <a:srgbClr val="14438E"/>
                </a:solidFill>
                <a:latin typeface="Arial"/>
                <a:ea typeface="Open Sans" panose="020B0606030504020204" pitchFamily="34" charset="0"/>
                <a:cs typeface="Arial"/>
              </a:rPr>
              <a:t> </a:t>
            </a:r>
            <a:r>
              <a:rPr lang="en-US" sz="1600" spc="-71" dirty="0" err="1">
                <a:solidFill>
                  <a:srgbClr val="14438E"/>
                </a:solidFill>
                <a:latin typeface="Arial"/>
                <a:ea typeface="Open Sans" panose="020B0606030504020204" pitchFamily="34" charset="0"/>
                <a:cs typeface="Arial"/>
              </a:rPr>
              <a:t>folgen</a:t>
            </a:r>
            <a:endParaRPr lang="en-US" sz="1600" spc="-71" dirty="0">
              <a:solidFill>
                <a:srgbClr val="14438E"/>
              </a:solidFill>
              <a:latin typeface="Arial"/>
              <a:ea typeface="Open Sans" panose="020B0606030504020204" pitchFamily="34" charset="0"/>
              <a:cs typeface="Arial"/>
            </a:endParaRPr>
          </a:p>
          <a:p>
            <a:endParaRPr lang="en-US" sz="1600" i="1" dirty="0">
              <a:solidFill>
                <a:schemeClr val="tx1">
                  <a:lumMod val="50000"/>
                  <a:lumOff val="50000"/>
                </a:schemeClr>
              </a:solidFill>
              <a:latin typeface="Arial"/>
              <a:ea typeface="Open Sans" panose="020B0606030504020204" pitchFamily="34" charset="0"/>
              <a:cs typeface="Arial"/>
            </a:endParaRPr>
          </a:p>
          <a:p>
            <a:pPr marL="0" indent="0">
              <a:buNone/>
            </a:pPr>
            <a:r>
              <a:rPr lang="en-US" sz="1600" b="1" dirty="0">
                <a:solidFill>
                  <a:schemeClr val="tx1">
                    <a:lumMod val="50000"/>
                    <a:lumOff val="50000"/>
                  </a:schemeClr>
                </a:solidFill>
                <a:latin typeface="Arial"/>
                <a:ea typeface="Open Sans" panose="020B0606030504020204" pitchFamily="34" charset="0"/>
                <a:cs typeface="Arial"/>
                <a:hlinkClick r:id="rId3"/>
              </a:rPr>
              <a:t>Ideas </a:t>
            </a:r>
            <a:r>
              <a:rPr lang="en-US" sz="1600" b="1" dirty="0" err="1">
                <a:solidFill>
                  <a:schemeClr val="tx1">
                    <a:lumMod val="50000"/>
                    <a:lumOff val="50000"/>
                  </a:schemeClr>
                </a:solidFill>
                <a:latin typeface="Arial"/>
                <a:ea typeface="Open Sans" panose="020B0606030504020204" pitchFamily="34" charset="0"/>
                <a:cs typeface="Arial"/>
                <a:hlinkClick r:id="rId3"/>
              </a:rPr>
              <a:t>Powered@School</a:t>
            </a:r>
            <a:r>
              <a:rPr lang="en-US" sz="1600" b="1" dirty="0">
                <a:solidFill>
                  <a:schemeClr val="tx1">
                    <a:lumMod val="50000"/>
                    <a:lumOff val="50000"/>
                  </a:schemeClr>
                </a:solidFill>
                <a:latin typeface="Arial"/>
                <a:ea typeface="Open Sans" panose="020B0606030504020204" pitchFamily="34" charset="0"/>
                <a:cs typeface="Arial"/>
                <a:hlinkClick r:id="rId3"/>
              </a:rPr>
              <a:t> </a:t>
            </a:r>
            <a:r>
              <a:rPr lang="en-US" sz="1600" b="1" dirty="0" err="1">
                <a:solidFill>
                  <a:schemeClr val="tx1">
                    <a:lumMod val="50000"/>
                    <a:lumOff val="50000"/>
                  </a:schemeClr>
                </a:solidFill>
                <a:latin typeface="Arial"/>
                <a:ea typeface="Open Sans" panose="020B0606030504020204" pitchFamily="34" charset="0"/>
                <a:cs typeface="Arial"/>
                <a:hlinkClick r:id="rId3"/>
              </a:rPr>
              <a:t>Ressourcensammlung</a:t>
            </a:r>
            <a:r>
              <a:rPr lang="en-US" sz="1600" b="1" dirty="0">
                <a:solidFill>
                  <a:schemeClr val="tx1">
                    <a:lumMod val="50000"/>
                    <a:lumOff val="50000"/>
                  </a:schemeClr>
                </a:solidFill>
                <a:latin typeface="Arial"/>
                <a:ea typeface="Open Sans" panose="020B0606030504020204" pitchFamily="34" charset="0"/>
                <a:cs typeface="Arial"/>
                <a:hlinkClick r:id="rId3"/>
              </a:rPr>
              <a:t> </a:t>
            </a:r>
            <a:endParaRPr lang="en-US" sz="1600" b="1" dirty="0">
              <a:solidFill>
                <a:schemeClr val="tx1">
                  <a:lumMod val="50000"/>
                  <a:lumOff val="50000"/>
                </a:schemeClr>
              </a:solidFill>
              <a:latin typeface="Arial"/>
              <a:ea typeface="Open Sans" panose="020B0606030504020204" pitchFamily="34" charset="0"/>
              <a:cs typeface="Arial"/>
            </a:endParaRPr>
          </a:p>
          <a:p>
            <a:r>
              <a:rPr lang="en-US" sz="1600" spc="-71" dirty="0" err="1">
                <a:solidFill>
                  <a:srgbClr val="14438E"/>
                </a:solidFill>
                <a:latin typeface="Arial"/>
                <a:ea typeface="Open Sans" panose="020B0606030504020204" pitchFamily="34" charset="0"/>
                <a:cs typeface="Arial"/>
              </a:rPr>
              <a:t>Sammlung</a:t>
            </a:r>
            <a:r>
              <a:rPr lang="en-US" sz="1600" spc="-71" dirty="0">
                <a:solidFill>
                  <a:srgbClr val="14438E"/>
                </a:solidFill>
                <a:latin typeface="Arial"/>
                <a:ea typeface="Open Sans" panose="020B0606030504020204" pitchFamily="34" charset="0"/>
                <a:cs typeface="Arial"/>
              </a:rPr>
              <a:t> von </a:t>
            </a:r>
            <a:r>
              <a:rPr lang="en-US" sz="1600" spc="-71" dirty="0" err="1">
                <a:solidFill>
                  <a:srgbClr val="14438E"/>
                </a:solidFill>
                <a:latin typeface="Arial"/>
                <a:ea typeface="Open Sans" panose="020B0606030504020204" pitchFamily="34" charset="0"/>
                <a:cs typeface="Arial"/>
              </a:rPr>
              <a:t>Webseiten</a:t>
            </a:r>
            <a:r>
              <a:rPr lang="en-US" sz="1600" spc="-71" dirty="0">
                <a:solidFill>
                  <a:srgbClr val="14438E"/>
                </a:solidFill>
                <a:latin typeface="Arial"/>
                <a:ea typeface="Open Sans" panose="020B0606030504020204" pitchFamily="34" charset="0"/>
                <a:cs typeface="Arial"/>
              </a:rPr>
              <a:t> </a:t>
            </a:r>
          </a:p>
          <a:p>
            <a:r>
              <a:rPr lang="en-US" sz="1600" spc="-71" dirty="0">
                <a:solidFill>
                  <a:srgbClr val="14438E"/>
                </a:solidFill>
                <a:latin typeface="Arial"/>
                <a:ea typeface="Open Sans" panose="020B0606030504020204" pitchFamily="34" charset="0"/>
                <a:cs typeface="Arial"/>
              </a:rPr>
              <a:t>von </a:t>
            </a:r>
            <a:r>
              <a:rPr lang="en-US" sz="1600" spc="-71" dirty="0" err="1">
                <a:solidFill>
                  <a:srgbClr val="14438E"/>
                </a:solidFill>
                <a:latin typeface="Arial"/>
                <a:ea typeface="Open Sans" panose="020B0606030504020204" pitchFamily="34" charset="0"/>
                <a:cs typeface="Arial"/>
              </a:rPr>
              <a:t>Netzwerkmitgliedern</a:t>
            </a:r>
            <a:r>
              <a:rPr lang="en-US" sz="1600" spc="-71" dirty="0">
                <a:solidFill>
                  <a:srgbClr val="14438E"/>
                </a:solidFill>
                <a:latin typeface="Arial"/>
                <a:ea typeface="Open Sans" panose="020B0606030504020204" pitchFamily="34" charset="0"/>
                <a:cs typeface="Arial"/>
              </a:rPr>
              <a:t> und -</a:t>
            </a:r>
            <a:r>
              <a:rPr lang="en-US" sz="1600" spc="-71" dirty="0" err="1">
                <a:solidFill>
                  <a:srgbClr val="14438E"/>
                </a:solidFill>
                <a:latin typeface="Arial"/>
                <a:ea typeface="Open Sans" panose="020B0606030504020204" pitchFamily="34" charset="0"/>
                <a:cs typeface="Arial"/>
              </a:rPr>
              <a:t>partnern</a:t>
            </a:r>
            <a:endParaRPr lang="en-US" sz="1600" spc="-71" dirty="0">
              <a:solidFill>
                <a:srgbClr val="14438E"/>
              </a:solidFill>
              <a:latin typeface="Arial"/>
              <a:ea typeface="Open Sans" panose="020B0606030504020204" pitchFamily="34" charset="0"/>
              <a:cs typeface="Arial"/>
            </a:endParaRPr>
          </a:p>
          <a:p>
            <a:r>
              <a:rPr lang="en-US" sz="1600" spc="-71" dirty="0" err="1">
                <a:solidFill>
                  <a:srgbClr val="14438E"/>
                </a:solidFill>
                <a:latin typeface="Arial"/>
                <a:ea typeface="Open Sans" panose="020B0606030504020204" pitchFamily="34" charset="0"/>
                <a:cs typeface="Arial"/>
              </a:rPr>
              <a:t>auch</a:t>
            </a:r>
            <a:r>
              <a:rPr lang="en-US" sz="1600" spc="-71" dirty="0">
                <a:solidFill>
                  <a:srgbClr val="14438E"/>
                </a:solidFill>
                <a:latin typeface="Arial"/>
                <a:ea typeface="Open Sans" panose="020B0606030504020204" pitchFamily="34" charset="0"/>
                <a:cs typeface="Arial"/>
              </a:rPr>
              <a:t> </a:t>
            </a:r>
            <a:r>
              <a:rPr lang="en-US" sz="1600" spc="-71" dirty="0" err="1">
                <a:solidFill>
                  <a:srgbClr val="14438E"/>
                </a:solidFill>
                <a:latin typeface="Arial"/>
                <a:ea typeface="Open Sans" panose="020B0606030504020204" pitchFamily="34" charset="0"/>
                <a:cs typeface="Arial"/>
              </a:rPr>
              <a:t>mit</a:t>
            </a:r>
            <a:r>
              <a:rPr lang="en-US" sz="1600" spc="-71" dirty="0">
                <a:solidFill>
                  <a:srgbClr val="14438E"/>
                </a:solidFill>
                <a:latin typeface="Arial"/>
                <a:ea typeface="Open Sans" panose="020B0606030504020204" pitchFamily="34" charset="0"/>
                <a:cs typeface="Arial"/>
              </a:rPr>
              <a:t> </a:t>
            </a:r>
            <a:r>
              <a:rPr lang="en-US" sz="1600" spc="-71" dirty="0" err="1">
                <a:solidFill>
                  <a:srgbClr val="14438E"/>
                </a:solidFill>
                <a:latin typeface="Arial"/>
                <a:ea typeface="Open Sans" panose="020B0606030504020204" pitchFamily="34" charset="0"/>
                <a:cs typeface="Arial"/>
              </a:rPr>
              <a:t>finanzieller</a:t>
            </a:r>
            <a:r>
              <a:rPr lang="en-US" sz="1600" spc="-71" dirty="0">
                <a:solidFill>
                  <a:srgbClr val="14438E"/>
                </a:solidFill>
                <a:latin typeface="Arial"/>
                <a:ea typeface="Open Sans" panose="020B0606030504020204" pitchFamily="34" charset="0"/>
                <a:cs typeface="Arial"/>
              </a:rPr>
              <a:t> </a:t>
            </a:r>
            <a:r>
              <a:rPr lang="en-US" sz="1600" spc="-71" dirty="0" err="1">
                <a:solidFill>
                  <a:srgbClr val="14438E"/>
                </a:solidFill>
                <a:latin typeface="Arial"/>
                <a:ea typeface="Open Sans" panose="020B0606030504020204" pitchFamily="34" charset="0"/>
                <a:cs typeface="Arial"/>
              </a:rPr>
              <a:t>Unterstützung</a:t>
            </a:r>
            <a:r>
              <a:rPr lang="en-US" sz="1600" spc="-71" dirty="0">
                <a:solidFill>
                  <a:srgbClr val="14438E"/>
                </a:solidFill>
                <a:latin typeface="Arial"/>
                <a:ea typeface="Open Sans" panose="020B0606030504020204" pitchFamily="34" charset="0"/>
                <a:cs typeface="Arial"/>
              </a:rPr>
              <a:t> </a:t>
            </a:r>
            <a:r>
              <a:rPr lang="en-US" sz="1600" spc="-71" dirty="0" err="1">
                <a:solidFill>
                  <a:srgbClr val="14438E"/>
                </a:solidFill>
                <a:latin typeface="Arial"/>
                <a:ea typeface="Open Sans" panose="020B0606030504020204" pitchFamily="34" charset="0"/>
                <a:cs typeface="Arial"/>
              </a:rPr>
              <a:t>durch</a:t>
            </a:r>
            <a:r>
              <a:rPr lang="en-US" sz="1600" spc="-71" dirty="0">
                <a:solidFill>
                  <a:srgbClr val="14438E"/>
                </a:solidFill>
                <a:latin typeface="Arial"/>
                <a:ea typeface="Open Sans" panose="020B0606030504020204" pitchFamily="34" charset="0"/>
                <a:cs typeface="Arial"/>
              </a:rPr>
              <a:t> das EUIPO</a:t>
            </a:r>
          </a:p>
          <a:p>
            <a:endParaRPr lang="en-US" sz="1600" spc="-71" dirty="0">
              <a:solidFill>
                <a:srgbClr val="14438E"/>
              </a:solidFill>
              <a:latin typeface="Arial"/>
              <a:ea typeface="Open Sans" panose="020B0606030504020204" pitchFamily="34" charset="0"/>
              <a:cs typeface="Arial"/>
            </a:endParaRPr>
          </a:p>
        </p:txBody>
      </p:sp>
      <p:sp>
        <p:nvSpPr>
          <p:cNvPr id="6" name="Rectangle 8"/>
          <p:cNvSpPr>
            <a:spLocks/>
          </p:cNvSpPr>
          <p:nvPr/>
        </p:nvSpPr>
        <p:spPr bwMode="auto">
          <a:xfrm>
            <a:off x="652209" y="920043"/>
            <a:ext cx="8103428" cy="270030"/>
          </a:xfrm>
          <a:prstGeom prst="rect">
            <a:avLst/>
          </a:prstGeom>
          <a:solidFill>
            <a:srgbClr val="183D8C"/>
          </a:solidFill>
          <a:ln>
            <a:noFill/>
          </a:ln>
        </p:spPr>
        <p:txBody>
          <a:bodyPr lIns="0" tIns="0" rIns="0" bIns="0" anchor="ctr"/>
          <a:lstStyle/>
          <a:p>
            <a:pPr marL="85725"/>
            <a:r>
              <a:rPr lang="en-US" sz="1500" b="1" spc="-71" dirty="0">
                <a:solidFill>
                  <a:srgbClr val="FFFCF6"/>
                </a:solidFill>
                <a:latin typeface="Arial"/>
                <a:ea typeface="Open Sans" panose="020B0606030504020204" pitchFamily="34" charset="0"/>
                <a:cs typeface="Arial"/>
              </a:rPr>
              <a:t>IDEAS POWERED@SCHOOL UNTERRICHTSMATERIALIEN</a:t>
            </a:r>
          </a:p>
        </p:txBody>
      </p:sp>
      <p:pic>
        <p:nvPicPr>
          <p:cNvPr id="8" name="Picture 7">
            <a:extLst>
              <a:ext uri="{FF2B5EF4-FFF2-40B4-BE49-F238E27FC236}">
                <a16:creationId xmlns:a16="http://schemas.microsoft.com/office/drawing/2014/main" id="{157CF2E5-392E-450F-B2EA-CA23E5A21EFD}"/>
              </a:ext>
            </a:extLst>
          </p:cNvPr>
          <p:cNvPicPr>
            <a:picLocks noChangeAspect="1"/>
          </p:cNvPicPr>
          <p:nvPr/>
        </p:nvPicPr>
        <p:blipFill>
          <a:blip r:embed="rId4"/>
          <a:stretch>
            <a:fillRect/>
          </a:stretch>
        </p:blipFill>
        <p:spPr>
          <a:xfrm>
            <a:off x="683569" y="3219188"/>
            <a:ext cx="3317790" cy="1860848"/>
          </a:xfrm>
          <a:prstGeom prst="rect">
            <a:avLst/>
          </a:prstGeom>
        </p:spPr>
      </p:pic>
      <p:pic>
        <p:nvPicPr>
          <p:cNvPr id="3" name="Picture 2">
            <a:extLst>
              <a:ext uri="{FF2B5EF4-FFF2-40B4-BE49-F238E27FC236}">
                <a16:creationId xmlns:a16="http://schemas.microsoft.com/office/drawing/2014/main" id="{75EBFC42-7E3E-4253-9A68-FBF96613302B}"/>
              </a:ext>
            </a:extLst>
          </p:cNvPr>
          <p:cNvPicPr>
            <a:picLocks noChangeAspect="1"/>
          </p:cNvPicPr>
          <p:nvPr/>
        </p:nvPicPr>
        <p:blipFill>
          <a:blip r:embed="rId5"/>
          <a:stretch>
            <a:fillRect/>
          </a:stretch>
        </p:blipFill>
        <p:spPr>
          <a:xfrm>
            <a:off x="652209" y="1262682"/>
            <a:ext cx="3349150" cy="1883897"/>
          </a:xfrm>
          <a:prstGeom prst="rect">
            <a:avLst/>
          </a:prstGeom>
        </p:spPr>
      </p:pic>
    </p:spTree>
    <p:extLst>
      <p:ext uri="{BB962C8B-B14F-4D97-AF65-F5344CB8AC3E}">
        <p14:creationId xmlns:p14="http://schemas.microsoft.com/office/powerpoint/2010/main" val="2579413958"/>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p:cNvSpPr>
            <a:spLocks/>
          </p:cNvSpPr>
          <p:nvPr/>
        </p:nvSpPr>
        <p:spPr bwMode="auto">
          <a:xfrm>
            <a:off x="414670" y="920043"/>
            <a:ext cx="4954772" cy="270030"/>
          </a:xfrm>
          <a:prstGeom prst="rect">
            <a:avLst/>
          </a:prstGeom>
          <a:solidFill>
            <a:srgbClr val="183D8C"/>
          </a:solidFill>
          <a:ln>
            <a:noFill/>
          </a:ln>
        </p:spPr>
        <p:txBody>
          <a:bodyPr lIns="0" tIns="0" rIns="0" bIns="0" anchor="ctr"/>
          <a:lstStyle/>
          <a:p>
            <a:pPr marL="85725"/>
            <a:r>
              <a:rPr lang="en-US" sz="1500" b="1" spc="-71" dirty="0">
                <a:solidFill>
                  <a:srgbClr val="FFFCF6"/>
                </a:solidFill>
                <a:latin typeface="Arial"/>
                <a:ea typeface="Open Sans" panose="020B0606030504020204" pitchFamily="34" charset="0"/>
                <a:cs typeface="Arial"/>
              </a:rPr>
              <a:t>ENTREPRENEURSHIP EDUCATION</a:t>
            </a:r>
          </a:p>
        </p:txBody>
      </p:sp>
      <p:sp>
        <p:nvSpPr>
          <p:cNvPr id="10" name="Content Placeholder 3">
            <a:extLst>
              <a:ext uri="{FF2B5EF4-FFF2-40B4-BE49-F238E27FC236}">
                <a16:creationId xmlns:a16="http://schemas.microsoft.com/office/drawing/2014/main" id="{796BD8CB-C378-43DD-B5CC-55919E3784B1}"/>
              </a:ext>
            </a:extLst>
          </p:cNvPr>
          <p:cNvSpPr txBox="1">
            <a:spLocks/>
          </p:cNvSpPr>
          <p:nvPr/>
        </p:nvSpPr>
        <p:spPr>
          <a:xfrm>
            <a:off x="388361" y="1489299"/>
            <a:ext cx="4539985" cy="335164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de-DE" sz="1600" spc="-71" dirty="0">
                <a:solidFill>
                  <a:srgbClr val="14438E"/>
                </a:solidFill>
                <a:latin typeface="Arial"/>
                <a:ea typeface="Open Sans" panose="020B0606030504020204" pitchFamily="34" charset="0"/>
                <a:cs typeface="Arial"/>
              </a:rPr>
              <a:t>Unterrichtsmaterial zum Unternehmertum </a:t>
            </a:r>
          </a:p>
          <a:p>
            <a:r>
              <a:rPr lang="de-DE" sz="1600" spc="-71" dirty="0">
                <a:solidFill>
                  <a:srgbClr val="14438E"/>
                </a:solidFill>
                <a:latin typeface="Arial"/>
                <a:ea typeface="Open Sans" panose="020B0606030504020204" pitchFamily="34" charset="0"/>
                <a:cs typeface="Arial"/>
              </a:rPr>
              <a:t>für Lehrer der Sekundar- und Berufsschulen </a:t>
            </a:r>
          </a:p>
          <a:p>
            <a:r>
              <a:rPr lang="de-DE" sz="1600" spc="-71" dirty="0">
                <a:solidFill>
                  <a:srgbClr val="14438E"/>
                </a:solidFill>
                <a:latin typeface="Arial"/>
                <a:ea typeface="Open Sans" panose="020B0606030504020204" pitchFamily="34" charset="0"/>
                <a:cs typeface="Arial"/>
              </a:rPr>
              <a:t>praktische Aktivitäten mit ihren Schülern </a:t>
            </a:r>
          </a:p>
          <a:p>
            <a:r>
              <a:rPr lang="de-DE" sz="1600" spc="-71" dirty="0">
                <a:solidFill>
                  <a:srgbClr val="14438E"/>
                </a:solidFill>
                <a:latin typeface="Arial"/>
                <a:ea typeface="Open Sans" panose="020B0606030504020204" pitchFamily="34" charset="0"/>
                <a:cs typeface="Arial"/>
              </a:rPr>
              <a:t>zur Förderung des Unternehmergeistes</a:t>
            </a:r>
          </a:p>
          <a:p>
            <a:r>
              <a:rPr lang="de-DE" sz="1600" spc="-71" dirty="0">
                <a:solidFill>
                  <a:srgbClr val="14438E"/>
                </a:solidFill>
                <a:latin typeface="Arial"/>
                <a:ea typeface="Open Sans" panose="020B0606030504020204" pitchFamily="34" charset="0"/>
                <a:cs typeface="Arial"/>
              </a:rPr>
              <a:t>zur Entwicklung von Fähigkeiten und Einstellungen des 21. Jahrhunderts </a:t>
            </a:r>
          </a:p>
          <a:p>
            <a:r>
              <a:rPr lang="de-DE" sz="1600" spc="-71" dirty="0">
                <a:solidFill>
                  <a:srgbClr val="14438E"/>
                </a:solidFill>
                <a:latin typeface="Arial"/>
                <a:ea typeface="Open Sans" panose="020B0606030504020204" pitchFamily="34" charset="0"/>
                <a:cs typeface="Arial"/>
              </a:rPr>
              <a:t>Informationen zu den relevanten Konzepten des geistigem Eigentums (IP) </a:t>
            </a:r>
          </a:p>
          <a:p>
            <a:r>
              <a:rPr lang="de-DE" sz="1600" spc="-71" dirty="0">
                <a:solidFill>
                  <a:srgbClr val="14438E"/>
                </a:solidFill>
                <a:latin typeface="Arial"/>
                <a:ea typeface="Open Sans" panose="020B0606030504020204" pitchFamily="34" charset="0"/>
                <a:cs typeface="Arial"/>
              </a:rPr>
              <a:t>einschließlich Unterrichtshinweisen, Arbeitsblättern und Unternehmensfallstudien </a:t>
            </a:r>
          </a:p>
          <a:p>
            <a:r>
              <a:rPr lang="de-DE" sz="1600" spc="-71" dirty="0">
                <a:solidFill>
                  <a:srgbClr val="14438E"/>
                </a:solidFill>
                <a:latin typeface="Arial"/>
                <a:ea typeface="Open Sans" panose="020B0606030504020204" pitchFamily="34" charset="0"/>
                <a:cs typeface="Arial"/>
              </a:rPr>
              <a:t>auf der Grundlage von Beispielen aus dem wirklichen Leben</a:t>
            </a:r>
            <a:endParaRPr lang="en-US" sz="1600" spc="-71" dirty="0">
              <a:solidFill>
                <a:srgbClr val="14438E"/>
              </a:solidFill>
              <a:latin typeface="Arial"/>
              <a:ea typeface="Open Sans" panose="020B0606030504020204" pitchFamily="34" charset="0"/>
              <a:cs typeface="Arial"/>
            </a:endParaRPr>
          </a:p>
        </p:txBody>
      </p:sp>
      <p:pic>
        <p:nvPicPr>
          <p:cNvPr id="3" name="Picture 2">
            <a:extLst>
              <a:ext uri="{FF2B5EF4-FFF2-40B4-BE49-F238E27FC236}">
                <a16:creationId xmlns:a16="http://schemas.microsoft.com/office/drawing/2014/main" id="{6EDB2FA1-65BE-4988-B2D3-E20B895AD93E}"/>
              </a:ext>
            </a:extLst>
          </p:cNvPr>
          <p:cNvPicPr>
            <a:picLocks noChangeAspect="1"/>
          </p:cNvPicPr>
          <p:nvPr/>
        </p:nvPicPr>
        <p:blipFill>
          <a:blip r:embed="rId3"/>
          <a:stretch>
            <a:fillRect/>
          </a:stretch>
        </p:blipFill>
        <p:spPr>
          <a:xfrm>
            <a:off x="5497032" y="389097"/>
            <a:ext cx="3333469" cy="4728511"/>
          </a:xfrm>
          <a:prstGeom prst="rect">
            <a:avLst/>
          </a:prstGeom>
        </p:spPr>
      </p:pic>
    </p:spTree>
    <p:extLst>
      <p:ext uri="{BB962C8B-B14F-4D97-AF65-F5344CB8AC3E}">
        <p14:creationId xmlns:p14="http://schemas.microsoft.com/office/powerpoint/2010/main" val="921771767"/>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p:cNvSpPr>
            <a:spLocks/>
          </p:cNvSpPr>
          <p:nvPr/>
        </p:nvSpPr>
        <p:spPr bwMode="auto">
          <a:xfrm>
            <a:off x="650005" y="920043"/>
            <a:ext cx="8016623" cy="270030"/>
          </a:xfrm>
          <a:prstGeom prst="rect">
            <a:avLst/>
          </a:prstGeom>
          <a:solidFill>
            <a:srgbClr val="183D8C"/>
          </a:solidFill>
          <a:ln>
            <a:noFill/>
          </a:ln>
        </p:spPr>
        <p:txBody>
          <a:bodyPr lIns="0" tIns="0" rIns="0" bIns="0" anchor="ctr"/>
          <a:lstStyle/>
          <a:p>
            <a:pPr marL="85725"/>
            <a:r>
              <a:rPr lang="en-US" sz="1500" b="1" spc="-71" dirty="0">
                <a:solidFill>
                  <a:srgbClr val="FFFCF6"/>
                </a:solidFill>
                <a:latin typeface="Arial"/>
                <a:ea typeface="Open Sans" panose="020B0606030504020204" pitchFamily="34" charset="0"/>
                <a:cs typeface="Arial"/>
              </a:rPr>
              <a:t>IP ESSENTIALS MASSIVE OPEN ONLINE COURSE – DEMNÄCHST NEU</a:t>
            </a:r>
          </a:p>
        </p:txBody>
      </p:sp>
      <p:sp>
        <p:nvSpPr>
          <p:cNvPr id="10" name="Content Placeholder 3">
            <a:extLst>
              <a:ext uri="{FF2B5EF4-FFF2-40B4-BE49-F238E27FC236}">
                <a16:creationId xmlns:a16="http://schemas.microsoft.com/office/drawing/2014/main" id="{796BD8CB-C378-43DD-B5CC-55919E3784B1}"/>
              </a:ext>
            </a:extLst>
          </p:cNvPr>
          <p:cNvSpPr txBox="1">
            <a:spLocks/>
          </p:cNvSpPr>
          <p:nvPr/>
        </p:nvSpPr>
        <p:spPr>
          <a:xfrm>
            <a:off x="590536" y="1374686"/>
            <a:ext cx="4576195" cy="343123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de-DE" sz="1600" spc="-71" dirty="0">
                <a:solidFill>
                  <a:srgbClr val="14438E"/>
                </a:solidFill>
                <a:latin typeface="Arial"/>
                <a:ea typeface="Open Sans" panose="020B0606030504020204" pitchFamily="34" charset="0"/>
                <a:cs typeface="Arial"/>
              </a:rPr>
              <a:t>Offener Online-Kurs mit mehreren Modulen:</a:t>
            </a:r>
          </a:p>
          <a:p>
            <a:pPr>
              <a:buFont typeface="+mj-lt"/>
              <a:buAutoNum type="arabicPeriod"/>
            </a:pPr>
            <a:r>
              <a:rPr lang="de-DE" sz="1600" spc="-71" dirty="0">
                <a:solidFill>
                  <a:srgbClr val="14438E"/>
                </a:solidFill>
                <a:latin typeface="Arial"/>
                <a:ea typeface="Open Sans" panose="020B0606030504020204" pitchFamily="34" charset="0"/>
                <a:cs typeface="Arial"/>
              </a:rPr>
              <a:t>Grundlagen – IP Basics</a:t>
            </a:r>
          </a:p>
          <a:p>
            <a:pPr>
              <a:buFont typeface="+mj-lt"/>
              <a:buAutoNum type="arabicPeriod"/>
            </a:pPr>
            <a:r>
              <a:rPr lang="de-DE" sz="1600" spc="-71" dirty="0">
                <a:solidFill>
                  <a:srgbClr val="14438E"/>
                </a:solidFill>
                <a:latin typeface="Arial"/>
                <a:ea typeface="Open Sans" panose="020B0606030504020204" pitchFamily="34" charset="0"/>
                <a:cs typeface="Arial"/>
              </a:rPr>
              <a:t>Urheberrecht</a:t>
            </a:r>
          </a:p>
          <a:p>
            <a:pPr>
              <a:buFont typeface="+mj-lt"/>
              <a:buAutoNum type="arabicPeriod"/>
            </a:pPr>
            <a:r>
              <a:rPr lang="de-DE" sz="1600" spc="-71" dirty="0">
                <a:solidFill>
                  <a:srgbClr val="14438E"/>
                </a:solidFill>
                <a:latin typeface="Arial"/>
                <a:ea typeface="Open Sans" panose="020B0606030504020204" pitchFamily="34" charset="0"/>
                <a:cs typeface="Arial"/>
              </a:rPr>
              <a:t>Handelsmarken </a:t>
            </a:r>
          </a:p>
          <a:p>
            <a:pPr>
              <a:buFont typeface="+mj-lt"/>
              <a:buAutoNum type="arabicPeriod"/>
            </a:pPr>
            <a:r>
              <a:rPr lang="de-DE" sz="1600" spc="-71" dirty="0">
                <a:solidFill>
                  <a:srgbClr val="14438E"/>
                </a:solidFill>
                <a:latin typeface="Arial"/>
                <a:ea typeface="Open Sans" panose="020B0606030504020204" pitchFamily="34" charset="0"/>
                <a:cs typeface="Arial"/>
              </a:rPr>
              <a:t>Designschutz (Geschmacksmuster)</a:t>
            </a:r>
          </a:p>
          <a:p>
            <a:pPr>
              <a:buFont typeface="+mj-lt"/>
              <a:buAutoNum type="arabicPeriod"/>
            </a:pPr>
            <a:r>
              <a:rPr lang="de-DE" sz="1600" spc="-71" dirty="0">
                <a:solidFill>
                  <a:srgbClr val="14438E"/>
                </a:solidFill>
                <a:latin typeface="Arial"/>
                <a:ea typeface="Open Sans" panose="020B0606030504020204" pitchFamily="34" charset="0"/>
                <a:cs typeface="Arial"/>
              </a:rPr>
              <a:t>Patente </a:t>
            </a:r>
          </a:p>
          <a:p>
            <a:pPr>
              <a:buFont typeface="+mj-lt"/>
              <a:buAutoNum type="arabicPeriod"/>
            </a:pPr>
            <a:r>
              <a:rPr lang="de-DE" sz="1600" spc="-71" dirty="0">
                <a:solidFill>
                  <a:srgbClr val="14438E"/>
                </a:solidFill>
                <a:latin typeface="Arial"/>
                <a:ea typeface="Open Sans" panose="020B0606030504020204" pitchFamily="34" charset="0"/>
                <a:cs typeface="Arial"/>
              </a:rPr>
              <a:t>Geografische Angaben und Geschäftsgeheimnisse </a:t>
            </a:r>
          </a:p>
          <a:p>
            <a:pPr>
              <a:buFont typeface="+mj-lt"/>
              <a:buAutoNum type="arabicPeriod"/>
            </a:pPr>
            <a:r>
              <a:rPr lang="de-DE" sz="1600" spc="-71" dirty="0">
                <a:solidFill>
                  <a:srgbClr val="14438E"/>
                </a:solidFill>
                <a:latin typeface="Arial"/>
                <a:ea typeface="Open Sans" panose="020B0606030504020204" pitchFamily="34" charset="0"/>
                <a:cs typeface="Arial"/>
              </a:rPr>
              <a:t>KMU-Modul für Jungunternehmer und Start-ups</a:t>
            </a:r>
          </a:p>
          <a:p>
            <a:pPr>
              <a:buFont typeface="Wingdings" panose="05000000000000000000" pitchFamily="2" charset="2"/>
              <a:buChar char="Ø"/>
            </a:pPr>
            <a:r>
              <a:rPr lang="de-DE" sz="1600" spc="-71" dirty="0">
                <a:solidFill>
                  <a:srgbClr val="14438E"/>
                </a:solidFill>
                <a:latin typeface="Arial"/>
                <a:ea typeface="Open Sans" panose="020B0606030504020204" pitchFamily="34" charset="0"/>
                <a:cs typeface="Arial"/>
              </a:rPr>
              <a:t>Zertifizierung</a:t>
            </a:r>
            <a:endParaRPr lang="en-IE" sz="1600" spc="-71" dirty="0">
              <a:solidFill>
                <a:srgbClr val="14438E"/>
              </a:solidFill>
              <a:latin typeface="Arial"/>
              <a:ea typeface="Open Sans" panose="020B0606030504020204" pitchFamily="34" charset="0"/>
              <a:cs typeface="Arial"/>
            </a:endParaRPr>
          </a:p>
        </p:txBody>
      </p:sp>
      <p:pic>
        <p:nvPicPr>
          <p:cNvPr id="2" name="Picture 1">
            <a:extLst>
              <a:ext uri="{FF2B5EF4-FFF2-40B4-BE49-F238E27FC236}">
                <a16:creationId xmlns:a16="http://schemas.microsoft.com/office/drawing/2014/main" id="{DE189F7F-F67C-41D1-AFFE-9F2F629E7045}"/>
              </a:ext>
            </a:extLst>
          </p:cNvPr>
          <p:cNvPicPr>
            <a:picLocks noChangeAspect="1"/>
          </p:cNvPicPr>
          <p:nvPr/>
        </p:nvPicPr>
        <p:blipFill>
          <a:blip r:embed="rId2"/>
          <a:stretch>
            <a:fillRect/>
          </a:stretch>
        </p:blipFill>
        <p:spPr>
          <a:xfrm>
            <a:off x="5005654" y="1205894"/>
            <a:ext cx="4201936" cy="3768814"/>
          </a:xfrm>
          <a:prstGeom prst="rect">
            <a:avLst/>
          </a:prstGeom>
        </p:spPr>
      </p:pic>
      <p:sp>
        <p:nvSpPr>
          <p:cNvPr id="3" name="Oval 2">
            <a:extLst>
              <a:ext uri="{FF2B5EF4-FFF2-40B4-BE49-F238E27FC236}">
                <a16:creationId xmlns:a16="http://schemas.microsoft.com/office/drawing/2014/main" id="{379D212A-C934-4C4D-BCD6-AA209D7041F7}"/>
              </a:ext>
            </a:extLst>
          </p:cNvPr>
          <p:cNvSpPr/>
          <p:nvPr/>
        </p:nvSpPr>
        <p:spPr>
          <a:xfrm>
            <a:off x="988741" y="1709854"/>
            <a:ext cx="2036957" cy="289931"/>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223690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p:nvPr>
        </p:nvSpPr>
        <p:spPr>
          <a:xfrm>
            <a:off x="578250" y="1440039"/>
            <a:ext cx="5004793" cy="3527181"/>
          </a:xfrm>
        </p:spPr>
        <p:txBody>
          <a:bodyPr>
            <a:noAutofit/>
          </a:bodyPr>
          <a:lstStyle/>
          <a:p>
            <a:pPr marL="0" indent="0">
              <a:buNone/>
            </a:pPr>
            <a:r>
              <a:rPr lang="de-DE" sz="1600" spc="-71" dirty="0">
                <a:solidFill>
                  <a:srgbClr val="14438E"/>
                </a:solidFill>
                <a:latin typeface="Arial"/>
                <a:ea typeface="Open Sans" panose="020B0606030504020204" pitchFamily="34" charset="0"/>
                <a:cs typeface="Arial"/>
                <a:hlinkClick r:id="rId2"/>
              </a:rPr>
              <a:t>Häufig gestellte Fragen zum Urheberrecht für Lehrkräfte</a:t>
            </a:r>
            <a:endParaRPr lang="de-DE" sz="1600" spc="-71" dirty="0">
              <a:solidFill>
                <a:srgbClr val="14438E"/>
              </a:solidFill>
              <a:latin typeface="Arial"/>
              <a:ea typeface="Open Sans" panose="020B0606030504020204" pitchFamily="34" charset="0"/>
              <a:cs typeface="Arial"/>
            </a:endParaRPr>
          </a:p>
          <a:p>
            <a:pPr marL="0" indent="0">
              <a:buNone/>
            </a:pPr>
            <a:r>
              <a:rPr lang="es-ES" sz="1600" spc="-71" dirty="0" err="1">
                <a:solidFill>
                  <a:srgbClr val="14438E"/>
                </a:solidFill>
                <a:latin typeface="Arial"/>
                <a:ea typeface="Open Sans" panose="020B0606030504020204" pitchFamily="34" charset="0"/>
                <a:cs typeface="Arial"/>
              </a:rPr>
              <a:t>Kontext</a:t>
            </a:r>
            <a:r>
              <a:rPr lang="es-ES" sz="1600" spc="-71" dirty="0">
                <a:solidFill>
                  <a:srgbClr val="14438E"/>
                </a:solidFill>
                <a:latin typeface="Arial"/>
                <a:ea typeface="Open Sans" panose="020B0606030504020204" pitchFamily="34" charset="0"/>
                <a:cs typeface="Arial"/>
              </a:rPr>
              <a:t>: </a:t>
            </a:r>
          </a:p>
          <a:p>
            <a:r>
              <a:rPr lang="de-DE" sz="1600" spc="-71" dirty="0">
                <a:solidFill>
                  <a:srgbClr val="14438E"/>
                </a:solidFill>
                <a:latin typeface="Arial"/>
                <a:ea typeface="Open Sans" panose="020B0606030504020204" pitchFamily="34" charset="0"/>
                <a:cs typeface="Arial"/>
              </a:rPr>
              <a:t>Umsetzung der EU-Richtlinie zum Urheberrecht im digitalen Binnenmarkt 2019/790</a:t>
            </a:r>
          </a:p>
          <a:p>
            <a:r>
              <a:rPr lang="de-DE" sz="1600" spc="-71" dirty="0">
                <a:solidFill>
                  <a:srgbClr val="14438E"/>
                </a:solidFill>
                <a:latin typeface="Arial"/>
                <a:ea typeface="Open Sans" panose="020B0606030504020204" pitchFamily="34" charset="0"/>
                <a:cs typeface="Arial"/>
              </a:rPr>
              <a:t>Rechtsunsicherheit um Artikel 5 der Ausnameregelung für den Unterricht</a:t>
            </a:r>
          </a:p>
          <a:p>
            <a:pPr marL="0" indent="0">
              <a:buNone/>
            </a:pPr>
            <a:r>
              <a:rPr lang="de-DE" sz="1600" spc="-71" dirty="0">
                <a:solidFill>
                  <a:srgbClr val="14438E"/>
                </a:solidFill>
                <a:latin typeface="Arial"/>
                <a:ea typeface="Open Sans" panose="020B0606030504020204" pitchFamily="34" charset="0"/>
                <a:cs typeface="Arial"/>
              </a:rPr>
              <a:t>Zielsetzung: </a:t>
            </a:r>
          </a:p>
          <a:p>
            <a:r>
              <a:rPr lang="de-DE" sz="1600" spc="-71" dirty="0">
                <a:solidFill>
                  <a:srgbClr val="14438E"/>
                </a:solidFill>
                <a:latin typeface="Arial"/>
                <a:ea typeface="Open Sans" panose="020B0606030504020204" pitchFamily="34" charset="0"/>
                <a:cs typeface="Arial"/>
              </a:rPr>
              <a:t>Bereitstellung klarer und genauer Informationen </a:t>
            </a:r>
          </a:p>
          <a:p>
            <a:r>
              <a:rPr lang="de-DE" sz="1600" spc="-71" dirty="0">
                <a:solidFill>
                  <a:srgbClr val="14438E"/>
                </a:solidFill>
                <a:latin typeface="Arial"/>
                <a:ea typeface="Open Sans" panose="020B0606030504020204" pitchFamily="34" charset="0"/>
                <a:cs typeface="Arial"/>
              </a:rPr>
              <a:t>über die im Rahmen der Bildung zulässige Nutzung geschützter Inhalte -  insbesondere online</a:t>
            </a:r>
          </a:p>
          <a:p>
            <a:r>
              <a:rPr lang="de-DE" sz="1600" spc="-71" dirty="0">
                <a:solidFill>
                  <a:srgbClr val="14438E"/>
                </a:solidFill>
                <a:latin typeface="Arial"/>
                <a:ea typeface="Open Sans" panose="020B0606030504020204" pitchFamily="34" charset="0"/>
                <a:cs typeface="Arial"/>
              </a:rPr>
              <a:t>Veröffentlichung im Februar 2022 </a:t>
            </a:r>
          </a:p>
          <a:p>
            <a:r>
              <a:rPr lang="de-DE" sz="1600" spc="-71" dirty="0">
                <a:solidFill>
                  <a:srgbClr val="14438E"/>
                </a:solidFill>
                <a:latin typeface="Arial"/>
                <a:ea typeface="Open Sans" panose="020B0606030504020204" pitchFamily="34" charset="0"/>
                <a:cs typeface="Arial"/>
              </a:rPr>
              <a:t>regelmäßige Aktualisierungen</a:t>
            </a:r>
            <a:endParaRPr lang="en-US" sz="1600" spc="-71" dirty="0">
              <a:solidFill>
                <a:srgbClr val="14438E"/>
              </a:solidFill>
              <a:latin typeface="Arial"/>
              <a:ea typeface="Open Sans" panose="020B0606030504020204" pitchFamily="34" charset="0"/>
              <a:cs typeface="Arial"/>
            </a:endParaRPr>
          </a:p>
        </p:txBody>
      </p:sp>
      <p:sp>
        <p:nvSpPr>
          <p:cNvPr id="6" name="Rectangle 8"/>
          <p:cNvSpPr>
            <a:spLocks/>
          </p:cNvSpPr>
          <p:nvPr/>
        </p:nvSpPr>
        <p:spPr bwMode="auto">
          <a:xfrm>
            <a:off x="578250" y="920042"/>
            <a:ext cx="8103428" cy="270030"/>
          </a:xfrm>
          <a:prstGeom prst="rect">
            <a:avLst/>
          </a:prstGeom>
          <a:solidFill>
            <a:srgbClr val="183D8C"/>
          </a:solidFill>
          <a:ln>
            <a:noFill/>
          </a:ln>
        </p:spPr>
        <p:txBody>
          <a:bodyPr lIns="0" tIns="0" rIns="0" bIns="0" anchor="ctr"/>
          <a:lstStyle/>
          <a:p>
            <a:pPr marL="85725"/>
            <a:r>
              <a:rPr lang="en-US" sz="1500" b="1" spc="-71" dirty="0">
                <a:solidFill>
                  <a:srgbClr val="FFFCF6"/>
                </a:solidFill>
                <a:latin typeface="Arial"/>
                <a:ea typeface="Open Sans" panose="020B0606030504020204" pitchFamily="34" charset="0"/>
                <a:cs typeface="Arial"/>
              </a:rPr>
              <a:t>HÄUFIG GESTELLTE FRAGEN (FAQ) ZUM URHEBERRECHT FÜR LEHRKRÄFTE</a:t>
            </a:r>
          </a:p>
        </p:txBody>
      </p:sp>
      <p:sp>
        <p:nvSpPr>
          <p:cNvPr id="7" name="Rectangle: Rounded Corners 6">
            <a:extLst>
              <a:ext uri="{FF2B5EF4-FFF2-40B4-BE49-F238E27FC236}">
                <a16:creationId xmlns:a16="http://schemas.microsoft.com/office/drawing/2014/main" id="{6547AD67-89F4-4969-A02E-51EB3AEAC9DD}"/>
              </a:ext>
            </a:extLst>
          </p:cNvPr>
          <p:cNvSpPr/>
          <p:nvPr/>
        </p:nvSpPr>
        <p:spPr>
          <a:xfrm>
            <a:off x="6094171" y="1425964"/>
            <a:ext cx="1825818" cy="1213807"/>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200" b="1" dirty="0">
                <a:solidFill>
                  <a:schemeClr val="accent1">
                    <a:lumMod val="75000"/>
                  </a:schemeClr>
                </a:solidFill>
              </a:rPr>
              <a:t>Eine neue Webseite, die europäische Lehrer und Schüler auf ihrem Weg durchs Urheberrecht begleitet</a:t>
            </a:r>
            <a:endParaRPr lang="en-IE" dirty="0"/>
          </a:p>
        </p:txBody>
      </p:sp>
      <p:pic>
        <p:nvPicPr>
          <p:cNvPr id="3" name="Picture 2">
            <a:extLst>
              <a:ext uri="{FF2B5EF4-FFF2-40B4-BE49-F238E27FC236}">
                <a16:creationId xmlns:a16="http://schemas.microsoft.com/office/drawing/2014/main" id="{0336B5B0-9DCA-42CB-83BC-C550DC43ED72}"/>
              </a:ext>
            </a:extLst>
          </p:cNvPr>
          <p:cNvPicPr>
            <a:picLocks noChangeAspect="1"/>
          </p:cNvPicPr>
          <p:nvPr/>
        </p:nvPicPr>
        <p:blipFill>
          <a:blip r:embed="rId3"/>
          <a:stretch>
            <a:fillRect/>
          </a:stretch>
        </p:blipFill>
        <p:spPr>
          <a:xfrm>
            <a:off x="5233448" y="3086100"/>
            <a:ext cx="3448230" cy="1806678"/>
          </a:xfrm>
          <a:prstGeom prst="rect">
            <a:avLst/>
          </a:prstGeom>
        </p:spPr>
      </p:pic>
    </p:spTree>
    <p:extLst>
      <p:ext uri="{BB962C8B-B14F-4D97-AF65-F5344CB8AC3E}">
        <p14:creationId xmlns:p14="http://schemas.microsoft.com/office/powerpoint/2010/main" val="2742472722"/>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9EBC3AF-071C-42C4-ADEF-A40FD5792B41}"/>
              </a:ext>
            </a:extLst>
          </p:cNvPr>
          <p:cNvGraphicFramePr>
            <a:graphicFrameLocks noGrp="1"/>
          </p:cNvGraphicFramePr>
          <p:nvPr>
            <p:extLst>
              <p:ext uri="{D42A27DB-BD31-4B8C-83A1-F6EECF244321}">
                <p14:modId xmlns:p14="http://schemas.microsoft.com/office/powerpoint/2010/main" val="539060030"/>
              </p:ext>
            </p:extLst>
          </p:nvPr>
        </p:nvGraphicFramePr>
        <p:xfrm>
          <a:off x="1" y="1190072"/>
          <a:ext cx="9143999" cy="4099560"/>
        </p:xfrm>
        <a:graphic>
          <a:graphicData uri="http://schemas.openxmlformats.org/drawingml/2006/table">
            <a:tbl>
              <a:tblPr firstRow="1" bandRow="1">
                <a:tableStyleId>{5C22544A-7EE6-4342-B048-85BDC9FD1C3A}</a:tableStyleId>
              </a:tblPr>
              <a:tblGrid>
                <a:gridCol w="1678624">
                  <a:extLst>
                    <a:ext uri="{9D8B030D-6E8A-4147-A177-3AD203B41FA5}">
                      <a16:colId xmlns:a16="http://schemas.microsoft.com/office/drawing/2014/main" val="1070534211"/>
                    </a:ext>
                  </a:extLst>
                </a:gridCol>
                <a:gridCol w="3518663">
                  <a:extLst>
                    <a:ext uri="{9D8B030D-6E8A-4147-A177-3AD203B41FA5}">
                      <a16:colId xmlns:a16="http://schemas.microsoft.com/office/drawing/2014/main" val="2397213919"/>
                    </a:ext>
                  </a:extLst>
                </a:gridCol>
                <a:gridCol w="3946712">
                  <a:extLst>
                    <a:ext uri="{9D8B030D-6E8A-4147-A177-3AD203B41FA5}">
                      <a16:colId xmlns:a16="http://schemas.microsoft.com/office/drawing/2014/main" val="1674602407"/>
                    </a:ext>
                  </a:extLst>
                </a:gridCol>
              </a:tblGrid>
              <a:tr h="252933">
                <a:tc>
                  <a:txBody>
                    <a:bodyPr/>
                    <a:lstStyle/>
                    <a:p>
                      <a:r>
                        <a:rPr lang="en-IE" sz="1100" dirty="0" err="1"/>
                        <a:t>Frage</a:t>
                      </a:r>
                      <a:endParaRPr lang="en-IE" sz="1100" dirty="0"/>
                    </a:p>
                  </a:txBody>
                  <a:tcPr/>
                </a:tc>
                <a:tc>
                  <a:txBody>
                    <a:bodyPr/>
                    <a:lstStyle/>
                    <a:p>
                      <a:r>
                        <a:rPr lang="en-IE" sz="1100" dirty="0" err="1"/>
                        <a:t>Österreich</a:t>
                      </a:r>
                      <a:endParaRPr lang="en-IE" sz="1100" dirty="0"/>
                    </a:p>
                  </a:txBody>
                  <a:tcPr/>
                </a:tc>
                <a:tc>
                  <a:txBody>
                    <a:bodyPr/>
                    <a:lstStyle/>
                    <a:p>
                      <a:r>
                        <a:rPr lang="en-IE" sz="1100" dirty="0"/>
                        <a:t>Deutschland</a:t>
                      </a:r>
                    </a:p>
                  </a:txBody>
                  <a:tcPr/>
                </a:tc>
                <a:extLst>
                  <a:ext uri="{0D108BD9-81ED-4DB2-BD59-A6C34878D82A}">
                    <a16:rowId xmlns:a16="http://schemas.microsoft.com/office/drawing/2014/main" val="393260287"/>
                  </a:ext>
                </a:extLst>
              </a:tr>
              <a:tr h="1471535">
                <a:tc>
                  <a:txBody>
                    <a:bodyPr/>
                    <a:lstStyle/>
                    <a:p>
                      <a:r>
                        <a:rPr lang="de-DE" sz="1000" dirty="0"/>
                        <a:t>Dürfen Lehrkräfte </a:t>
                      </a:r>
                      <a:r>
                        <a:rPr lang="de-DE" sz="1000" b="1" dirty="0"/>
                        <a:t>Fotokopien</a:t>
                      </a:r>
                      <a:r>
                        <a:rPr lang="de-DE" sz="1000" dirty="0"/>
                        <a:t> anfertigen oder Seiten aus Büchern oder Zeitungen für ihre Lernenden scannen?</a:t>
                      </a:r>
                    </a:p>
                    <a:p>
                      <a:endParaRPr lang="en-IE" sz="1000" dirty="0"/>
                    </a:p>
                  </a:txBody>
                  <a:tcPr/>
                </a:tc>
                <a:tc>
                  <a:txBody>
                    <a:bodyPr/>
                    <a:lstStyle/>
                    <a:p>
                      <a:r>
                        <a:rPr lang="de-DE" sz="1000" b="1" dirty="0"/>
                        <a:t>Ja, </a:t>
                      </a:r>
                      <a:r>
                        <a:rPr lang="de-DE" sz="1000" dirty="0"/>
                        <a:t>für diesen Zweck gibt es eine freie Werknutzung. Voraussetzungen hierfür sind: für Zwecke des Unterrichts, in </a:t>
                      </a:r>
                      <a:r>
                        <a:rPr lang="de-DE" sz="1000" b="1" dirty="0"/>
                        <a:t>gerechtfertigtem Umfang</a:t>
                      </a:r>
                      <a:r>
                        <a:rPr lang="de-DE" sz="1000" dirty="0"/>
                        <a:t>, in erforderlicher Anzahl, für eine bestimmten Klasse und nur für nicht kommerzielle Zwecke. </a:t>
                      </a:r>
                    </a:p>
                    <a:p>
                      <a:r>
                        <a:rPr lang="de-DE" sz="1000" dirty="0"/>
                        <a:t>Es dürfen keine ganzen Bücher/Werke vervielfältigt werden, sondern nur Auszüge in gerechtfertigtem Umfang (Einzelfall-prüfung). Ausnahme hiervon bilden vergriffene Werke. Die freie Werknutzung gilt für öffentliche sowie für private Bildungs-einrichtungen, sofern keine Gewinnerzielungsabsicht vorliegt. Die freie Werknutzung gilt jedoch </a:t>
                      </a:r>
                      <a:r>
                        <a:rPr lang="de-DE" sz="1000" i="1" dirty="0"/>
                        <a:t>nicht für Werke, die ihrer Beschaffenheit und Bezeichnung nach zum Schul- oder Unterrichtsgebrauch bestimmt sind. </a:t>
                      </a:r>
                    </a:p>
                    <a:p>
                      <a:r>
                        <a:rPr lang="de-DE" sz="1000" dirty="0"/>
                        <a:t>Für die freie Werknutzung ist eine Vergütung an die Verwertungsgesellschaften zu leisten.</a:t>
                      </a:r>
                    </a:p>
                  </a:txBody>
                  <a:tcPr/>
                </a:tc>
                <a:tc>
                  <a:txBody>
                    <a:bodyPr/>
                    <a:lstStyle/>
                    <a:p>
                      <a:r>
                        <a:rPr lang="de-DE" sz="1000" b="1" dirty="0"/>
                        <a:t>Ja, </a:t>
                      </a:r>
                      <a:r>
                        <a:rPr lang="de-DE" sz="1000" dirty="0"/>
                        <a:t>das Fotokopieren oder Scannen von einzelnen Seiten eines Buches und von Artikeln in Zeitungen oder Zeitschriften zur Veranschaulichung des Unterrichts ist in Deutschland grundsätzlich zulässig. Konkret gestattet § 60a UrhG Lehrern</a:t>
                      </a:r>
                      <a:r>
                        <a:rPr lang="de-DE" sz="1000" b="1" dirty="0"/>
                        <a:t>, bis zu 15% </a:t>
                      </a:r>
                      <a:r>
                        <a:rPr lang="de-DE" sz="1000" dirty="0"/>
                        <a:t>eines veröffentlichten Werkes zur Veranschaulichung des Unterrichts zu vervielfältigen. Das Scannen oder Fotokopieren einzelner Seiten eines Buches ist damit in der Regel zulässig. Auch vergriffene Werke dürfen vollständig vervielfältigt werden. Sonstige Werke geringen Umfangs können neben dem bereits erwähnten Gedicht und Liedtext bspw. auch ein Druckwerk mit bis zu 20 Seiten sein. Um auch weitergehende, also nicht schon kraft Gesetzes erlaubte, Nutzungen zu ermöglichen, haben die Bundesländer mit drei Verwertungsgesellschaften sowie den Schulbuch- und Zeitungsverlagen im Dezember 2018 einen ergänzenden </a:t>
                      </a:r>
                      <a:r>
                        <a:rPr lang="de-DE" sz="1000" b="1" dirty="0"/>
                        <a:t>Lizenzvertrag</a:t>
                      </a:r>
                      <a:r>
                        <a:rPr lang="de-DE" sz="1000" dirty="0"/>
                        <a:t> abgeschlossen. </a:t>
                      </a:r>
                      <a:endParaRPr lang="en-IE" sz="1000" dirty="0"/>
                    </a:p>
                  </a:txBody>
                  <a:tcPr/>
                </a:tc>
                <a:extLst>
                  <a:ext uri="{0D108BD9-81ED-4DB2-BD59-A6C34878D82A}">
                    <a16:rowId xmlns:a16="http://schemas.microsoft.com/office/drawing/2014/main" val="1275846961"/>
                  </a:ext>
                </a:extLst>
              </a:tr>
              <a:tr h="1294197">
                <a:tc>
                  <a:txBody>
                    <a:bodyPr/>
                    <a:lstStyle/>
                    <a:p>
                      <a:r>
                        <a:rPr lang="de-DE" sz="1000" dirty="0"/>
                        <a:t>Unter welchen Bedingungen dürfen Lehrkräfte im Allgemeinen </a:t>
                      </a:r>
                      <a:r>
                        <a:rPr lang="de-DE" sz="1000" b="1" dirty="0"/>
                        <a:t>Filme im Unterricht</a:t>
                      </a:r>
                      <a:r>
                        <a:rPr lang="de-DE" sz="1000" dirty="0"/>
                        <a:t> oder in der Schule zeigen?</a:t>
                      </a:r>
                    </a:p>
                    <a:p>
                      <a:endParaRPr lang="en-IE" sz="1000" dirty="0"/>
                    </a:p>
                  </a:txBody>
                  <a:tcPr/>
                </a:tc>
                <a:tc>
                  <a:txBody>
                    <a:bodyPr/>
                    <a:lstStyle/>
                    <a:p>
                      <a:r>
                        <a:rPr lang="de-DE" sz="1000" dirty="0"/>
                        <a:t>Schulen und Universitäten dürfen für Zwecke des Unterrichts beziehungsweise der Lehre in dem dadurch </a:t>
                      </a:r>
                      <a:r>
                        <a:rPr lang="de-DE" sz="1000" b="1" dirty="0"/>
                        <a:t>gerechtfertigten Umfang </a:t>
                      </a:r>
                      <a:r>
                        <a:rPr lang="de-DE" sz="1000" dirty="0"/>
                        <a:t>Werke der Filmkunst und die damit verbundenen Werke der Tonkunst öffentlich aufführen. Es muss ein ausreichender </a:t>
                      </a:r>
                      <a:r>
                        <a:rPr lang="de-DE" sz="1000" b="1" dirty="0"/>
                        <a:t>Lehrstoffbezug </a:t>
                      </a:r>
                      <a:r>
                        <a:rPr lang="de-DE" sz="1000" dirty="0"/>
                        <a:t>zum jeweiligen Unterrichts-</a:t>
                      </a:r>
                      <a:r>
                        <a:rPr lang="de-DE" sz="1000" dirty="0" err="1"/>
                        <a:t>gegenstand</a:t>
                      </a:r>
                      <a:r>
                        <a:rPr lang="de-DE" sz="1000" dirty="0"/>
                        <a:t> gegeben sein. Hierfür ist eine angemessene Vergütung an die Verwertungsgesellschaften zu leisten. </a:t>
                      </a:r>
                      <a:br>
                        <a:rPr lang="de-DE" sz="1000" dirty="0"/>
                      </a:br>
                      <a:r>
                        <a:rPr lang="de-DE" sz="1000" dirty="0"/>
                        <a:t>Die freie Werknutzung gilt </a:t>
                      </a:r>
                      <a:r>
                        <a:rPr lang="de-DE" sz="1000" i="1" dirty="0"/>
                        <a:t>nicht für Filmwerke, die ihrer Beschaffenheit und Bezeichnung nach zum Schul- oder Unterrichtsgebrauch bestimmt sind.</a:t>
                      </a:r>
                      <a:endParaRPr lang="en-IE" sz="1000" i="1" dirty="0"/>
                    </a:p>
                  </a:txBody>
                  <a:tcPr/>
                </a:tc>
                <a:tc>
                  <a:txBody>
                    <a:bodyPr/>
                    <a:lstStyle/>
                    <a:p>
                      <a:r>
                        <a:rPr lang="de-DE" sz="1000" dirty="0"/>
                        <a:t>Lehrkräfte dürfen im Unterricht </a:t>
                      </a:r>
                      <a:r>
                        <a:rPr lang="de-DE" sz="1000" b="1" dirty="0"/>
                        <a:t>im geschlossenen Klassenverband </a:t>
                      </a:r>
                      <a:r>
                        <a:rPr lang="de-DE" sz="1000" dirty="0"/>
                        <a:t>Filme erlaubnis- und vergütungsfrei vorführen. Weil einer Klasse nur eine begrenzte und bestimmte Zahl von Schülern angehört, ist die Wiedergabe des Films </a:t>
                      </a:r>
                      <a:r>
                        <a:rPr lang="de-DE" sz="1000" i="1" dirty="0"/>
                        <a:t>nicht öffentlich </a:t>
                      </a:r>
                      <a:r>
                        <a:rPr lang="de-DE" sz="1000" dirty="0"/>
                        <a:t>und deshalb zulässig. Etwas anderes gilt bei Schulveranstaltungen, die für eine Öffentlichkeit zugänglich sind – beispielsweise Abschlussfeiern, die für Schüler, deren Eltern und andere Gäste zugänglich sind. Auch die klassenübergreifende Wiedergabe von Filmen – z.B. an Projekttagen – kann öffentlich sein. Für solche öffentlichen Wiedergaben von Filmen muss eine Erlaubnis der Rechteinhaber eingeholt werden.</a:t>
                      </a:r>
                      <a:endParaRPr lang="en-IE" sz="1000" dirty="0"/>
                    </a:p>
                  </a:txBody>
                  <a:tcPr/>
                </a:tc>
                <a:extLst>
                  <a:ext uri="{0D108BD9-81ED-4DB2-BD59-A6C34878D82A}">
                    <a16:rowId xmlns:a16="http://schemas.microsoft.com/office/drawing/2014/main" val="3575083717"/>
                  </a:ext>
                </a:extLst>
              </a:tr>
            </a:tbl>
          </a:graphicData>
        </a:graphic>
      </p:graphicFrame>
      <p:sp>
        <p:nvSpPr>
          <p:cNvPr id="4" name="Rectangle 8">
            <a:extLst>
              <a:ext uri="{FF2B5EF4-FFF2-40B4-BE49-F238E27FC236}">
                <a16:creationId xmlns:a16="http://schemas.microsoft.com/office/drawing/2014/main" id="{567A8772-7E2D-4EFF-948E-33037A16DCDE}"/>
              </a:ext>
            </a:extLst>
          </p:cNvPr>
          <p:cNvSpPr>
            <a:spLocks/>
          </p:cNvSpPr>
          <p:nvPr/>
        </p:nvSpPr>
        <p:spPr bwMode="auto">
          <a:xfrm>
            <a:off x="581967" y="864286"/>
            <a:ext cx="8103428" cy="270030"/>
          </a:xfrm>
          <a:prstGeom prst="rect">
            <a:avLst/>
          </a:prstGeom>
          <a:solidFill>
            <a:srgbClr val="183D8C"/>
          </a:solidFill>
          <a:ln>
            <a:noFill/>
          </a:ln>
        </p:spPr>
        <p:txBody>
          <a:bodyPr lIns="0" tIns="0" rIns="0" bIns="0" anchor="ctr"/>
          <a:lstStyle/>
          <a:p>
            <a:pPr marL="85725"/>
            <a:r>
              <a:rPr lang="en-US" sz="1500" b="1" spc="-71" dirty="0">
                <a:solidFill>
                  <a:srgbClr val="FFFCF6"/>
                </a:solidFill>
                <a:latin typeface="Arial"/>
                <a:ea typeface="Open Sans" panose="020B0606030504020204" pitchFamily="34" charset="0"/>
                <a:cs typeface="Arial"/>
              </a:rPr>
              <a:t>HÄUFIG GESTELLTE FRAGEN (FAQ) ZUM URHEBERRECHT FÜR LEHRKRÄFTE</a:t>
            </a:r>
          </a:p>
        </p:txBody>
      </p:sp>
    </p:spTree>
    <p:extLst>
      <p:ext uri="{BB962C8B-B14F-4D97-AF65-F5344CB8AC3E}">
        <p14:creationId xmlns:p14="http://schemas.microsoft.com/office/powerpoint/2010/main" val="2336210723"/>
      </p:ext>
    </p:extLst>
  </p:cSld>
  <p:clrMapOvr>
    <a:masterClrMapping/>
  </p:clrMapOvr>
  <p:transition spd="slow">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p:nvPr>
        </p:nvSpPr>
        <p:spPr>
          <a:xfrm>
            <a:off x="3139888" y="3025692"/>
            <a:ext cx="3067624" cy="1644791"/>
          </a:xfrm>
        </p:spPr>
        <p:txBody>
          <a:bodyPr>
            <a:noAutofit/>
          </a:bodyPr>
          <a:lstStyle/>
          <a:p>
            <a:pPr marL="0" indent="0">
              <a:buNone/>
            </a:pPr>
            <a:r>
              <a:rPr lang="en-US" sz="1600" b="1" dirty="0">
                <a:solidFill>
                  <a:schemeClr val="tx1">
                    <a:lumMod val="50000"/>
                    <a:lumOff val="50000"/>
                  </a:schemeClr>
                </a:solidFill>
                <a:latin typeface="Arial"/>
                <a:ea typeface="Open Sans" panose="020B0606030504020204" pitchFamily="34" charset="0"/>
                <a:cs typeface="Arial"/>
                <a:hlinkClick r:id="rId2"/>
              </a:rPr>
              <a:t>Ideas Powered auf Facebook</a:t>
            </a:r>
            <a:r>
              <a:rPr lang="en-US" sz="1600" b="1" dirty="0">
                <a:solidFill>
                  <a:schemeClr val="tx1">
                    <a:lumMod val="50000"/>
                    <a:lumOff val="50000"/>
                  </a:schemeClr>
                </a:solidFill>
                <a:latin typeface="Arial"/>
                <a:ea typeface="Open Sans" panose="020B0606030504020204" pitchFamily="34" charset="0"/>
                <a:cs typeface="Arial"/>
              </a:rPr>
              <a:t> </a:t>
            </a:r>
          </a:p>
          <a:p>
            <a:pPr marL="0" indent="0">
              <a:buNone/>
            </a:pPr>
            <a:r>
              <a:rPr lang="en-US" sz="1600" b="1" dirty="0">
                <a:solidFill>
                  <a:schemeClr val="tx1">
                    <a:lumMod val="50000"/>
                    <a:lumOff val="50000"/>
                  </a:schemeClr>
                </a:solidFill>
                <a:latin typeface="Arial"/>
                <a:ea typeface="Open Sans" panose="020B0606030504020204" pitchFamily="34" charset="0"/>
                <a:cs typeface="Arial"/>
              </a:rPr>
              <a:t>Gruppe </a:t>
            </a:r>
            <a:r>
              <a:rPr lang="en-US" sz="1600" b="1" dirty="0" err="1">
                <a:solidFill>
                  <a:schemeClr val="tx1">
                    <a:lumMod val="50000"/>
                    <a:lumOff val="50000"/>
                  </a:schemeClr>
                </a:solidFill>
                <a:latin typeface="Arial"/>
                <a:ea typeface="Open Sans" panose="020B0606030504020204" pitchFamily="34" charset="0"/>
                <a:cs typeface="Arial"/>
              </a:rPr>
              <a:t>für</a:t>
            </a:r>
            <a:r>
              <a:rPr lang="en-US" sz="1600" b="1" dirty="0">
                <a:solidFill>
                  <a:schemeClr val="tx1">
                    <a:lumMod val="50000"/>
                    <a:lumOff val="50000"/>
                  </a:schemeClr>
                </a:solidFill>
                <a:latin typeface="Arial"/>
                <a:ea typeface="Open Sans" panose="020B0606030504020204" pitchFamily="34" charset="0"/>
                <a:cs typeface="Arial"/>
              </a:rPr>
              <a:t> </a:t>
            </a:r>
            <a:r>
              <a:rPr lang="en-US" sz="1600" b="1" dirty="0" err="1">
                <a:solidFill>
                  <a:schemeClr val="tx1">
                    <a:lumMod val="50000"/>
                    <a:lumOff val="50000"/>
                  </a:schemeClr>
                </a:solidFill>
                <a:latin typeface="Arial"/>
                <a:ea typeface="Open Sans" panose="020B0606030504020204" pitchFamily="34" charset="0"/>
                <a:cs typeface="Arial"/>
              </a:rPr>
              <a:t>Lehrkräfte</a:t>
            </a:r>
            <a:endParaRPr lang="en-US" sz="1600" b="1" dirty="0">
              <a:solidFill>
                <a:schemeClr val="tx1">
                  <a:lumMod val="50000"/>
                  <a:lumOff val="50000"/>
                </a:schemeClr>
              </a:solidFill>
              <a:latin typeface="Arial"/>
              <a:ea typeface="Open Sans" panose="020B0606030504020204" pitchFamily="34" charset="0"/>
              <a:cs typeface="Arial"/>
            </a:endParaRPr>
          </a:p>
          <a:p>
            <a:pPr marL="0" indent="0">
              <a:buNone/>
            </a:pPr>
            <a:r>
              <a:rPr lang="en-US" sz="1600" b="1" dirty="0">
                <a:solidFill>
                  <a:schemeClr val="tx1">
                    <a:lumMod val="50000"/>
                    <a:lumOff val="50000"/>
                  </a:schemeClr>
                </a:solidFill>
                <a:latin typeface="Arial"/>
                <a:ea typeface="Open Sans" panose="020B0606030504020204" pitchFamily="34" charset="0"/>
                <a:cs typeface="Arial"/>
              </a:rPr>
              <a:t>IdeasPowered@School</a:t>
            </a:r>
          </a:p>
          <a:p>
            <a:pPr marL="0" indent="0">
              <a:buNone/>
            </a:pPr>
            <a:endParaRPr lang="en-US" sz="1600" b="1" dirty="0">
              <a:solidFill>
                <a:schemeClr val="tx1">
                  <a:lumMod val="50000"/>
                  <a:lumOff val="50000"/>
                </a:schemeClr>
              </a:solidFill>
              <a:latin typeface="Arial"/>
              <a:ea typeface="Open Sans" panose="020B0606030504020204" pitchFamily="34" charset="0"/>
              <a:cs typeface="Arial"/>
            </a:endParaRPr>
          </a:p>
          <a:p>
            <a:pPr marL="0" indent="0">
              <a:buNone/>
            </a:pPr>
            <a:r>
              <a:rPr lang="en-US" sz="1600" b="1" dirty="0">
                <a:solidFill>
                  <a:schemeClr val="tx1">
                    <a:lumMod val="50000"/>
                    <a:lumOff val="50000"/>
                  </a:schemeClr>
                </a:solidFill>
                <a:latin typeface="Arial"/>
                <a:ea typeface="Open Sans" panose="020B0606030504020204" pitchFamily="34" charset="0"/>
                <a:cs typeface="Arial"/>
                <a:hlinkClick r:id="rId3"/>
              </a:rPr>
              <a:t>Ideas Powered auf Instagram</a:t>
            </a:r>
            <a:endParaRPr lang="en-US" sz="1600" b="1" dirty="0">
              <a:solidFill>
                <a:schemeClr val="tx1">
                  <a:lumMod val="50000"/>
                  <a:lumOff val="50000"/>
                </a:schemeClr>
              </a:solidFill>
              <a:latin typeface="Arial"/>
              <a:ea typeface="Open Sans" panose="020B0606030504020204" pitchFamily="34" charset="0"/>
              <a:cs typeface="Arial"/>
            </a:endParaRPr>
          </a:p>
        </p:txBody>
      </p:sp>
      <p:sp>
        <p:nvSpPr>
          <p:cNvPr id="6" name="Rectangle 8"/>
          <p:cNvSpPr>
            <a:spLocks/>
          </p:cNvSpPr>
          <p:nvPr/>
        </p:nvSpPr>
        <p:spPr bwMode="auto">
          <a:xfrm>
            <a:off x="571521" y="920043"/>
            <a:ext cx="8103428" cy="270030"/>
          </a:xfrm>
          <a:prstGeom prst="rect">
            <a:avLst/>
          </a:prstGeom>
          <a:solidFill>
            <a:srgbClr val="183D8C"/>
          </a:solidFill>
          <a:ln>
            <a:noFill/>
          </a:ln>
        </p:spPr>
        <p:txBody>
          <a:bodyPr lIns="0" tIns="0" rIns="0" bIns="0" anchor="ctr"/>
          <a:lstStyle/>
          <a:p>
            <a:pPr marL="85725"/>
            <a:r>
              <a:rPr lang="en-US" sz="1500" b="1" spc="-71" dirty="0">
                <a:solidFill>
                  <a:srgbClr val="FFFCF6"/>
                </a:solidFill>
                <a:latin typeface="Arial"/>
                <a:ea typeface="Open Sans" panose="020B0606030504020204" pitchFamily="34" charset="0"/>
                <a:cs typeface="Arial"/>
              </a:rPr>
              <a:t>IDEAS POWERED IN DEN SOZIALEN MEDIEN</a:t>
            </a:r>
          </a:p>
        </p:txBody>
      </p:sp>
      <p:pic>
        <p:nvPicPr>
          <p:cNvPr id="9" name="Picture 8">
            <a:extLst>
              <a:ext uri="{FF2B5EF4-FFF2-40B4-BE49-F238E27FC236}">
                <a16:creationId xmlns:a16="http://schemas.microsoft.com/office/drawing/2014/main" id="{C6BB93A4-C48A-4B7C-B24F-727ABC6F3C33}"/>
              </a:ext>
            </a:extLst>
          </p:cNvPr>
          <p:cNvPicPr>
            <a:picLocks noChangeAspect="1"/>
          </p:cNvPicPr>
          <p:nvPr/>
        </p:nvPicPr>
        <p:blipFill>
          <a:blip r:embed="rId4"/>
          <a:stretch>
            <a:fillRect/>
          </a:stretch>
        </p:blipFill>
        <p:spPr>
          <a:xfrm>
            <a:off x="571521" y="1342200"/>
            <a:ext cx="3549997" cy="1349739"/>
          </a:xfrm>
          <a:prstGeom prst="rect">
            <a:avLst/>
          </a:prstGeom>
        </p:spPr>
      </p:pic>
      <p:pic>
        <p:nvPicPr>
          <p:cNvPr id="12" name="Picture 11">
            <a:extLst>
              <a:ext uri="{FF2B5EF4-FFF2-40B4-BE49-F238E27FC236}">
                <a16:creationId xmlns:a16="http://schemas.microsoft.com/office/drawing/2014/main" id="{839085AA-E646-443C-83A5-C8294900B04E}"/>
              </a:ext>
            </a:extLst>
          </p:cNvPr>
          <p:cNvPicPr>
            <a:picLocks noChangeAspect="1"/>
          </p:cNvPicPr>
          <p:nvPr/>
        </p:nvPicPr>
        <p:blipFill>
          <a:blip r:embed="rId5"/>
          <a:stretch>
            <a:fillRect/>
          </a:stretch>
        </p:blipFill>
        <p:spPr>
          <a:xfrm>
            <a:off x="6128272" y="920043"/>
            <a:ext cx="2627365" cy="4223457"/>
          </a:xfrm>
          <a:prstGeom prst="rect">
            <a:avLst/>
          </a:prstGeom>
        </p:spPr>
      </p:pic>
      <p:pic>
        <p:nvPicPr>
          <p:cNvPr id="7" name="Content Placeholder 3">
            <a:extLst>
              <a:ext uri="{FF2B5EF4-FFF2-40B4-BE49-F238E27FC236}">
                <a16:creationId xmlns:a16="http://schemas.microsoft.com/office/drawing/2014/main" id="{3E3819CA-FBA0-4C65-91BE-3C441B3C8F8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982" t="1927" r="2041" b="3097"/>
          <a:stretch/>
        </p:blipFill>
        <p:spPr bwMode="auto">
          <a:xfrm>
            <a:off x="512523" y="2854712"/>
            <a:ext cx="2703145" cy="2155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3852291"/>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3"/>
          <p:cNvSpPr>
            <a:spLocks noGrp="1"/>
          </p:cNvSpPr>
          <p:nvPr>
            <p:ph type="ctrTitle"/>
          </p:nvPr>
        </p:nvSpPr>
        <p:spPr>
          <a:xfrm>
            <a:off x="4178775" y="3464659"/>
            <a:ext cx="1791835" cy="346643"/>
          </a:xfrm>
        </p:spPr>
        <p:txBody>
          <a:bodyPr anchor="b">
            <a:noAutofit/>
          </a:bodyPr>
          <a:lstStyle/>
          <a:p>
            <a:pPr algn="l"/>
            <a:r>
              <a:rPr lang="en-IE" sz="1800" b="1" spc="-150" dirty="0">
                <a:solidFill>
                  <a:srgbClr val="024DA1"/>
                </a:solidFill>
                <a:latin typeface="Arial"/>
                <a:ea typeface="Open Sans Semibold" panose="020B0706030804020204" pitchFamily="34" charset="0"/>
                <a:cs typeface="Arial"/>
              </a:rPr>
              <a:t>DANKESCHÖN</a:t>
            </a:r>
          </a:p>
        </p:txBody>
      </p:sp>
      <p:sp>
        <p:nvSpPr>
          <p:cNvPr id="7" name="Title 3"/>
          <p:cNvSpPr txBox="1">
            <a:spLocks/>
          </p:cNvSpPr>
          <p:nvPr/>
        </p:nvSpPr>
        <p:spPr>
          <a:xfrm>
            <a:off x="4482257" y="2377094"/>
            <a:ext cx="4152688" cy="244994"/>
          </a:xfrm>
          <a:prstGeom prst="rect">
            <a:avLst/>
          </a:prstGeom>
        </p:spPr>
        <p:txBody>
          <a:bodyPr vert="horz" lIns="91440" tIns="45720" rIns="91440" bIns="45720" rtlCol="0" anchor="b">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400" cap="all" dirty="0">
                <a:solidFill>
                  <a:srgbClr val="024DA1"/>
                </a:solidFill>
                <a:latin typeface="Arial"/>
                <a:cs typeface="Arial"/>
                <a:hlinkClick r:id="rId3"/>
              </a:rPr>
              <a:t>@EU_IPO</a:t>
            </a:r>
            <a:endParaRPr lang="en-US" sz="1400" dirty="0">
              <a:solidFill>
                <a:srgbClr val="024DA1"/>
              </a:solidFill>
              <a:latin typeface="Arial"/>
              <a:cs typeface="Arial"/>
            </a:endParaRPr>
          </a:p>
        </p:txBody>
      </p:sp>
      <p:sp>
        <p:nvSpPr>
          <p:cNvPr id="8" name="Title 3"/>
          <p:cNvSpPr txBox="1">
            <a:spLocks/>
          </p:cNvSpPr>
          <p:nvPr/>
        </p:nvSpPr>
        <p:spPr>
          <a:xfrm>
            <a:off x="4482257" y="2774488"/>
            <a:ext cx="4152688" cy="244994"/>
          </a:xfrm>
          <a:prstGeom prst="rect">
            <a:avLst/>
          </a:prstGeom>
        </p:spPr>
        <p:txBody>
          <a:bodyPr vert="horz" lIns="91440" tIns="45720" rIns="91440" bIns="45720" rtlCol="0" anchor="b">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400" cap="all" dirty="0" err="1">
                <a:solidFill>
                  <a:srgbClr val="024DA1"/>
                </a:solidFill>
                <a:latin typeface="Arial"/>
                <a:cs typeface="Arial"/>
                <a:hlinkClick r:id="rId4"/>
              </a:rPr>
              <a:t>euipo</a:t>
            </a:r>
            <a:endParaRPr lang="en-US" sz="1400" dirty="0">
              <a:solidFill>
                <a:srgbClr val="024DA1"/>
              </a:solidFill>
              <a:latin typeface="Arial"/>
              <a:cs typeface="Arial"/>
            </a:endParaRPr>
          </a:p>
        </p:txBody>
      </p:sp>
      <p:sp>
        <p:nvSpPr>
          <p:cNvPr id="9" name="Title 3"/>
          <p:cNvSpPr txBox="1">
            <a:spLocks/>
          </p:cNvSpPr>
          <p:nvPr/>
        </p:nvSpPr>
        <p:spPr>
          <a:xfrm>
            <a:off x="4482257" y="3151739"/>
            <a:ext cx="4152688" cy="244994"/>
          </a:xfrm>
          <a:prstGeom prst="rect">
            <a:avLst/>
          </a:prstGeom>
        </p:spPr>
        <p:txBody>
          <a:bodyPr vert="horz" lIns="91440" tIns="45720" rIns="91440" bIns="45720" rtlCol="0" anchor="b">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400" cap="all" dirty="0" err="1">
                <a:solidFill>
                  <a:srgbClr val="000090"/>
                </a:solidFill>
                <a:latin typeface="Arial"/>
                <a:cs typeface="Arial"/>
                <a:hlinkClick r:id="rId5"/>
              </a:rPr>
              <a:t>EUIPO.eu</a:t>
            </a:r>
            <a:endParaRPr lang="en-US" sz="1400" dirty="0">
              <a:solidFill>
                <a:srgbClr val="000090"/>
              </a:solidFill>
              <a:latin typeface="Arial"/>
              <a:cs typeface="Arial"/>
            </a:endParaRPr>
          </a:p>
        </p:txBody>
      </p:sp>
      <p:sp>
        <p:nvSpPr>
          <p:cNvPr id="11" name="TextBox 10">
            <a:extLst>
              <a:ext uri="{FF2B5EF4-FFF2-40B4-BE49-F238E27FC236}">
                <a16:creationId xmlns:a16="http://schemas.microsoft.com/office/drawing/2014/main" id="{0ABFB098-A69F-466C-B8A1-4CEE784E4B3A}"/>
              </a:ext>
            </a:extLst>
          </p:cNvPr>
          <p:cNvSpPr txBox="1"/>
          <p:nvPr/>
        </p:nvSpPr>
        <p:spPr>
          <a:xfrm>
            <a:off x="171450" y="3818576"/>
            <a:ext cx="8801100" cy="923330"/>
          </a:xfrm>
          <a:prstGeom prst="rect">
            <a:avLst/>
          </a:prstGeom>
          <a:noFill/>
        </p:spPr>
        <p:txBody>
          <a:bodyPr wrap="square">
            <a:spAutoFit/>
          </a:bodyPr>
          <a:lstStyle/>
          <a:p>
            <a:pPr marL="0" indent="0" algn="ctr">
              <a:buNone/>
            </a:pPr>
            <a:endParaRPr lang="en-US" sz="1800" b="1" dirty="0">
              <a:solidFill>
                <a:schemeClr val="tx1">
                  <a:lumMod val="50000"/>
                  <a:lumOff val="50000"/>
                </a:schemeClr>
              </a:solidFill>
              <a:latin typeface="Arial"/>
              <a:ea typeface="Open Sans" panose="020B0606030504020204" pitchFamily="34" charset="0"/>
              <a:cs typeface="Arial"/>
            </a:endParaRPr>
          </a:p>
          <a:p>
            <a:pPr marL="0" indent="0" algn="ctr">
              <a:buNone/>
            </a:pPr>
            <a:r>
              <a:rPr lang="en-US" dirty="0">
                <a:solidFill>
                  <a:schemeClr val="tx1">
                    <a:lumMod val="50000"/>
                    <a:lumOff val="50000"/>
                  </a:schemeClr>
                </a:solidFill>
                <a:latin typeface="Arial"/>
                <a:ea typeface="Open Sans" panose="020B0606030504020204" pitchFamily="34" charset="0"/>
                <a:cs typeface="Arial"/>
              </a:rPr>
              <a:t>K</a:t>
            </a:r>
            <a:r>
              <a:rPr lang="en-US" sz="1800" dirty="0">
                <a:solidFill>
                  <a:schemeClr val="tx1">
                    <a:lumMod val="50000"/>
                    <a:lumOff val="50000"/>
                  </a:schemeClr>
                </a:solidFill>
                <a:latin typeface="Arial"/>
                <a:ea typeface="Open Sans" panose="020B0606030504020204" pitchFamily="34" charset="0"/>
                <a:cs typeface="Arial"/>
              </a:rPr>
              <a:t>ONTAKT: </a:t>
            </a:r>
            <a:r>
              <a:rPr lang="en-US" sz="1800" dirty="0">
                <a:solidFill>
                  <a:schemeClr val="tx1">
                    <a:lumMod val="50000"/>
                    <a:lumOff val="50000"/>
                  </a:schemeClr>
                </a:solidFill>
                <a:latin typeface="Arial"/>
                <a:ea typeface="Open Sans" panose="020B0606030504020204" pitchFamily="34" charset="0"/>
                <a:cs typeface="Arial"/>
                <a:hlinkClick r:id="rId6"/>
              </a:rPr>
              <a:t>ipineducation@euipo.europa.eu</a:t>
            </a:r>
            <a:endParaRPr lang="en-US" sz="1800" dirty="0">
              <a:solidFill>
                <a:schemeClr val="tx1">
                  <a:lumMod val="50000"/>
                  <a:lumOff val="50000"/>
                </a:schemeClr>
              </a:solidFill>
              <a:latin typeface="Arial"/>
              <a:ea typeface="Open Sans" panose="020B0606030504020204" pitchFamily="34" charset="0"/>
              <a:cs typeface="Arial"/>
            </a:endParaRPr>
          </a:p>
          <a:p>
            <a:pPr marL="0" indent="0">
              <a:buNone/>
            </a:pPr>
            <a:endParaRPr lang="en-US" sz="1800" b="1" dirty="0">
              <a:solidFill>
                <a:schemeClr val="tx1">
                  <a:lumMod val="50000"/>
                  <a:lumOff val="50000"/>
                </a:schemeClr>
              </a:solidFill>
              <a:latin typeface="Arial"/>
              <a:ea typeface="Open Sans" panose="020B0606030504020204" pitchFamily="34" charset="0"/>
              <a:cs typeface="Arial"/>
            </a:endParaRPr>
          </a:p>
        </p:txBody>
      </p:sp>
    </p:spTree>
    <p:extLst>
      <p:ext uri="{BB962C8B-B14F-4D97-AF65-F5344CB8AC3E}">
        <p14:creationId xmlns:p14="http://schemas.microsoft.com/office/powerpoint/2010/main" val="2850088448"/>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p:cNvSpPr>
            <a:spLocks/>
          </p:cNvSpPr>
          <p:nvPr/>
        </p:nvSpPr>
        <p:spPr bwMode="auto">
          <a:xfrm>
            <a:off x="584648" y="885706"/>
            <a:ext cx="8223176" cy="270030"/>
          </a:xfrm>
          <a:prstGeom prst="rect">
            <a:avLst/>
          </a:prstGeom>
          <a:solidFill>
            <a:srgbClr val="183D8C"/>
          </a:solidFill>
          <a:ln>
            <a:noFill/>
          </a:ln>
        </p:spPr>
        <p:txBody>
          <a:bodyPr lIns="0" tIns="0" rIns="0" bIns="0" anchor="ctr"/>
          <a:lstStyle/>
          <a:p>
            <a:pPr marL="85725"/>
            <a:r>
              <a:rPr lang="de-DE" sz="1500" b="1" spc="-71" dirty="0">
                <a:solidFill>
                  <a:srgbClr val="FFFCF6"/>
                </a:solidFill>
                <a:latin typeface="Arial"/>
                <a:ea typeface="Open Sans" panose="020B0606030504020204" pitchFamily="34" charset="0"/>
                <a:cs typeface="Arial"/>
              </a:rPr>
              <a:t>EUIPO = Das Amt der Europäischen Union für geistiges Eigentum</a:t>
            </a:r>
            <a:endParaRPr lang="en-US" sz="1500" b="1" spc="-71" dirty="0">
              <a:solidFill>
                <a:srgbClr val="FFFCF6"/>
              </a:solidFill>
              <a:latin typeface="Arial"/>
              <a:ea typeface="Open Sans" panose="020B0606030504020204" pitchFamily="34" charset="0"/>
              <a:cs typeface="Arial"/>
            </a:endParaRPr>
          </a:p>
        </p:txBody>
      </p:sp>
      <p:sp>
        <p:nvSpPr>
          <p:cNvPr id="8" name="Text Placeholder 2">
            <a:extLst>
              <a:ext uri="{FF2B5EF4-FFF2-40B4-BE49-F238E27FC236}">
                <a16:creationId xmlns:a16="http://schemas.microsoft.com/office/drawing/2014/main" id="{0265B04B-3D0C-4B0C-9CE0-0E84315F5290}"/>
              </a:ext>
            </a:extLst>
          </p:cNvPr>
          <p:cNvSpPr txBox="1">
            <a:spLocks/>
          </p:cNvSpPr>
          <p:nvPr/>
        </p:nvSpPr>
        <p:spPr>
          <a:xfrm>
            <a:off x="1479199" y="1827447"/>
            <a:ext cx="6344378" cy="74430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sz="1012" dirty="0"/>
          </a:p>
        </p:txBody>
      </p:sp>
      <p:sp>
        <p:nvSpPr>
          <p:cNvPr id="9" name="Text Placeholder 3">
            <a:extLst>
              <a:ext uri="{FF2B5EF4-FFF2-40B4-BE49-F238E27FC236}">
                <a16:creationId xmlns:a16="http://schemas.microsoft.com/office/drawing/2014/main" id="{27025A32-B519-45D8-BA84-11C89F1D6428}"/>
              </a:ext>
            </a:extLst>
          </p:cNvPr>
          <p:cNvSpPr txBox="1">
            <a:spLocks/>
          </p:cNvSpPr>
          <p:nvPr/>
        </p:nvSpPr>
        <p:spPr>
          <a:xfrm>
            <a:off x="1442680" y="1500066"/>
            <a:ext cx="6344378" cy="43660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GB" sz="1667" b="1" dirty="0">
              <a:solidFill>
                <a:srgbClr val="152047"/>
              </a:solidFill>
              <a:latin typeface="Futura Bk"/>
            </a:endParaRPr>
          </a:p>
        </p:txBody>
      </p:sp>
      <p:sp>
        <p:nvSpPr>
          <p:cNvPr id="16" name="Rectangle 15">
            <a:extLst>
              <a:ext uri="{FF2B5EF4-FFF2-40B4-BE49-F238E27FC236}">
                <a16:creationId xmlns:a16="http://schemas.microsoft.com/office/drawing/2014/main" id="{12DD1158-2A3B-4A6E-828F-FCA99019E1B4}"/>
              </a:ext>
            </a:extLst>
          </p:cNvPr>
          <p:cNvSpPr/>
          <p:nvPr/>
        </p:nvSpPr>
        <p:spPr>
          <a:xfrm>
            <a:off x="2685919" y="1851998"/>
            <a:ext cx="6172626" cy="319508"/>
          </a:xfrm>
          <a:prstGeom prst="rect">
            <a:avLst/>
          </a:prstGeom>
          <a:noFill/>
        </p:spPr>
        <p:txBody>
          <a:bodyPr wrap="square" lIns="72577" tIns="36289" rIns="72577" bIns="36289">
            <a:spAutoFit/>
          </a:bodyPr>
          <a:lstStyle/>
          <a:p>
            <a:pPr algn="just" defTabSz="362880"/>
            <a:endParaRPr lang="en-US" sz="1600" b="1" dirty="0">
              <a:ln w="0">
                <a:noFill/>
              </a:ln>
              <a:solidFill>
                <a:srgbClr val="1F497D"/>
              </a:solidFill>
              <a:ea typeface="Open Sans" panose="020B0606030504020204" pitchFamily="34" charset="0"/>
              <a:cs typeface="Open Sans" panose="020B0606030504020204" pitchFamily="34" charset="0"/>
            </a:endParaRPr>
          </a:p>
        </p:txBody>
      </p:sp>
      <p:sp>
        <p:nvSpPr>
          <p:cNvPr id="22" name="Rectangle 21">
            <a:extLst>
              <a:ext uri="{FF2B5EF4-FFF2-40B4-BE49-F238E27FC236}">
                <a16:creationId xmlns:a16="http://schemas.microsoft.com/office/drawing/2014/main" id="{C3446223-8B10-41A5-9F51-E361E25AA82B}"/>
              </a:ext>
            </a:extLst>
          </p:cNvPr>
          <p:cNvSpPr/>
          <p:nvPr/>
        </p:nvSpPr>
        <p:spPr>
          <a:xfrm>
            <a:off x="2691348" y="3094404"/>
            <a:ext cx="5595740" cy="319508"/>
          </a:xfrm>
          <a:prstGeom prst="rect">
            <a:avLst/>
          </a:prstGeom>
          <a:noFill/>
        </p:spPr>
        <p:txBody>
          <a:bodyPr wrap="square" lIns="72577" tIns="36289" rIns="72577" bIns="36289">
            <a:spAutoFit/>
          </a:bodyPr>
          <a:lstStyle/>
          <a:p>
            <a:pPr algn="just" defTabSz="362880"/>
            <a:r>
              <a:rPr lang="en-US" sz="1600" spc="-56" dirty="0">
                <a:solidFill>
                  <a:srgbClr val="15548D"/>
                </a:solidFill>
                <a:cs typeface="Arial" panose="020B0604020202020204" pitchFamily="34" charset="0"/>
              </a:rPr>
              <a:t>.</a:t>
            </a:r>
          </a:p>
        </p:txBody>
      </p:sp>
      <p:pic>
        <p:nvPicPr>
          <p:cNvPr id="27" name="Picture 26">
            <a:extLst>
              <a:ext uri="{FF2B5EF4-FFF2-40B4-BE49-F238E27FC236}">
                <a16:creationId xmlns:a16="http://schemas.microsoft.com/office/drawing/2014/main" id="{2756700E-79D0-4E02-BEB2-359422A39934}"/>
              </a:ext>
            </a:extLst>
          </p:cNvPr>
          <p:cNvPicPr>
            <a:picLocks noChangeAspect="1"/>
          </p:cNvPicPr>
          <p:nvPr/>
        </p:nvPicPr>
        <p:blipFill>
          <a:blip r:embed="rId3"/>
          <a:stretch>
            <a:fillRect/>
          </a:stretch>
        </p:blipFill>
        <p:spPr>
          <a:xfrm>
            <a:off x="7260024" y="342160"/>
            <a:ext cx="1655673" cy="506530"/>
          </a:xfrm>
          <a:prstGeom prst="rect">
            <a:avLst/>
          </a:prstGeom>
        </p:spPr>
      </p:pic>
      <p:sp>
        <p:nvSpPr>
          <p:cNvPr id="29" name="Rectangle 28">
            <a:extLst>
              <a:ext uri="{FF2B5EF4-FFF2-40B4-BE49-F238E27FC236}">
                <a16:creationId xmlns:a16="http://schemas.microsoft.com/office/drawing/2014/main" id="{1216E471-E527-4546-8161-BD276D5ACA84}"/>
              </a:ext>
            </a:extLst>
          </p:cNvPr>
          <p:cNvSpPr/>
          <p:nvPr/>
        </p:nvSpPr>
        <p:spPr>
          <a:xfrm>
            <a:off x="6527474" y="4712498"/>
            <a:ext cx="3210314" cy="244231"/>
          </a:xfrm>
          <a:prstGeom prst="rect">
            <a:avLst/>
          </a:prstGeom>
          <a:noFill/>
        </p:spPr>
        <p:txBody>
          <a:bodyPr wrap="square" lIns="72577" tIns="36289" rIns="72577" bIns="36289">
            <a:spAutoFit/>
          </a:bodyPr>
          <a:lstStyle/>
          <a:p>
            <a:pPr algn="just" defTabSz="362880"/>
            <a:r>
              <a:rPr lang="en-US" sz="1111" spc="-56" dirty="0" err="1">
                <a:solidFill>
                  <a:srgbClr val="15548D"/>
                </a:solidFill>
                <a:latin typeface="Arial" panose="020B0604020202020204" pitchFamily="34" charset="0"/>
                <a:cs typeface="Arial" panose="020B0604020202020204" pitchFamily="34" charset="0"/>
              </a:rPr>
              <a:t>Youtube</a:t>
            </a:r>
            <a:r>
              <a:rPr lang="en-US" sz="1111" spc="-56" dirty="0">
                <a:solidFill>
                  <a:srgbClr val="15548D"/>
                </a:solidFill>
                <a:latin typeface="Arial" panose="020B0604020202020204" pitchFamily="34" charset="0"/>
                <a:cs typeface="Arial" panose="020B0604020202020204" pitchFamily="34" charset="0"/>
              </a:rPr>
              <a:t>: </a:t>
            </a:r>
            <a:r>
              <a:rPr lang="en-US" sz="1111" spc="-56" dirty="0">
                <a:solidFill>
                  <a:srgbClr val="15548D"/>
                </a:solidFill>
                <a:latin typeface="Arial" panose="020B0604020202020204" pitchFamily="34" charset="0"/>
                <a:cs typeface="Arial" panose="020B0604020202020204" pitchFamily="34" charset="0"/>
                <a:hlinkClick r:id="rId4"/>
              </a:rPr>
              <a:t>https://youtu.be/iglWst1Nu_s</a:t>
            </a:r>
            <a:endParaRPr lang="es-ES" sz="1111" spc="-56" dirty="0">
              <a:solidFill>
                <a:srgbClr val="15548D"/>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A1F76677-90F7-4BD9-800D-B1D5A41B38B2}"/>
              </a:ext>
            </a:extLst>
          </p:cNvPr>
          <p:cNvPicPr>
            <a:picLocks noChangeAspect="1"/>
          </p:cNvPicPr>
          <p:nvPr/>
        </p:nvPicPr>
        <p:blipFill>
          <a:blip r:embed="rId5"/>
          <a:stretch>
            <a:fillRect/>
          </a:stretch>
        </p:blipFill>
        <p:spPr>
          <a:xfrm>
            <a:off x="5565648" y="4703215"/>
            <a:ext cx="928443" cy="287375"/>
          </a:xfrm>
          <a:prstGeom prst="rect">
            <a:avLst/>
          </a:prstGeom>
        </p:spPr>
      </p:pic>
      <p:pic>
        <p:nvPicPr>
          <p:cNvPr id="28" name="Picture 27">
            <a:extLst>
              <a:ext uri="{FF2B5EF4-FFF2-40B4-BE49-F238E27FC236}">
                <a16:creationId xmlns:a16="http://schemas.microsoft.com/office/drawing/2014/main" id="{E18EB437-8206-478C-AD3F-526D19A7F7B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2028" b="26873"/>
          <a:stretch/>
        </p:blipFill>
        <p:spPr>
          <a:xfrm>
            <a:off x="6098241" y="3509867"/>
            <a:ext cx="2726139" cy="928694"/>
          </a:xfrm>
          <a:prstGeom prst="rect">
            <a:avLst/>
          </a:prstGeom>
        </p:spPr>
      </p:pic>
      <p:pic>
        <p:nvPicPr>
          <p:cNvPr id="30" name="Picture 29">
            <a:extLst>
              <a:ext uri="{FF2B5EF4-FFF2-40B4-BE49-F238E27FC236}">
                <a16:creationId xmlns:a16="http://schemas.microsoft.com/office/drawing/2014/main" id="{E43A652B-3BBE-47B5-B672-7F1D93A5D2A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4648" y="3260085"/>
            <a:ext cx="2783840" cy="1564710"/>
          </a:xfrm>
          <a:prstGeom prst="rect">
            <a:avLst/>
          </a:prstGeom>
        </p:spPr>
      </p:pic>
      <p:sp>
        <p:nvSpPr>
          <p:cNvPr id="31" name="Rectangle 30">
            <a:extLst>
              <a:ext uri="{FF2B5EF4-FFF2-40B4-BE49-F238E27FC236}">
                <a16:creationId xmlns:a16="http://schemas.microsoft.com/office/drawing/2014/main" id="{769744A3-95C6-4586-AD5A-4DFB7057CDBE}"/>
              </a:ext>
            </a:extLst>
          </p:cNvPr>
          <p:cNvSpPr/>
          <p:nvPr/>
        </p:nvSpPr>
        <p:spPr>
          <a:xfrm>
            <a:off x="584647" y="1259946"/>
            <a:ext cx="8223176" cy="2043057"/>
          </a:xfrm>
          <a:prstGeom prst="rect">
            <a:avLst/>
          </a:prstGeom>
          <a:noFill/>
        </p:spPr>
        <p:txBody>
          <a:bodyPr wrap="square" lIns="72577" tIns="36289" rIns="72577" bIns="36289">
            <a:spAutoFit/>
          </a:bodyPr>
          <a:lstStyle/>
          <a:p>
            <a:pPr marL="285750" indent="-285750" algn="just" defTabSz="362880">
              <a:buFont typeface="Arial" panose="020B0604020202020204" pitchFamily="34" charset="0"/>
              <a:buChar char="•"/>
            </a:pPr>
            <a:r>
              <a:rPr lang="de-DE" sz="1600" b="1" spc="-56" dirty="0">
                <a:solidFill>
                  <a:srgbClr val="1F497D"/>
                </a:solidFill>
                <a:latin typeface="Arial" panose="020B0604020202020204" pitchFamily="34" charset="0"/>
                <a:cs typeface="Arial" panose="020B0604020202020204" pitchFamily="34" charset="0"/>
              </a:rPr>
              <a:t>EU-Agentur</a:t>
            </a:r>
            <a:r>
              <a:rPr lang="de-DE" sz="1600" spc="-56" dirty="0">
                <a:solidFill>
                  <a:srgbClr val="1F497D"/>
                </a:solidFill>
                <a:latin typeface="Arial" panose="020B0604020202020204" pitchFamily="34" charset="0"/>
                <a:cs typeface="Arial" panose="020B0604020202020204" pitchFamily="34" charset="0"/>
              </a:rPr>
              <a:t> mit globalem Fokus </a:t>
            </a:r>
          </a:p>
          <a:p>
            <a:pPr marL="285750" indent="-285750" algn="just" defTabSz="362880">
              <a:buFont typeface="Arial" panose="020B0604020202020204" pitchFamily="34" charset="0"/>
              <a:buChar char="•"/>
            </a:pPr>
            <a:r>
              <a:rPr lang="de-DE" sz="1600" spc="-56" dirty="0">
                <a:solidFill>
                  <a:srgbClr val="1F497D"/>
                </a:solidFill>
                <a:latin typeface="Arial" panose="020B0604020202020204" pitchFamily="34" charset="0"/>
                <a:cs typeface="Arial" panose="020B0604020202020204" pitchFamily="34" charset="0"/>
              </a:rPr>
              <a:t>Sitz in Alicante, Spanien, seit 1994</a:t>
            </a:r>
          </a:p>
          <a:p>
            <a:pPr marL="285750" indent="-285750" algn="just" defTabSz="362880">
              <a:buFont typeface="Arial" panose="020B0604020202020204" pitchFamily="34" charset="0"/>
              <a:buChar char="•"/>
            </a:pPr>
            <a:r>
              <a:rPr lang="de-DE" sz="1600" spc="-56" dirty="0">
                <a:solidFill>
                  <a:srgbClr val="1F497D"/>
                </a:solidFill>
                <a:latin typeface="Arial" panose="020B0604020202020204" pitchFamily="34" charset="0"/>
                <a:cs typeface="Arial" panose="020B0604020202020204" pitchFamily="34" charset="0"/>
              </a:rPr>
              <a:t>Gründung &amp; Kerngeschäft = </a:t>
            </a:r>
            <a:r>
              <a:rPr lang="de-DE" sz="1600" b="1" spc="-56" dirty="0">
                <a:solidFill>
                  <a:srgbClr val="1F497D"/>
                </a:solidFill>
                <a:latin typeface="Arial" panose="020B0604020202020204" pitchFamily="34" charset="0"/>
                <a:cs typeface="Arial" panose="020B0604020202020204" pitchFamily="34" charset="0"/>
              </a:rPr>
              <a:t>Eintragung von Marken und Geschmacksmustern </a:t>
            </a:r>
            <a:r>
              <a:rPr lang="de-DE" sz="1600" spc="-56" dirty="0">
                <a:solidFill>
                  <a:srgbClr val="1F497D"/>
                </a:solidFill>
                <a:latin typeface="Arial" panose="020B0604020202020204" pitchFamily="34" charset="0"/>
                <a:cs typeface="Arial" panose="020B0604020202020204" pitchFamily="34" charset="0"/>
              </a:rPr>
              <a:t>(Design)</a:t>
            </a:r>
          </a:p>
          <a:p>
            <a:pPr marL="285750" indent="-285750" algn="just" defTabSz="362880">
              <a:buFont typeface="Arial" panose="020B0604020202020204" pitchFamily="34" charset="0"/>
              <a:buChar char="•"/>
            </a:pPr>
            <a:r>
              <a:rPr lang="de-DE" sz="1600" spc="-56" dirty="0">
                <a:solidFill>
                  <a:srgbClr val="1F497D"/>
                </a:solidFill>
                <a:latin typeface="Arial" panose="020B0604020202020204" pitchFamily="34" charset="0"/>
                <a:cs typeface="Arial" panose="020B0604020202020204" pitchFamily="34" charset="0"/>
              </a:rPr>
              <a:t>über </a:t>
            </a:r>
            <a:r>
              <a:rPr lang="de-DE" sz="1600" b="1" spc="-56" dirty="0">
                <a:solidFill>
                  <a:srgbClr val="1F497D"/>
                </a:solidFill>
                <a:latin typeface="Arial" panose="020B0604020202020204" pitchFamily="34" charset="0"/>
                <a:cs typeface="Arial" panose="020B0604020202020204" pitchFamily="34" charset="0"/>
              </a:rPr>
              <a:t>160 000 </a:t>
            </a:r>
            <a:r>
              <a:rPr lang="de-DE" sz="1600" spc="-56" dirty="0">
                <a:solidFill>
                  <a:srgbClr val="1F497D"/>
                </a:solidFill>
                <a:latin typeface="Arial" panose="020B0604020202020204" pitchFamily="34" charset="0"/>
                <a:cs typeface="Arial" panose="020B0604020202020204" pitchFamily="34" charset="0"/>
              </a:rPr>
              <a:t>EU-Marken und bis zu </a:t>
            </a:r>
            <a:r>
              <a:rPr lang="de-DE" sz="1600" b="1" spc="-56" dirty="0">
                <a:solidFill>
                  <a:srgbClr val="1F497D"/>
                </a:solidFill>
                <a:latin typeface="Arial" panose="020B0604020202020204" pitchFamily="34" charset="0"/>
                <a:cs typeface="Arial" panose="020B0604020202020204" pitchFamily="34" charset="0"/>
              </a:rPr>
              <a:t>110 000 </a:t>
            </a:r>
            <a:r>
              <a:rPr lang="de-DE" sz="1600" spc="-56" dirty="0">
                <a:solidFill>
                  <a:srgbClr val="1F497D"/>
                </a:solidFill>
                <a:latin typeface="Arial" panose="020B0604020202020204" pitchFamily="34" charset="0"/>
                <a:cs typeface="Arial" panose="020B0604020202020204" pitchFamily="34" charset="0"/>
              </a:rPr>
              <a:t>Gemeinschaftsgeschmacksmuster jährlich </a:t>
            </a:r>
          </a:p>
          <a:p>
            <a:pPr marL="285750" indent="-285750" algn="just" defTabSz="362880">
              <a:buFont typeface="Arial" panose="020B0604020202020204" pitchFamily="34" charset="0"/>
              <a:buChar char="•"/>
            </a:pPr>
            <a:r>
              <a:rPr lang="de-DE" sz="1600" spc="-56" dirty="0">
                <a:solidFill>
                  <a:srgbClr val="1F497D"/>
                </a:solidFill>
                <a:latin typeface="Arial" panose="020B0604020202020204" pitchFamily="34" charset="0"/>
                <a:cs typeface="Arial" panose="020B0604020202020204" pitchFamily="34" charset="0"/>
              </a:rPr>
              <a:t>mehr als </a:t>
            </a:r>
            <a:r>
              <a:rPr lang="de-DE" sz="1600" b="1" spc="-56" dirty="0">
                <a:solidFill>
                  <a:srgbClr val="1F497D"/>
                </a:solidFill>
                <a:latin typeface="Arial" panose="020B0604020202020204" pitchFamily="34" charset="0"/>
                <a:cs typeface="Arial" panose="020B0604020202020204" pitchFamily="34" charset="0"/>
              </a:rPr>
              <a:t>1 600 Mitarbeiter </a:t>
            </a:r>
            <a:r>
              <a:rPr lang="de-DE" sz="1600" spc="-56" dirty="0">
                <a:solidFill>
                  <a:srgbClr val="1F497D"/>
                </a:solidFill>
                <a:latin typeface="Arial" panose="020B0604020202020204" pitchFamily="34" charset="0"/>
                <a:cs typeface="Arial" panose="020B0604020202020204" pitchFamily="34" charset="0"/>
              </a:rPr>
              <a:t>sind dort direkt und indirekt beschäftigt</a:t>
            </a:r>
          </a:p>
          <a:p>
            <a:pPr marL="285750" indent="-285750" algn="just" defTabSz="362880">
              <a:buFont typeface="Arial" panose="020B0604020202020204" pitchFamily="34" charset="0"/>
              <a:buChar char="•"/>
            </a:pPr>
            <a:r>
              <a:rPr lang="de-DE" sz="1600" b="1" spc="-56" dirty="0">
                <a:solidFill>
                  <a:srgbClr val="1F497D"/>
                </a:solidFill>
                <a:latin typeface="Arial" panose="020B0604020202020204" pitchFamily="34" charset="0"/>
                <a:cs typeface="Arial" panose="020B0604020202020204" pitchFamily="34" charset="0"/>
              </a:rPr>
              <a:t>Schutz der Rechte des geistigen Eigentums </a:t>
            </a:r>
            <a:r>
              <a:rPr lang="de-DE" sz="1600" spc="-56" dirty="0">
                <a:solidFill>
                  <a:srgbClr val="1F497D"/>
                </a:solidFill>
                <a:latin typeface="Arial" panose="020B0604020202020204" pitchFamily="34" charset="0"/>
                <a:cs typeface="Arial" panose="020B0604020202020204" pitchFamily="34" charset="0"/>
              </a:rPr>
              <a:t>für Unternehmen und Privatpersonen auf einem EU-weiten Markt mit mehr als 500 Millionen Verbrauchern</a:t>
            </a:r>
          </a:p>
          <a:p>
            <a:pPr marL="285750" indent="-285750" algn="just" defTabSz="362880">
              <a:buFont typeface="Arial" panose="020B0604020202020204" pitchFamily="34" charset="0"/>
              <a:buChar char="•"/>
            </a:pPr>
            <a:r>
              <a:rPr lang="de-DE" sz="1600" spc="-56" dirty="0">
                <a:solidFill>
                  <a:srgbClr val="1F497D"/>
                </a:solidFill>
                <a:latin typeface="Arial" panose="020B0604020202020204" pitchFamily="34" charset="0"/>
                <a:cs typeface="Arial" panose="020B0604020202020204" pitchFamily="34" charset="0"/>
              </a:rPr>
              <a:t>in </a:t>
            </a:r>
            <a:r>
              <a:rPr lang="de-DE" sz="1600" b="1" spc="-56" dirty="0">
                <a:solidFill>
                  <a:srgbClr val="1F497D"/>
                </a:solidFill>
                <a:latin typeface="Arial" panose="020B0604020202020204" pitchFamily="34" charset="0"/>
                <a:cs typeface="Arial" panose="020B0604020202020204" pitchFamily="34" charset="0"/>
              </a:rPr>
              <a:t>5 Arbeitssprachen </a:t>
            </a:r>
            <a:r>
              <a:rPr lang="de-DE" sz="1600" spc="-56" dirty="0">
                <a:solidFill>
                  <a:srgbClr val="1F497D"/>
                </a:solidFill>
                <a:latin typeface="Arial" panose="020B0604020202020204" pitchFamily="34" charset="0"/>
                <a:cs typeface="Arial" panose="020B0604020202020204" pitchFamily="34" charset="0"/>
              </a:rPr>
              <a:t>(EN, FR, ES, DE, IT); Anmeldungen möglich in 23 EU-Amtssprachen</a:t>
            </a:r>
            <a:endParaRPr lang="en-US" sz="1600" dirty="0">
              <a:ln w="0">
                <a:noFill/>
              </a:ln>
              <a:solidFill>
                <a:srgbClr val="1F497D"/>
              </a:solidFill>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9876585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6"/>
          <p:cNvSpPr>
            <a:spLocks/>
          </p:cNvSpPr>
          <p:nvPr/>
        </p:nvSpPr>
        <p:spPr bwMode="auto">
          <a:xfrm>
            <a:off x="419100" y="154781"/>
            <a:ext cx="7512050" cy="329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defRPr/>
            </a:pPr>
            <a:endParaRPr lang="en-US" sz="1600" spc="-71" dirty="0">
              <a:solidFill>
                <a:srgbClr val="FFFFFF">
                  <a:lumMod val="65000"/>
                </a:srgbClr>
              </a:solidFill>
              <a:ea typeface="Helvetica Neue UltraLight"/>
              <a:cs typeface="Helvetica Neue UltraLight"/>
              <a:sym typeface="Helvetica Neue UltraLight"/>
            </a:endParaRPr>
          </a:p>
        </p:txBody>
      </p:sp>
      <p:sp>
        <p:nvSpPr>
          <p:cNvPr id="2" name="TextBox 1">
            <a:extLst>
              <a:ext uri="{FF2B5EF4-FFF2-40B4-BE49-F238E27FC236}">
                <a16:creationId xmlns:a16="http://schemas.microsoft.com/office/drawing/2014/main" id="{3CCB087F-7D8C-4467-BFB2-0E5AC8359A04}"/>
              </a:ext>
            </a:extLst>
          </p:cNvPr>
          <p:cNvSpPr txBox="1"/>
          <p:nvPr/>
        </p:nvSpPr>
        <p:spPr>
          <a:xfrm>
            <a:off x="419100" y="1401695"/>
            <a:ext cx="7830671" cy="400110"/>
          </a:xfrm>
          <a:prstGeom prst="rect">
            <a:avLst/>
          </a:prstGeom>
          <a:noFill/>
        </p:spPr>
        <p:txBody>
          <a:bodyPr wrap="square" rtlCol="0">
            <a:spAutoFit/>
          </a:bodyPr>
          <a:lstStyle/>
          <a:p>
            <a:pPr algn="ctr"/>
            <a:r>
              <a:rPr lang="de-DE" sz="2000" b="1" dirty="0">
                <a:solidFill>
                  <a:schemeClr val="accent1">
                    <a:lumMod val="75000"/>
                  </a:schemeClr>
                </a:solidFill>
                <a:latin typeface="Arial" panose="020B0604020202020204" pitchFamily="34" charset="0"/>
                <a:cs typeface="Arial" panose="020B0604020202020204" pitchFamily="34" charset="0"/>
              </a:rPr>
              <a:t>Die Arbeit der Beobachtungsstelle verfolgt 3 Hauptziele </a:t>
            </a:r>
            <a:endParaRPr lang="en-US" sz="2000" b="1" dirty="0">
              <a:solidFill>
                <a:schemeClr val="accent1">
                  <a:lumMod val="75000"/>
                </a:schemeClr>
              </a:solidFill>
              <a:latin typeface="Arial" panose="020B0604020202020204" pitchFamily="34" charset="0"/>
              <a:cs typeface="Arial" panose="020B0604020202020204" pitchFamily="34" charset="0"/>
            </a:endParaRPr>
          </a:p>
        </p:txBody>
      </p:sp>
      <p:sp>
        <p:nvSpPr>
          <p:cNvPr id="8" name="Rectangle 8">
            <a:extLst>
              <a:ext uri="{FF2B5EF4-FFF2-40B4-BE49-F238E27FC236}">
                <a16:creationId xmlns:a16="http://schemas.microsoft.com/office/drawing/2014/main" id="{597B7B9E-6E06-426C-B1B5-0DC0B3333B81}"/>
              </a:ext>
            </a:extLst>
          </p:cNvPr>
          <p:cNvSpPr>
            <a:spLocks/>
          </p:cNvSpPr>
          <p:nvPr/>
        </p:nvSpPr>
        <p:spPr bwMode="auto">
          <a:xfrm>
            <a:off x="82363" y="885706"/>
            <a:ext cx="8979274" cy="270030"/>
          </a:xfrm>
          <a:prstGeom prst="rect">
            <a:avLst/>
          </a:prstGeom>
          <a:solidFill>
            <a:srgbClr val="183D8C"/>
          </a:solidFill>
          <a:ln>
            <a:noFill/>
          </a:ln>
        </p:spPr>
        <p:txBody>
          <a:bodyPr lIns="0" tIns="0" rIns="0" bIns="0" anchor="ctr"/>
          <a:lstStyle/>
          <a:p>
            <a:pPr marL="85725"/>
            <a:r>
              <a:rPr lang="de-DE" sz="1500" b="1" spc="-71" dirty="0">
                <a:solidFill>
                  <a:srgbClr val="FFFCF6"/>
                </a:solidFill>
                <a:latin typeface="Arial"/>
                <a:ea typeface="Open Sans" panose="020B0606030504020204" pitchFamily="34" charset="0"/>
                <a:cs typeface="Arial"/>
              </a:rPr>
              <a:t>OBSERVATORY = Europäische Beobachtungsstelle für Verletzungen von Rechten des geistigen Eigentums </a:t>
            </a:r>
            <a:r>
              <a:rPr lang="en-US" sz="1500" b="1" spc="-71" dirty="0">
                <a:solidFill>
                  <a:srgbClr val="FFFCF6"/>
                </a:solidFill>
                <a:latin typeface="Arial"/>
                <a:ea typeface="Open Sans" panose="020B0606030504020204" pitchFamily="34" charset="0"/>
                <a:cs typeface="Arial"/>
              </a:rPr>
              <a:t> </a:t>
            </a:r>
          </a:p>
        </p:txBody>
      </p:sp>
      <p:sp>
        <p:nvSpPr>
          <p:cNvPr id="3" name="TextBox 2">
            <a:extLst>
              <a:ext uri="{FF2B5EF4-FFF2-40B4-BE49-F238E27FC236}">
                <a16:creationId xmlns:a16="http://schemas.microsoft.com/office/drawing/2014/main" id="{F19EC14D-347E-4D05-9D17-0D40A7F93799}"/>
              </a:ext>
            </a:extLst>
          </p:cNvPr>
          <p:cNvSpPr txBox="1"/>
          <p:nvPr/>
        </p:nvSpPr>
        <p:spPr>
          <a:xfrm>
            <a:off x="1429295" y="4224978"/>
            <a:ext cx="6003567" cy="615553"/>
          </a:xfrm>
          <a:prstGeom prst="rect">
            <a:avLst/>
          </a:prstGeom>
          <a:noFill/>
        </p:spPr>
        <p:txBody>
          <a:bodyPr wrap="none" rtlCol="0">
            <a:spAutoFit/>
          </a:bodyPr>
          <a:lstStyle/>
          <a:p>
            <a:r>
              <a:rPr lang="en-GB" sz="1600" dirty="0">
                <a:latin typeface="Arial" panose="020B0604020202020204" pitchFamily="34" charset="0"/>
                <a:cs typeface="Arial" panose="020B0604020202020204" pitchFamily="34" charset="0"/>
                <a:hlinkClick r:id="rId3"/>
              </a:rPr>
              <a:t>https://euipo.europa.eu/ohimportal/de/web/observatory/about-us</a:t>
            </a:r>
            <a:endParaRPr lang="en-GB" sz="1600" dirty="0">
              <a:latin typeface="Arial" panose="020B0604020202020204" pitchFamily="34" charset="0"/>
              <a:cs typeface="Arial" panose="020B0604020202020204" pitchFamily="34" charset="0"/>
            </a:endParaRPr>
          </a:p>
          <a:p>
            <a:endParaRPr lang="en-GB" dirty="0"/>
          </a:p>
        </p:txBody>
      </p:sp>
      <p:sp>
        <p:nvSpPr>
          <p:cNvPr id="9" name="TextBox 8">
            <a:extLst>
              <a:ext uri="{FF2B5EF4-FFF2-40B4-BE49-F238E27FC236}">
                <a16:creationId xmlns:a16="http://schemas.microsoft.com/office/drawing/2014/main" id="{20DC0170-8693-4D85-950F-49315B959856}"/>
              </a:ext>
            </a:extLst>
          </p:cNvPr>
          <p:cNvSpPr txBox="1"/>
          <p:nvPr/>
        </p:nvSpPr>
        <p:spPr>
          <a:xfrm>
            <a:off x="587188" y="1906560"/>
            <a:ext cx="7978588" cy="1815882"/>
          </a:xfrm>
          <a:prstGeom prst="rect">
            <a:avLst/>
          </a:prstGeom>
          <a:noFill/>
        </p:spPr>
        <p:txBody>
          <a:bodyPr wrap="square">
            <a:spAutoFit/>
          </a:bodyPr>
          <a:lstStyle/>
          <a:p>
            <a:pPr>
              <a:buFont typeface="Arial" panose="020B0604020202020204" pitchFamily="34" charset="0"/>
              <a:buChar char="•"/>
            </a:pPr>
            <a:r>
              <a:rPr lang="de-DE" sz="1600" dirty="0">
                <a:solidFill>
                  <a:schemeClr val="accent1">
                    <a:lumMod val="75000"/>
                  </a:schemeClr>
                </a:solidFill>
                <a:latin typeface="Arial" panose="020B0604020202020204" pitchFamily="34" charset="0"/>
                <a:cs typeface="Arial" panose="020B0604020202020204" pitchFamily="34" charset="0"/>
              </a:rPr>
              <a:t> Bereitstellung faktengestützter Beiträge und Daten für politische Entscheidungsträger </a:t>
            </a:r>
          </a:p>
          <a:p>
            <a:endParaRPr lang="de-DE" sz="1600" dirty="0">
              <a:solidFill>
                <a:schemeClr val="accent1">
                  <a:lumMod val="75000"/>
                </a:schemeClr>
              </a:solidFill>
              <a:latin typeface="Arial" panose="020B0604020202020204" pitchFamily="34" charset="0"/>
              <a:cs typeface="Arial" panose="020B0604020202020204" pitchFamily="34" charset="0"/>
            </a:endParaRPr>
          </a:p>
          <a:p>
            <a:pPr>
              <a:buFont typeface="Arial" panose="020B0604020202020204" pitchFamily="34" charset="0"/>
              <a:buChar char="•"/>
            </a:pPr>
            <a:r>
              <a:rPr lang="de-DE" sz="1600" dirty="0">
                <a:solidFill>
                  <a:schemeClr val="accent1">
                    <a:lumMod val="75000"/>
                  </a:schemeClr>
                </a:solidFill>
                <a:latin typeface="Arial" panose="020B0604020202020204" pitchFamily="34" charset="0"/>
                <a:cs typeface="Arial" panose="020B0604020202020204" pitchFamily="34" charset="0"/>
              </a:rPr>
              <a:t> Bereitstellung von Instrumenten und Datenbanken zur Unterstützung der Bekämpfung von Verletzungen der Rechte des geistigen Eigentums</a:t>
            </a:r>
          </a:p>
          <a:p>
            <a:pPr>
              <a:buFont typeface="Arial" panose="020B0604020202020204" pitchFamily="34" charset="0"/>
              <a:buChar char="•"/>
            </a:pPr>
            <a:endParaRPr lang="de-DE" sz="1600" dirty="0">
              <a:solidFill>
                <a:schemeClr val="accent1">
                  <a:lumMod val="75000"/>
                </a:schemeClr>
              </a:solidFill>
              <a:latin typeface="Arial" panose="020B0604020202020204" pitchFamily="34" charset="0"/>
              <a:cs typeface="Arial" panose="020B0604020202020204" pitchFamily="34" charset="0"/>
            </a:endParaRPr>
          </a:p>
          <a:p>
            <a:pPr>
              <a:buFont typeface="Arial" panose="020B0604020202020204" pitchFamily="34" charset="0"/>
              <a:buChar char="•"/>
            </a:pPr>
            <a:r>
              <a:rPr lang="de-DE" sz="1600" dirty="0">
                <a:solidFill>
                  <a:schemeClr val="accent1">
                    <a:lumMod val="75000"/>
                  </a:schemeClr>
                </a:solidFill>
                <a:latin typeface="Arial" panose="020B0604020202020204" pitchFamily="34" charset="0"/>
                <a:cs typeface="Arial" panose="020B0604020202020204" pitchFamily="34" charset="0"/>
              </a:rPr>
              <a:t> Kampagnen zur Sensibilisierung für den Wert geistigen Eigentums sowie </a:t>
            </a:r>
            <a:br>
              <a:rPr lang="de-DE" sz="1600" dirty="0">
                <a:solidFill>
                  <a:schemeClr val="accent1">
                    <a:lumMod val="75000"/>
                  </a:schemeClr>
                </a:solidFill>
                <a:latin typeface="Arial" panose="020B0604020202020204" pitchFamily="34" charset="0"/>
                <a:cs typeface="Arial" panose="020B0604020202020204" pitchFamily="34" charset="0"/>
              </a:rPr>
            </a:br>
            <a:r>
              <a:rPr lang="de-DE" sz="1600" dirty="0">
                <a:solidFill>
                  <a:schemeClr val="accent1">
                    <a:lumMod val="75000"/>
                  </a:schemeClr>
                </a:solidFill>
                <a:latin typeface="Arial" panose="020B0604020202020204" pitchFamily="34" charset="0"/>
                <a:cs typeface="Arial" panose="020B0604020202020204" pitchFamily="34" charset="0"/>
              </a:rPr>
              <a:t>der negativen Folgen der Verletzung von Rechten geistigen Eigentums</a:t>
            </a:r>
          </a:p>
        </p:txBody>
      </p:sp>
    </p:spTree>
    <p:extLst>
      <p:ext uri="{BB962C8B-B14F-4D97-AF65-F5344CB8AC3E}">
        <p14:creationId xmlns:p14="http://schemas.microsoft.com/office/powerpoint/2010/main" val="2000140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p:cNvSpPr>
            <a:spLocks/>
          </p:cNvSpPr>
          <p:nvPr/>
        </p:nvSpPr>
        <p:spPr bwMode="auto">
          <a:xfrm>
            <a:off x="652210" y="920043"/>
            <a:ext cx="8103428" cy="270030"/>
          </a:xfrm>
          <a:prstGeom prst="rect">
            <a:avLst/>
          </a:prstGeom>
          <a:solidFill>
            <a:srgbClr val="183D8C"/>
          </a:solidFill>
          <a:ln>
            <a:noFill/>
          </a:ln>
        </p:spPr>
        <p:txBody>
          <a:bodyPr lIns="0" tIns="0" rIns="0" bIns="0" anchor="ctr"/>
          <a:lstStyle/>
          <a:p>
            <a:pPr marL="85725"/>
            <a:r>
              <a:rPr lang="en-US" sz="1500" b="1" spc="-71" dirty="0">
                <a:solidFill>
                  <a:srgbClr val="FFFCF6"/>
                </a:solidFill>
                <a:latin typeface="Arial"/>
                <a:ea typeface="Open Sans" panose="020B0606030504020204" pitchFamily="34" charset="0"/>
                <a:cs typeface="Arial"/>
              </a:rPr>
              <a:t> </a:t>
            </a:r>
            <a:r>
              <a:rPr lang="de-DE" sz="1500" b="1" spc="-71" dirty="0">
                <a:solidFill>
                  <a:srgbClr val="FFFCF6"/>
                </a:solidFill>
                <a:latin typeface="Arial"/>
                <a:ea typeface="Open Sans" panose="020B0606030504020204" pitchFamily="34" charset="0"/>
                <a:cs typeface="Arial"/>
              </a:rPr>
              <a:t>DIE BEDEUTUNG DER RECHTE DES GEISTIGEN EIGENTUMS FÜR DIE EU WIRTSCHAFT 2022</a:t>
            </a:r>
            <a:endParaRPr lang="en-US" sz="1500" b="1" spc="-71" dirty="0">
              <a:solidFill>
                <a:srgbClr val="FFFCF6"/>
              </a:solidFill>
              <a:latin typeface="Arial"/>
              <a:ea typeface="Open Sans" panose="020B0606030504020204" pitchFamily="34" charset="0"/>
              <a:cs typeface="Arial"/>
            </a:endParaRPr>
          </a:p>
        </p:txBody>
      </p:sp>
      <p:sp>
        <p:nvSpPr>
          <p:cNvPr id="8" name="Content Placeholder 3">
            <a:extLst>
              <a:ext uri="{FF2B5EF4-FFF2-40B4-BE49-F238E27FC236}">
                <a16:creationId xmlns:a16="http://schemas.microsoft.com/office/drawing/2014/main" id="{68CC5C0D-89E2-4745-9B3E-6A54024F67E0}"/>
              </a:ext>
            </a:extLst>
          </p:cNvPr>
          <p:cNvSpPr txBox="1">
            <a:spLocks/>
          </p:cNvSpPr>
          <p:nvPr/>
        </p:nvSpPr>
        <p:spPr>
          <a:xfrm>
            <a:off x="242047" y="4639865"/>
            <a:ext cx="3852330" cy="42164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spc="-71" dirty="0">
                <a:solidFill>
                  <a:schemeClr val="tx1">
                    <a:lumMod val="50000"/>
                    <a:lumOff val="50000"/>
                  </a:schemeClr>
                </a:solidFill>
                <a:latin typeface="Arial"/>
                <a:ea typeface="Open Sans" panose="020B0606030504020204" pitchFamily="34" charset="0"/>
                <a:cs typeface="Arial"/>
                <a:hlinkClick r:id="rId2"/>
              </a:rPr>
              <a:t>IP Contribution</a:t>
            </a:r>
            <a:endParaRPr lang="de-DE" sz="1400" b="1" dirty="0"/>
          </a:p>
          <a:p>
            <a:pPr marL="0" indent="0">
              <a:buFont typeface="Arial"/>
              <a:buNone/>
            </a:pPr>
            <a:endParaRPr lang="es-ES" sz="1600" spc="-71" dirty="0">
              <a:solidFill>
                <a:srgbClr val="14438E"/>
              </a:solidFill>
              <a:latin typeface="Arial"/>
              <a:ea typeface="Open Sans" panose="020B0606030504020204" pitchFamily="34" charset="0"/>
              <a:cs typeface="Arial"/>
            </a:endParaRPr>
          </a:p>
        </p:txBody>
      </p:sp>
      <p:pic>
        <p:nvPicPr>
          <p:cNvPr id="3" name="Picture 2">
            <a:extLst>
              <a:ext uri="{FF2B5EF4-FFF2-40B4-BE49-F238E27FC236}">
                <a16:creationId xmlns:a16="http://schemas.microsoft.com/office/drawing/2014/main" id="{E391EB5F-F971-41BF-BDC1-00BED33AE177}"/>
              </a:ext>
            </a:extLst>
          </p:cNvPr>
          <p:cNvPicPr>
            <a:picLocks noChangeAspect="1"/>
          </p:cNvPicPr>
          <p:nvPr/>
        </p:nvPicPr>
        <p:blipFill>
          <a:blip r:embed="rId3"/>
          <a:stretch>
            <a:fillRect/>
          </a:stretch>
        </p:blipFill>
        <p:spPr>
          <a:xfrm>
            <a:off x="4186375" y="1373548"/>
            <a:ext cx="4957625" cy="3556747"/>
          </a:xfrm>
          <a:prstGeom prst="rect">
            <a:avLst/>
          </a:prstGeom>
        </p:spPr>
      </p:pic>
      <p:sp>
        <p:nvSpPr>
          <p:cNvPr id="4" name="Content Placeholder 3"/>
          <p:cNvSpPr>
            <a:spLocks noGrp="1"/>
          </p:cNvSpPr>
          <p:nvPr>
            <p:ph/>
          </p:nvPr>
        </p:nvSpPr>
        <p:spPr>
          <a:xfrm>
            <a:off x="652209" y="1373548"/>
            <a:ext cx="4957625" cy="2976961"/>
          </a:xfrm>
        </p:spPr>
        <p:txBody>
          <a:bodyPr>
            <a:noAutofit/>
          </a:bodyPr>
          <a:lstStyle/>
          <a:p>
            <a:pPr marL="0" indent="0">
              <a:buNone/>
            </a:pPr>
            <a:r>
              <a:rPr lang="de-DE" sz="1600" dirty="0">
                <a:solidFill>
                  <a:schemeClr val="tx1">
                    <a:lumMod val="50000"/>
                    <a:lumOff val="50000"/>
                  </a:schemeClr>
                </a:solidFill>
                <a:latin typeface="Arial"/>
                <a:ea typeface="Open Sans" panose="020B0606030504020204" pitchFamily="34" charset="0"/>
                <a:cs typeface="Arial"/>
              </a:rPr>
              <a:t>Beitrag schutzrechtsintensiver </a:t>
            </a:r>
            <a:br>
              <a:rPr lang="de-DE" sz="1600" dirty="0">
                <a:solidFill>
                  <a:schemeClr val="tx1">
                    <a:lumMod val="50000"/>
                    <a:lumOff val="50000"/>
                  </a:schemeClr>
                </a:solidFill>
                <a:latin typeface="Arial"/>
                <a:ea typeface="Open Sans" panose="020B0606030504020204" pitchFamily="34" charset="0"/>
                <a:cs typeface="Arial"/>
              </a:rPr>
            </a:br>
            <a:r>
              <a:rPr lang="de-DE" sz="1600" dirty="0">
                <a:solidFill>
                  <a:schemeClr val="tx1">
                    <a:lumMod val="50000"/>
                    <a:lumOff val="50000"/>
                  </a:schemeClr>
                </a:solidFill>
                <a:latin typeface="Arial"/>
                <a:ea typeface="Open Sans" panose="020B0606030504020204" pitchFamily="34" charset="0"/>
                <a:cs typeface="Arial"/>
              </a:rPr>
              <a:t>Wirtschaftszweige </a:t>
            </a:r>
          </a:p>
          <a:p>
            <a:pPr marL="0" indent="0">
              <a:buNone/>
            </a:pPr>
            <a:r>
              <a:rPr lang="de-DE" sz="1600" dirty="0">
                <a:solidFill>
                  <a:schemeClr val="tx1">
                    <a:lumMod val="50000"/>
                    <a:lumOff val="50000"/>
                  </a:schemeClr>
                </a:solidFill>
                <a:latin typeface="Arial"/>
                <a:ea typeface="Open Sans" panose="020B0606030504020204" pitchFamily="34" charset="0"/>
                <a:cs typeface="Arial"/>
              </a:rPr>
              <a:t>in der Europäischen Union</a:t>
            </a:r>
            <a:r>
              <a:rPr lang="en-US" sz="1600" dirty="0">
                <a:solidFill>
                  <a:schemeClr val="tx1">
                    <a:lumMod val="50000"/>
                    <a:lumOff val="50000"/>
                  </a:schemeClr>
                </a:solidFill>
                <a:latin typeface="Arial"/>
                <a:ea typeface="Open Sans" panose="020B0606030504020204" pitchFamily="34" charset="0"/>
                <a:cs typeface="Arial"/>
              </a:rPr>
              <a:t>: </a:t>
            </a:r>
          </a:p>
          <a:p>
            <a:pPr marL="0" indent="0">
              <a:buNone/>
            </a:pPr>
            <a:endParaRPr lang="en-US" sz="1600" dirty="0">
              <a:solidFill>
                <a:schemeClr val="tx1">
                  <a:lumMod val="50000"/>
                  <a:lumOff val="50000"/>
                </a:schemeClr>
              </a:solidFill>
              <a:latin typeface="Arial"/>
              <a:ea typeface="Open Sans" panose="020B0606030504020204" pitchFamily="34" charset="0"/>
              <a:cs typeface="Arial"/>
            </a:endParaRPr>
          </a:p>
          <a:p>
            <a:r>
              <a:rPr lang="en-US" sz="1600" spc="-71" dirty="0" err="1">
                <a:solidFill>
                  <a:srgbClr val="14438E"/>
                </a:solidFill>
                <a:latin typeface="Arial"/>
                <a:ea typeface="Open Sans" panose="020B0606030504020204" pitchFamily="34" charset="0"/>
                <a:cs typeface="Arial"/>
              </a:rPr>
              <a:t>generieren</a:t>
            </a:r>
            <a:r>
              <a:rPr lang="en-US" sz="1600" spc="-71" dirty="0">
                <a:solidFill>
                  <a:srgbClr val="14438E"/>
                </a:solidFill>
                <a:latin typeface="Arial"/>
                <a:ea typeface="Open Sans" panose="020B0606030504020204" pitchFamily="34" charset="0"/>
                <a:cs typeface="Arial"/>
              </a:rPr>
              <a:t> </a:t>
            </a:r>
            <a:r>
              <a:rPr lang="en-US" sz="1600" b="1" spc="-71" dirty="0">
                <a:solidFill>
                  <a:srgbClr val="14438E"/>
                </a:solidFill>
                <a:latin typeface="Arial"/>
                <a:ea typeface="Open Sans" panose="020B0606030504020204" pitchFamily="34" charset="0"/>
                <a:cs typeface="Arial"/>
              </a:rPr>
              <a:t>47% der </a:t>
            </a:r>
            <a:r>
              <a:rPr lang="en-US" sz="1600" b="1" spc="-71" dirty="0" err="1">
                <a:solidFill>
                  <a:srgbClr val="14438E"/>
                </a:solidFill>
                <a:latin typeface="Arial"/>
                <a:ea typeface="Open Sans" panose="020B0606030504020204" pitchFamily="34" charset="0"/>
                <a:cs typeface="Arial"/>
              </a:rPr>
              <a:t>gesamten</a:t>
            </a:r>
            <a:r>
              <a:rPr lang="en-US" sz="1600" b="1" spc="-71" dirty="0">
                <a:solidFill>
                  <a:srgbClr val="14438E"/>
                </a:solidFill>
                <a:latin typeface="Arial"/>
                <a:ea typeface="Open Sans" panose="020B0606030504020204" pitchFamily="34" charset="0"/>
                <a:cs typeface="Arial"/>
              </a:rPr>
              <a:t> </a:t>
            </a:r>
            <a:r>
              <a:rPr lang="en-US" sz="1600" b="1" spc="-71" dirty="0" err="1">
                <a:solidFill>
                  <a:srgbClr val="14438E"/>
                </a:solidFill>
                <a:latin typeface="Arial"/>
                <a:ea typeface="Open Sans" panose="020B0606030504020204" pitchFamily="34" charset="0"/>
                <a:cs typeface="Arial"/>
              </a:rPr>
              <a:t>Wirtschaftsleistung</a:t>
            </a:r>
            <a:r>
              <a:rPr lang="en-US" sz="1600" b="1" spc="-71" dirty="0">
                <a:solidFill>
                  <a:srgbClr val="14438E"/>
                </a:solidFill>
                <a:latin typeface="Arial"/>
                <a:ea typeface="Open Sans" panose="020B0606030504020204" pitchFamily="34" charset="0"/>
                <a:cs typeface="Arial"/>
              </a:rPr>
              <a:t> der EU (BIP)</a:t>
            </a:r>
          </a:p>
          <a:p>
            <a:endParaRPr lang="en-US" sz="1600" b="1" spc="-71" dirty="0">
              <a:solidFill>
                <a:srgbClr val="14438E"/>
              </a:solidFill>
              <a:latin typeface="Arial"/>
              <a:ea typeface="Open Sans" panose="020B0606030504020204" pitchFamily="34" charset="0"/>
              <a:cs typeface="Arial"/>
            </a:endParaRPr>
          </a:p>
          <a:p>
            <a:r>
              <a:rPr lang="en-US" sz="1600" spc="-71" dirty="0" err="1">
                <a:solidFill>
                  <a:srgbClr val="14438E"/>
                </a:solidFill>
                <a:latin typeface="Arial"/>
                <a:ea typeface="Open Sans" panose="020B0606030504020204" pitchFamily="34" charset="0"/>
                <a:cs typeface="Arial"/>
              </a:rPr>
              <a:t>schaffen</a:t>
            </a:r>
            <a:r>
              <a:rPr lang="en-US" sz="1600" spc="-71" dirty="0">
                <a:solidFill>
                  <a:srgbClr val="14438E"/>
                </a:solidFill>
                <a:latin typeface="Arial"/>
                <a:ea typeface="Open Sans" panose="020B0606030504020204" pitchFamily="34" charset="0"/>
                <a:cs typeface="Arial"/>
              </a:rPr>
              <a:t> </a:t>
            </a:r>
            <a:r>
              <a:rPr lang="en-US" sz="1600" b="1" spc="-71" dirty="0">
                <a:solidFill>
                  <a:srgbClr val="14438E"/>
                </a:solidFill>
                <a:latin typeface="Arial"/>
                <a:ea typeface="Open Sans" panose="020B0606030504020204" pitchFamily="34" charset="0"/>
                <a:cs typeface="Arial"/>
              </a:rPr>
              <a:t>39% der </a:t>
            </a:r>
            <a:r>
              <a:rPr lang="en-US" sz="1600" b="1" spc="-71" dirty="0" err="1">
                <a:solidFill>
                  <a:srgbClr val="14438E"/>
                </a:solidFill>
                <a:latin typeface="Arial"/>
                <a:ea typeface="Open Sans" panose="020B0606030504020204" pitchFamily="34" charset="0"/>
                <a:cs typeface="Arial"/>
              </a:rPr>
              <a:t>Arbeitsplätze</a:t>
            </a:r>
            <a:r>
              <a:rPr lang="en-US" sz="1600" b="1" spc="-71" dirty="0">
                <a:solidFill>
                  <a:srgbClr val="14438E"/>
                </a:solidFill>
                <a:latin typeface="Arial"/>
                <a:ea typeface="Open Sans" panose="020B0606030504020204" pitchFamily="34" charset="0"/>
                <a:cs typeface="Arial"/>
              </a:rPr>
              <a:t> </a:t>
            </a:r>
            <a:r>
              <a:rPr lang="en-US" sz="1600" spc="-71" dirty="0">
                <a:solidFill>
                  <a:srgbClr val="14438E"/>
                </a:solidFill>
                <a:latin typeface="Arial"/>
                <a:ea typeface="Open Sans" panose="020B0606030504020204" pitchFamily="34" charset="0"/>
                <a:cs typeface="Arial"/>
              </a:rPr>
              <a:t>und</a:t>
            </a:r>
          </a:p>
          <a:p>
            <a:endParaRPr lang="en-US" sz="1600" spc="-71" dirty="0">
              <a:solidFill>
                <a:srgbClr val="14438E"/>
              </a:solidFill>
              <a:latin typeface="Arial"/>
              <a:ea typeface="Open Sans" panose="020B0606030504020204" pitchFamily="34" charset="0"/>
              <a:cs typeface="Arial"/>
            </a:endParaRPr>
          </a:p>
          <a:p>
            <a:r>
              <a:rPr lang="en-US" sz="1600" b="1" spc="-71" dirty="0">
                <a:solidFill>
                  <a:srgbClr val="14438E"/>
                </a:solidFill>
                <a:latin typeface="Arial"/>
                <a:ea typeface="Open Sans" panose="020B0606030504020204" pitchFamily="34" charset="0"/>
                <a:cs typeface="Arial"/>
              </a:rPr>
              <a:t>75% des </a:t>
            </a:r>
            <a:r>
              <a:rPr lang="en-US" sz="1600" b="1" spc="-71" dirty="0" err="1">
                <a:solidFill>
                  <a:srgbClr val="14438E"/>
                </a:solidFill>
                <a:latin typeface="Arial"/>
                <a:ea typeface="Open Sans" panose="020B0606030504020204" pitchFamily="34" charset="0"/>
                <a:cs typeface="Arial"/>
              </a:rPr>
              <a:t>Handels</a:t>
            </a:r>
            <a:r>
              <a:rPr lang="en-US" sz="1600" b="1" spc="-71" dirty="0">
                <a:solidFill>
                  <a:srgbClr val="14438E"/>
                </a:solidFill>
                <a:latin typeface="Arial"/>
                <a:ea typeface="Open Sans" panose="020B0606030504020204" pitchFamily="34" charset="0"/>
                <a:cs typeface="Arial"/>
              </a:rPr>
              <a:t> </a:t>
            </a:r>
            <a:r>
              <a:rPr lang="en-US" sz="1600" spc="-71" dirty="0" err="1">
                <a:solidFill>
                  <a:srgbClr val="14438E"/>
                </a:solidFill>
                <a:latin typeface="Arial"/>
                <a:ea typeface="Open Sans" panose="020B0606030504020204" pitchFamily="34" charset="0"/>
                <a:cs typeface="Arial"/>
              </a:rPr>
              <a:t>innerhalb</a:t>
            </a:r>
            <a:r>
              <a:rPr lang="en-US" sz="1600" spc="-71" dirty="0">
                <a:solidFill>
                  <a:srgbClr val="14438E"/>
                </a:solidFill>
                <a:latin typeface="Arial"/>
                <a:ea typeface="Open Sans" panose="020B0606030504020204" pitchFamily="34" charset="0"/>
                <a:cs typeface="Arial"/>
              </a:rPr>
              <a:t> der EU</a:t>
            </a:r>
          </a:p>
          <a:p>
            <a:pPr marL="0" indent="0">
              <a:buNone/>
            </a:pPr>
            <a:endParaRPr lang="es-ES" sz="1600" spc="-71" dirty="0">
              <a:solidFill>
                <a:srgbClr val="14438E"/>
              </a:solidFill>
              <a:latin typeface="Arial"/>
              <a:ea typeface="Open Sans" panose="020B0606030504020204" pitchFamily="34" charset="0"/>
              <a:cs typeface="Arial"/>
            </a:endParaRPr>
          </a:p>
        </p:txBody>
      </p:sp>
    </p:spTree>
    <p:extLst>
      <p:ext uri="{BB962C8B-B14F-4D97-AF65-F5344CB8AC3E}">
        <p14:creationId xmlns:p14="http://schemas.microsoft.com/office/powerpoint/2010/main" val="700683350"/>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p:nvPr>
        </p:nvSpPr>
        <p:spPr>
          <a:xfrm>
            <a:off x="652209" y="1404784"/>
            <a:ext cx="7624456" cy="1681414"/>
          </a:xfrm>
        </p:spPr>
        <p:txBody>
          <a:bodyPr>
            <a:noAutofit/>
          </a:bodyPr>
          <a:lstStyle/>
          <a:p>
            <a:pPr marL="0" indent="0">
              <a:buNone/>
            </a:pPr>
            <a:r>
              <a:rPr lang="de-DE" sz="1600" dirty="0">
                <a:solidFill>
                  <a:schemeClr val="tx1">
                    <a:lumMod val="50000"/>
                    <a:lumOff val="50000"/>
                  </a:schemeClr>
                </a:solidFill>
                <a:latin typeface="Arial"/>
                <a:ea typeface="Open Sans" panose="020B0606030504020204" pitchFamily="34" charset="0"/>
                <a:cs typeface="Arial"/>
              </a:rPr>
              <a:t>Junge Menschen in Europa kaufen mehr gefälschte Produkte und greifen nach wie vor auf raubkopierte Inhalte zu</a:t>
            </a:r>
          </a:p>
          <a:p>
            <a:pPr marL="0" indent="0">
              <a:buNone/>
            </a:pPr>
            <a:endParaRPr lang="de-DE" sz="1600" dirty="0">
              <a:solidFill>
                <a:schemeClr val="tx1">
                  <a:lumMod val="50000"/>
                  <a:lumOff val="50000"/>
                </a:schemeClr>
              </a:solidFill>
              <a:latin typeface="Arial"/>
              <a:ea typeface="Open Sans" panose="020B0606030504020204" pitchFamily="34" charset="0"/>
              <a:cs typeface="Arial"/>
            </a:endParaRPr>
          </a:p>
          <a:p>
            <a:r>
              <a:rPr lang="de-DE" sz="1600" b="1" spc="-71" dirty="0">
                <a:solidFill>
                  <a:srgbClr val="14438E"/>
                </a:solidFill>
                <a:latin typeface="Arial"/>
                <a:ea typeface="Open Sans" panose="020B0606030504020204" pitchFamily="34" charset="0"/>
                <a:cs typeface="Arial"/>
              </a:rPr>
              <a:t>37 % </a:t>
            </a:r>
            <a:r>
              <a:rPr lang="de-DE" sz="1600" spc="-71" dirty="0">
                <a:solidFill>
                  <a:srgbClr val="14438E"/>
                </a:solidFill>
                <a:latin typeface="Arial"/>
                <a:ea typeface="Open Sans" panose="020B0606030504020204" pitchFamily="34" charset="0"/>
                <a:cs typeface="Arial"/>
              </a:rPr>
              <a:t>der jungen Menschen haben absichtlich gefälschte Produkte gekauft;</a:t>
            </a:r>
          </a:p>
          <a:p>
            <a:endParaRPr lang="de-DE" sz="1600" spc="-71" dirty="0">
              <a:solidFill>
                <a:srgbClr val="14438E"/>
              </a:solidFill>
              <a:latin typeface="Arial"/>
              <a:ea typeface="Open Sans" panose="020B0606030504020204" pitchFamily="34" charset="0"/>
              <a:cs typeface="Arial"/>
            </a:endParaRPr>
          </a:p>
          <a:p>
            <a:r>
              <a:rPr lang="de-DE" sz="1600" b="1" spc="-71" dirty="0">
                <a:solidFill>
                  <a:srgbClr val="14438E"/>
                </a:solidFill>
                <a:latin typeface="Arial"/>
                <a:ea typeface="Open Sans" panose="020B0606030504020204" pitchFamily="34" charset="0"/>
                <a:cs typeface="Arial"/>
              </a:rPr>
              <a:t>21 % </a:t>
            </a:r>
            <a:r>
              <a:rPr lang="de-DE" sz="1600" spc="-71" dirty="0">
                <a:solidFill>
                  <a:srgbClr val="14438E"/>
                </a:solidFill>
                <a:latin typeface="Arial"/>
                <a:ea typeface="Open Sans" panose="020B0606030504020204" pitchFamily="34" charset="0"/>
                <a:cs typeface="Arial"/>
              </a:rPr>
              <a:t>der 15- bis 24-Jährigen geben an, bewusst illegale Quellen für digitale Inhalte genutzt zu haben.</a:t>
            </a:r>
            <a:endParaRPr lang="es-ES" sz="1600" spc="-71" dirty="0">
              <a:solidFill>
                <a:srgbClr val="14438E"/>
              </a:solidFill>
              <a:latin typeface="Arial"/>
              <a:ea typeface="Open Sans" panose="020B0606030504020204" pitchFamily="34" charset="0"/>
              <a:cs typeface="Arial"/>
            </a:endParaRPr>
          </a:p>
        </p:txBody>
      </p:sp>
      <p:sp>
        <p:nvSpPr>
          <p:cNvPr id="6" name="Rectangle 8"/>
          <p:cNvSpPr>
            <a:spLocks/>
          </p:cNvSpPr>
          <p:nvPr/>
        </p:nvSpPr>
        <p:spPr bwMode="auto">
          <a:xfrm>
            <a:off x="652210" y="920043"/>
            <a:ext cx="8103428" cy="270030"/>
          </a:xfrm>
          <a:prstGeom prst="rect">
            <a:avLst/>
          </a:prstGeom>
          <a:solidFill>
            <a:srgbClr val="183D8C"/>
          </a:solidFill>
          <a:ln>
            <a:noFill/>
          </a:ln>
        </p:spPr>
        <p:txBody>
          <a:bodyPr lIns="0" tIns="0" rIns="0" bIns="0" anchor="ctr"/>
          <a:lstStyle/>
          <a:p>
            <a:pPr marL="85725"/>
            <a:r>
              <a:rPr lang="en-US" sz="1500" b="1" spc="-71" dirty="0">
                <a:solidFill>
                  <a:srgbClr val="FFFCF6"/>
                </a:solidFill>
                <a:latin typeface="Arial"/>
                <a:ea typeface="Open Sans" panose="020B0606030504020204" pitchFamily="34" charset="0"/>
                <a:cs typeface="Arial"/>
              </a:rPr>
              <a:t>GEISTIGES EIGENTUM UND JUGEND IN DER EU</a:t>
            </a:r>
          </a:p>
        </p:txBody>
      </p:sp>
      <p:pic>
        <p:nvPicPr>
          <p:cNvPr id="3" name="Picture 2">
            <a:extLst>
              <a:ext uri="{FF2B5EF4-FFF2-40B4-BE49-F238E27FC236}">
                <a16:creationId xmlns:a16="http://schemas.microsoft.com/office/drawing/2014/main" id="{74D38BE3-DAB6-4905-8F79-14064BFBF5A1}"/>
              </a:ext>
            </a:extLst>
          </p:cNvPr>
          <p:cNvPicPr>
            <a:picLocks noChangeAspect="1"/>
          </p:cNvPicPr>
          <p:nvPr/>
        </p:nvPicPr>
        <p:blipFill>
          <a:blip r:embed="rId2"/>
          <a:stretch>
            <a:fillRect/>
          </a:stretch>
        </p:blipFill>
        <p:spPr>
          <a:xfrm>
            <a:off x="3489512" y="3399174"/>
            <a:ext cx="5654488" cy="1726107"/>
          </a:xfrm>
          <a:prstGeom prst="rect">
            <a:avLst/>
          </a:prstGeom>
        </p:spPr>
      </p:pic>
      <p:sp>
        <p:nvSpPr>
          <p:cNvPr id="8" name="Content Placeholder 3">
            <a:extLst>
              <a:ext uri="{FF2B5EF4-FFF2-40B4-BE49-F238E27FC236}">
                <a16:creationId xmlns:a16="http://schemas.microsoft.com/office/drawing/2014/main" id="{140949D2-DBF8-48EC-90B5-00BB102E6ABB}"/>
              </a:ext>
            </a:extLst>
          </p:cNvPr>
          <p:cNvSpPr txBox="1">
            <a:spLocks/>
          </p:cNvSpPr>
          <p:nvPr/>
        </p:nvSpPr>
        <p:spPr>
          <a:xfrm>
            <a:off x="282389" y="4701682"/>
            <a:ext cx="1903426" cy="42164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600" spc="-71" dirty="0">
                <a:solidFill>
                  <a:schemeClr val="tx1">
                    <a:lumMod val="50000"/>
                    <a:lumOff val="50000"/>
                  </a:schemeClr>
                </a:solidFill>
                <a:latin typeface="Arial"/>
                <a:ea typeface="Open Sans" panose="020B0606030504020204" pitchFamily="34" charset="0"/>
                <a:cs typeface="Arial"/>
                <a:hlinkClick r:id="rId3"/>
              </a:rPr>
              <a:t>IP </a:t>
            </a:r>
            <a:r>
              <a:rPr lang="en-US" sz="1600" spc="-71" dirty="0" err="1">
                <a:solidFill>
                  <a:schemeClr val="tx1">
                    <a:lumMod val="50000"/>
                    <a:lumOff val="50000"/>
                  </a:schemeClr>
                </a:solidFill>
                <a:latin typeface="Arial"/>
                <a:ea typeface="Open Sans" panose="020B0606030504020204" pitchFamily="34" charset="0"/>
                <a:cs typeface="Arial"/>
                <a:hlinkClick r:id="rId3"/>
              </a:rPr>
              <a:t>Jugendbarometer</a:t>
            </a:r>
            <a:endParaRPr lang="es-ES" sz="1600" spc="-71" dirty="0">
              <a:solidFill>
                <a:srgbClr val="14438E"/>
              </a:solidFill>
              <a:latin typeface="Arial"/>
              <a:ea typeface="Open Sans" panose="020B0606030504020204" pitchFamily="34" charset="0"/>
              <a:cs typeface="Arial"/>
            </a:endParaRPr>
          </a:p>
        </p:txBody>
      </p:sp>
    </p:spTree>
    <p:extLst>
      <p:ext uri="{BB962C8B-B14F-4D97-AF65-F5344CB8AC3E}">
        <p14:creationId xmlns:p14="http://schemas.microsoft.com/office/powerpoint/2010/main" val="2191034002"/>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1E17225-D93C-4DFA-9F45-80317507D647}"/>
              </a:ext>
            </a:extLst>
          </p:cNvPr>
          <p:cNvPicPr>
            <a:picLocks noChangeAspect="1"/>
          </p:cNvPicPr>
          <p:nvPr/>
        </p:nvPicPr>
        <p:blipFill>
          <a:blip r:embed="rId2"/>
          <a:stretch>
            <a:fillRect/>
          </a:stretch>
        </p:blipFill>
        <p:spPr>
          <a:xfrm>
            <a:off x="652210" y="2817154"/>
            <a:ext cx="3282514" cy="2198600"/>
          </a:xfrm>
          <a:prstGeom prst="rect">
            <a:avLst/>
          </a:prstGeom>
        </p:spPr>
      </p:pic>
      <p:sp>
        <p:nvSpPr>
          <p:cNvPr id="4" name="Content Placeholder 3"/>
          <p:cNvSpPr>
            <a:spLocks noGrp="1"/>
          </p:cNvSpPr>
          <p:nvPr>
            <p:ph/>
          </p:nvPr>
        </p:nvSpPr>
        <p:spPr>
          <a:xfrm>
            <a:off x="652209" y="1279474"/>
            <a:ext cx="4459463" cy="1779732"/>
          </a:xfrm>
        </p:spPr>
        <p:txBody>
          <a:bodyPr>
            <a:noAutofit/>
          </a:bodyPr>
          <a:lstStyle/>
          <a:p>
            <a:pPr marL="0" indent="0">
              <a:buNone/>
            </a:pPr>
            <a:r>
              <a:rPr lang="en-US" sz="1600" b="1" dirty="0">
                <a:solidFill>
                  <a:schemeClr val="tx1">
                    <a:lumMod val="50000"/>
                    <a:lumOff val="50000"/>
                  </a:schemeClr>
                </a:solidFill>
                <a:latin typeface="Arial"/>
                <a:ea typeface="Open Sans" panose="020B0606030504020204" pitchFamily="34" charset="0"/>
                <a:cs typeface="Arial"/>
                <a:hlinkClick r:id="rId3"/>
              </a:rPr>
              <a:t>Intellectual Property (IP) in Education</a:t>
            </a:r>
            <a:r>
              <a:rPr lang="en-US" sz="1600" dirty="0">
                <a:solidFill>
                  <a:schemeClr val="tx1">
                    <a:lumMod val="50000"/>
                    <a:lumOff val="50000"/>
                  </a:schemeClr>
                </a:solidFill>
                <a:latin typeface="Arial"/>
                <a:ea typeface="Open Sans" panose="020B0606030504020204" pitchFamily="34" charset="0"/>
                <a:cs typeface="Arial"/>
              </a:rPr>
              <a:t>, </a:t>
            </a:r>
          </a:p>
          <a:p>
            <a:pPr marL="0" indent="0">
              <a:buNone/>
            </a:pPr>
            <a:r>
              <a:rPr lang="de-DE" sz="1600" dirty="0">
                <a:solidFill>
                  <a:schemeClr val="tx1">
                    <a:lumMod val="50000"/>
                    <a:lumOff val="50000"/>
                  </a:schemeClr>
                </a:solidFill>
                <a:latin typeface="Arial"/>
                <a:ea typeface="Open Sans" panose="020B0606030504020204" pitchFamily="34" charset="0"/>
                <a:cs typeface="Arial"/>
              </a:rPr>
              <a:t>„Geistiges Eigentum in der Bildung“ </a:t>
            </a:r>
          </a:p>
          <a:p>
            <a:pPr marL="0" indent="0">
              <a:buNone/>
            </a:pPr>
            <a:r>
              <a:rPr lang="de-DE" sz="1600" dirty="0">
                <a:solidFill>
                  <a:schemeClr val="tx1">
                    <a:lumMod val="50000"/>
                    <a:lumOff val="50000"/>
                  </a:schemeClr>
                </a:solidFill>
                <a:latin typeface="Arial"/>
                <a:ea typeface="Open Sans" panose="020B0606030504020204" pitchFamily="34" charset="0"/>
                <a:cs typeface="Arial"/>
              </a:rPr>
              <a:t>zielt darauf ab, </a:t>
            </a:r>
            <a:r>
              <a:rPr lang="de-DE" sz="1600" b="1" dirty="0">
                <a:solidFill>
                  <a:schemeClr val="tx1">
                    <a:lumMod val="50000"/>
                    <a:lumOff val="50000"/>
                  </a:schemeClr>
                </a:solidFill>
                <a:latin typeface="Arial"/>
                <a:ea typeface="Open Sans" panose="020B0606030504020204" pitchFamily="34" charset="0"/>
                <a:cs typeface="Arial"/>
              </a:rPr>
              <a:t>Kreativität, Innovation, Unternehmergeist und verantwortungsvolles digitales Engagement </a:t>
            </a:r>
            <a:r>
              <a:rPr lang="de-DE" sz="1600" dirty="0">
                <a:solidFill>
                  <a:schemeClr val="tx1">
                    <a:lumMod val="50000"/>
                    <a:lumOff val="50000"/>
                  </a:schemeClr>
                </a:solidFill>
                <a:latin typeface="Arial"/>
                <a:ea typeface="Open Sans" panose="020B0606030504020204" pitchFamily="34" charset="0"/>
                <a:cs typeface="Arial"/>
              </a:rPr>
              <a:t>unter jungen Europäern zu fördern.</a:t>
            </a:r>
            <a:endParaRPr lang="en-US" sz="1600" dirty="0">
              <a:solidFill>
                <a:schemeClr val="tx1">
                  <a:lumMod val="50000"/>
                  <a:lumOff val="50000"/>
                </a:schemeClr>
              </a:solidFill>
              <a:latin typeface="Arial"/>
              <a:ea typeface="Open Sans" panose="020B0606030504020204" pitchFamily="34" charset="0"/>
              <a:cs typeface="Arial"/>
            </a:endParaRPr>
          </a:p>
        </p:txBody>
      </p:sp>
      <p:sp>
        <p:nvSpPr>
          <p:cNvPr id="6" name="Rectangle 8"/>
          <p:cNvSpPr>
            <a:spLocks/>
          </p:cNvSpPr>
          <p:nvPr/>
        </p:nvSpPr>
        <p:spPr bwMode="auto">
          <a:xfrm>
            <a:off x="652210" y="920043"/>
            <a:ext cx="8103428" cy="270030"/>
          </a:xfrm>
          <a:prstGeom prst="rect">
            <a:avLst/>
          </a:prstGeom>
          <a:solidFill>
            <a:srgbClr val="183D8C"/>
          </a:solidFill>
          <a:ln>
            <a:noFill/>
          </a:ln>
        </p:spPr>
        <p:txBody>
          <a:bodyPr lIns="0" tIns="0" rIns="0" bIns="0" anchor="ctr"/>
          <a:lstStyle/>
          <a:p>
            <a:pPr marL="85725"/>
            <a:r>
              <a:rPr lang="en-US" sz="1500" b="1" spc="-71" dirty="0">
                <a:solidFill>
                  <a:srgbClr val="FFFCF6"/>
                </a:solidFill>
                <a:latin typeface="Arial"/>
                <a:ea typeface="Open Sans" panose="020B0606030504020204" pitchFamily="34" charset="0"/>
                <a:cs typeface="Arial"/>
              </a:rPr>
              <a:t>INITIATIVE “GEISTIGES EIGENTUM IN DER BILDUNG”</a:t>
            </a:r>
          </a:p>
        </p:txBody>
      </p:sp>
      <p:pic>
        <p:nvPicPr>
          <p:cNvPr id="1026" name="Picture 2">
            <a:extLst>
              <a:ext uri="{FF2B5EF4-FFF2-40B4-BE49-F238E27FC236}">
                <a16:creationId xmlns:a16="http://schemas.microsoft.com/office/drawing/2014/main" id="{EB7116C4-8222-4EE7-85F0-017A38B45D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1672" y="1266461"/>
            <a:ext cx="3643966" cy="3639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8867109"/>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p:nvPr>
        </p:nvSpPr>
        <p:spPr>
          <a:xfrm>
            <a:off x="1734671" y="3576918"/>
            <a:ext cx="4965495" cy="2050676"/>
          </a:xfrm>
        </p:spPr>
        <p:txBody>
          <a:bodyPr>
            <a:noAutofit/>
          </a:bodyPr>
          <a:lstStyle/>
          <a:p>
            <a:pPr marL="0" indent="0">
              <a:buNone/>
            </a:pPr>
            <a:r>
              <a:rPr lang="en-US" sz="1600" b="1" spc="-71" dirty="0">
                <a:solidFill>
                  <a:srgbClr val="14438E"/>
                </a:solidFill>
                <a:latin typeface="Arial"/>
                <a:ea typeface="Open Sans" panose="020B0606030504020204" pitchFamily="34" charset="0"/>
                <a:cs typeface="Arial"/>
                <a:hlinkClick r:id="rId3"/>
              </a:rPr>
              <a:t>IP in Education </a:t>
            </a:r>
            <a:r>
              <a:rPr lang="en-US" sz="1600" b="1" spc="-71" dirty="0" err="1">
                <a:solidFill>
                  <a:srgbClr val="14438E"/>
                </a:solidFill>
                <a:latin typeface="Arial"/>
                <a:ea typeface="Open Sans" panose="020B0606030504020204" pitchFamily="34" charset="0"/>
                <a:cs typeface="Arial"/>
                <a:hlinkClick r:id="rId3"/>
              </a:rPr>
              <a:t>Netzwerk</a:t>
            </a:r>
            <a:r>
              <a:rPr lang="en-US" sz="1600" b="1" spc="-71" dirty="0">
                <a:solidFill>
                  <a:srgbClr val="14438E"/>
                </a:solidFill>
                <a:latin typeface="Arial"/>
                <a:ea typeface="Open Sans" panose="020B0606030504020204" pitchFamily="34" charset="0"/>
                <a:cs typeface="Arial"/>
              </a:rPr>
              <a:t>:</a:t>
            </a:r>
          </a:p>
          <a:p>
            <a:r>
              <a:rPr lang="en-US" sz="1600" spc="-71" dirty="0" err="1">
                <a:solidFill>
                  <a:srgbClr val="14438E"/>
                </a:solidFill>
                <a:latin typeface="Arial"/>
                <a:ea typeface="Open Sans" panose="020B0606030504020204" pitchFamily="34" charset="0"/>
                <a:cs typeface="Arial"/>
              </a:rPr>
              <a:t>relevante</a:t>
            </a:r>
            <a:r>
              <a:rPr lang="en-US" sz="1600" spc="-71" dirty="0">
                <a:solidFill>
                  <a:srgbClr val="14438E"/>
                </a:solidFill>
                <a:latin typeface="Arial"/>
                <a:ea typeface="Open Sans" panose="020B0606030504020204" pitchFamily="34" charset="0"/>
                <a:cs typeface="Arial"/>
              </a:rPr>
              <a:t> </a:t>
            </a:r>
            <a:r>
              <a:rPr lang="en-US" sz="1600" spc="-71" dirty="0" err="1">
                <a:solidFill>
                  <a:srgbClr val="14438E"/>
                </a:solidFill>
                <a:latin typeface="Arial"/>
                <a:ea typeface="Open Sans" panose="020B0606030504020204" pitchFamily="34" charset="0"/>
                <a:cs typeface="Arial"/>
              </a:rPr>
              <a:t>Akteure</a:t>
            </a:r>
            <a:r>
              <a:rPr lang="en-US" sz="1600" spc="-71" dirty="0">
                <a:solidFill>
                  <a:srgbClr val="14438E"/>
                </a:solidFill>
                <a:latin typeface="Arial"/>
                <a:ea typeface="Open Sans" panose="020B0606030504020204" pitchFamily="34" charset="0"/>
                <a:cs typeface="Arial"/>
              </a:rPr>
              <a:t> </a:t>
            </a:r>
            <a:r>
              <a:rPr lang="en-US" sz="1600" spc="-71" dirty="0" err="1">
                <a:solidFill>
                  <a:srgbClr val="14438E"/>
                </a:solidFill>
                <a:latin typeface="Arial"/>
                <a:ea typeface="Open Sans" panose="020B0606030504020204" pitchFamily="34" charset="0"/>
                <a:cs typeface="Arial"/>
              </a:rPr>
              <a:t>im</a:t>
            </a:r>
            <a:r>
              <a:rPr lang="en-US" sz="1600" spc="-71" dirty="0">
                <a:solidFill>
                  <a:srgbClr val="14438E"/>
                </a:solidFill>
                <a:latin typeface="Arial"/>
                <a:ea typeface="Open Sans" panose="020B0606030504020204" pitchFamily="34" charset="0"/>
                <a:cs typeface="Arial"/>
              </a:rPr>
              <a:t> </a:t>
            </a:r>
            <a:r>
              <a:rPr lang="en-US" sz="1600" spc="-71" dirty="0" err="1">
                <a:solidFill>
                  <a:srgbClr val="14438E"/>
                </a:solidFill>
                <a:latin typeface="Arial"/>
                <a:ea typeface="Open Sans" panose="020B0606030504020204" pitchFamily="34" charset="0"/>
                <a:cs typeface="Arial"/>
              </a:rPr>
              <a:t>Bildungsbereich</a:t>
            </a:r>
            <a:r>
              <a:rPr lang="en-US" sz="1600" spc="-71" dirty="0">
                <a:solidFill>
                  <a:srgbClr val="14438E"/>
                </a:solidFill>
                <a:latin typeface="Arial"/>
                <a:ea typeface="Open Sans" panose="020B0606030504020204" pitchFamily="34" charset="0"/>
                <a:cs typeface="Arial"/>
              </a:rPr>
              <a:t> und der EU</a:t>
            </a:r>
          </a:p>
          <a:p>
            <a:r>
              <a:rPr lang="en-US" sz="1600" spc="-71" dirty="0" err="1">
                <a:solidFill>
                  <a:srgbClr val="14438E"/>
                </a:solidFill>
                <a:latin typeface="Arial"/>
                <a:ea typeface="Open Sans" panose="020B0606030504020204" pitchFamily="34" charset="0"/>
                <a:cs typeface="Arial"/>
              </a:rPr>
              <a:t>Bildungsministerien</a:t>
            </a:r>
            <a:r>
              <a:rPr lang="en-US" sz="1600" spc="-71" dirty="0">
                <a:solidFill>
                  <a:srgbClr val="14438E"/>
                </a:solidFill>
                <a:latin typeface="Arial"/>
                <a:ea typeface="Open Sans" panose="020B0606030504020204" pitchFamily="34" charset="0"/>
                <a:cs typeface="Arial"/>
              </a:rPr>
              <a:t> und -</a:t>
            </a:r>
            <a:r>
              <a:rPr lang="en-US" sz="1600" spc="-71" dirty="0" err="1">
                <a:solidFill>
                  <a:srgbClr val="14438E"/>
                </a:solidFill>
                <a:latin typeface="Arial"/>
                <a:ea typeface="Open Sans" panose="020B0606030504020204" pitchFamily="34" charset="0"/>
                <a:cs typeface="Arial"/>
              </a:rPr>
              <a:t>Behörden</a:t>
            </a:r>
            <a:endParaRPr lang="en-US" sz="1600" spc="-71" dirty="0">
              <a:solidFill>
                <a:srgbClr val="14438E"/>
              </a:solidFill>
              <a:latin typeface="Arial"/>
              <a:ea typeface="Open Sans" panose="020B0606030504020204" pitchFamily="34" charset="0"/>
              <a:cs typeface="Arial"/>
            </a:endParaRPr>
          </a:p>
          <a:p>
            <a:r>
              <a:rPr lang="en-US" sz="1600" spc="-71" dirty="0">
                <a:solidFill>
                  <a:srgbClr val="14438E"/>
                </a:solidFill>
                <a:latin typeface="Arial"/>
                <a:ea typeface="Open Sans" panose="020B0606030504020204" pitchFamily="34" charset="0"/>
                <a:cs typeface="Arial"/>
              </a:rPr>
              <a:t>Patent- und </a:t>
            </a:r>
            <a:r>
              <a:rPr lang="en-US" sz="1600" spc="-71" dirty="0" err="1">
                <a:solidFill>
                  <a:srgbClr val="14438E"/>
                </a:solidFill>
                <a:latin typeface="Arial"/>
                <a:ea typeface="Open Sans" panose="020B0606030504020204" pitchFamily="34" charset="0"/>
                <a:cs typeface="Arial"/>
              </a:rPr>
              <a:t>Markenämter</a:t>
            </a:r>
            <a:r>
              <a:rPr lang="en-US" sz="1600" spc="-71" dirty="0">
                <a:solidFill>
                  <a:srgbClr val="14438E"/>
                </a:solidFill>
                <a:latin typeface="Arial"/>
                <a:ea typeface="Open Sans" panose="020B0606030504020204" pitchFamily="34" charset="0"/>
                <a:cs typeface="Arial"/>
              </a:rPr>
              <a:t> (IP Offices)</a:t>
            </a:r>
          </a:p>
          <a:p>
            <a:r>
              <a:rPr lang="en-US" sz="1600" spc="-71" dirty="0">
                <a:solidFill>
                  <a:srgbClr val="14438E"/>
                </a:solidFill>
                <a:latin typeface="Arial"/>
                <a:ea typeface="Open Sans" panose="020B0606030504020204" pitchFamily="34" charset="0"/>
                <a:cs typeface="Arial"/>
              </a:rPr>
              <a:t>der EU </a:t>
            </a:r>
            <a:r>
              <a:rPr lang="en-US" sz="1600" spc="-71" dirty="0" err="1">
                <a:solidFill>
                  <a:srgbClr val="14438E"/>
                </a:solidFill>
                <a:latin typeface="Arial"/>
                <a:ea typeface="Open Sans" panose="020B0606030504020204" pitchFamily="34" charset="0"/>
                <a:cs typeface="Arial"/>
              </a:rPr>
              <a:t>Mitgliedstaaten</a:t>
            </a:r>
            <a:r>
              <a:rPr lang="en-US" sz="1600" spc="-71" dirty="0">
                <a:solidFill>
                  <a:srgbClr val="14438E"/>
                </a:solidFill>
                <a:latin typeface="Arial"/>
                <a:ea typeface="Open Sans" panose="020B0606030504020204" pitchFamily="34" charset="0"/>
                <a:cs typeface="Arial"/>
              </a:rPr>
              <a:t> und </a:t>
            </a:r>
            <a:r>
              <a:rPr lang="en-US" sz="1600" spc="-71" dirty="0" err="1">
                <a:solidFill>
                  <a:srgbClr val="14438E"/>
                </a:solidFill>
                <a:latin typeface="Arial"/>
                <a:ea typeface="Open Sans" panose="020B0606030504020204" pitchFamily="34" charset="0"/>
                <a:cs typeface="Arial"/>
              </a:rPr>
              <a:t>darüber</a:t>
            </a:r>
            <a:r>
              <a:rPr lang="en-US" sz="1600" spc="-71" dirty="0">
                <a:solidFill>
                  <a:srgbClr val="14438E"/>
                </a:solidFill>
                <a:latin typeface="Arial"/>
                <a:ea typeface="Open Sans" panose="020B0606030504020204" pitchFamily="34" charset="0"/>
                <a:cs typeface="Arial"/>
              </a:rPr>
              <a:t> </a:t>
            </a:r>
            <a:r>
              <a:rPr lang="en-US" sz="1600" spc="-71" dirty="0" err="1">
                <a:solidFill>
                  <a:srgbClr val="14438E"/>
                </a:solidFill>
                <a:latin typeface="Arial"/>
                <a:ea typeface="Open Sans" panose="020B0606030504020204" pitchFamily="34" charset="0"/>
                <a:cs typeface="Arial"/>
              </a:rPr>
              <a:t>hinaus</a:t>
            </a:r>
            <a:endParaRPr lang="en-US" sz="1600" spc="-71" dirty="0">
              <a:solidFill>
                <a:srgbClr val="14438E"/>
              </a:solidFill>
              <a:latin typeface="Arial"/>
              <a:ea typeface="Open Sans" panose="020B0606030504020204" pitchFamily="34" charset="0"/>
              <a:cs typeface="Arial"/>
            </a:endParaRPr>
          </a:p>
        </p:txBody>
      </p:sp>
      <p:sp>
        <p:nvSpPr>
          <p:cNvPr id="6" name="Rectangle 8"/>
          <p:cNvSpPr>
            <a:spLocks/>
          </p:cNvSpPr>
          <p:nvPr/>
        </p:nvSpPr>
        <p:spPr bwMode="auto">
          <a:xfrm>
            <a:off x="652210" y="920043"/>
            <a:ext cx="8103428" cy="270030"/>
          </a:xfrm>
          <a:prstGeom prst="rect">
            <a:avLst/>
          </a:prstGeom>
          <a:solidFill>
            <a:srgbClr val="183D8C"/>
          </a:solidFill>
          <a:ln>
            <a:noFill/>
          </a:ln>
        </p:spPr>
        <p:txBody>
          <a:bodyPr lIns="0" tIns="0" rIns="0" bIns="0" anchor="ctr"/>
          <a:lstStyle/>
          <a:p>
            <a:pPr marL="85725"/>
            <a:r>
              <a:rPr lang="en-US" sz="1500" b="1" spc="-71" dirty="0">
                <a:solidFill>
                  <a:srgbClr val="FFFCF6"/>
                </a:solidFill>
                <a:latin typeface="Arial"/>
                <a:ea typeface="Open Sans" panose="020B0606030504020204" pitchFamily="34" charset="0"/>
                <a:cs typeface="Arial"/>
              </a:rPr>
              <a:t>NETZWERK GEISTIGES EIGENTUM IN DER BILDUNG</a:t>
            </a:r>
          </a:p>
        </p:txBody>
      </p:sp>
      <p:pic>
        <p:nvPicPr>
          <p:cNvPr id="3" name="Picture 2">
            <a:extLst>
              <a:ext uri="{FF2B5EF4-FFF2-40B4-BE49-F238E27FC236}">
                <a16:creationId xmlns:a16="http://schemas.microsoft.com/office/drawing/2014/main" id="{0ADAE46A-B4D5-4D67-BF92-E33492D4FFA7}"/>
              </a:ext>
            </a:extLst>
          </p:cNvPr>
          <p:cNvPicPr>
            <a:picLocks noChangeAspect="1"/>
          </p:cNvPicPr>
          <p:nvPr/>
        </p:nvPicPr>
        <p:blipFill>
          <a:blip r:embed="rId4"/>
          <a:stretch>
            <a:fillRect/>
          </a:stretch>
        </p:blipFill>
        <p:spPr>
          <a:xfrm>
            <a:off x="6891644" y="302560"/>
            <a:ext cx="1923658" cy="4733365"/>
          </a:xfrm>
          <a:prstGeom prst="rect">
            <a:avLst/>
          </a:prstGeom>
        </p:spPr>
      </p:pic>
      <p:pic>
        <p:nvPicPr>
          <p:cNvPr id="10" name="Picture 9">
            <a:extLst>
              <a:ext uri="{FF2B5EF4-FFF2-40B4-BE49-F238E27FC236}">
                <a16:creationId xmlns:a16="http://schemas.microsoft.com/office/drawing/2014/main" id="{D2D431CF-01A0-429A-930A-A4DDE50C0CB6}"/>
              </a:ext>
            </a:extLst>
          </p:cNvPr>
          <p:cNvPicPr>
            <a:picLocks noChangeAspect="1"/>
          </p:cNvPicPr>
          <p:nvPr/>
        </p:nvPicPr>
        <p:blipFill rotWithShape="1">
          <a:blip r:embed="rId5"/>
          <a:srcRect t="18050"/>
          <a:stretch/>
        </p:blipFill>
        <p:spPr>
          <a:xfrm>
            <a:off x="652210" y="1190073"/>
            <a:ext cx="2978496" cy="2487572"/>
          </a:xfrm>
          <a:prstGeom prst="rect">
            <a:avLst/>
          </a:prstGeom>
        </p:spPr>
      </p:pic>
    </p:spTree>
    <p:extLst>
      <p:ext uri="{BB962C8B-B14F-4D97-AF65-F5344CB8AC3E}">
        <p14:creationId xmlns:p14="http://schemas.microsoft.com/office/powerpoint/2010/main" val="1308484808"/>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p:nvPr>
        </p:nvSpPr>
        <p:spPr>
          <a:xfrm>
            <a:off x="3452735" y="1367883"/>
            <a:ext cx="5302903" cy="3546087"/>
          </a:xfrm>
        </p:spPr>
        <p:txBody>
          <a:bodyPr>
            <a:noAutofit/>
          </a:bodyPr>
          <a:lstStyle/>
          <a:p>
            <a:r>
              <a:rPr lang="en-US" sz="1600" spc="-71" dirty="0">
                <a:solidFill>
                  <a:srgbClr val="14438E"/>
                </a:solidFill>
                <a:latin typeface="Arial"/>
                <a:ea typeface="Open Sans" panose="020B0606030504020204" pitchFamily="34" charset="0"/>
                <a:cs typeface="Arial"/>
                <a:hlinkClick r:id="rId3"/>
              </a:rPr>
              <a:t>2018 </a:t>
            </a:r>
            <a:r>
              <a:rPr lang="de-DE" sz="1600" spc="-71" dirty="0">
                <a:solidFill>
                  <a:srgbClr val="14438E"/>
                </a:solidFill>
                <a:latin typeface="Arial"/>
                <a:ea typeface="Open Sans" panose="020B0606030504020204" pitchFamily="34" charset="0"/>
                <a:cs typeface="Arial"/>
              </a:rPr>
              <a:t>Schlussfolgerungen des Rates zur Verwirklichung der Vision eines Europäischen Bildungsraums</a:t>
            </a:r>
          </a:p>
          <a:p>
            <a:endParaRPr lang="de-DE" sz="1600" spc="-71" dirty="0">
              <a:solidFill>
                <a:srgbClr val="14438E"/>
              </a:solidFill>
              <a:latin typeface="Arial"/>
              <a:ea typeface="Open Sans" panose="020B0606030504020204" pitchFamily="34" charset="0"/>
              <a:cs typeface="Arial"/>
            </a:endParaRPr>
          </a:p>
          <a:p>
            <a:r>
              <a:rPr lang="en-US" sz="1600" spc="-71" dirty="0">
                <a:solidFill>
                  <a:srgbClr val="14438E"/>
                </a:solidFill>
                <a:latin typeface="Arial"/>
                <a:ea typeface="Open Sans" panose="020B0606030504020204" pitchFamily="34" charset="0"/>
                <a:cs typeface="Arial"/>
                <a:hlinkClick r:id="rId4"/>
              </a:rPr>
              <a:t>2020 </a:t>
            </a:r>
            <a:r>
              <a:rPr lang="de-DE" sz="1600" spc="-71" dirty="0">
                <a:solidFill>
                  <a:srgbClr val="14438E"/>
                </a:solidFill>
                <a:latin typeface="Arial"/>
                <a:ea typeface="Open Sans" panose="020B0606030504020204" pitchFamily="34" charset="0"/>
                <a:cs typeface="Arial"/>
              </a:rPr>
              <a:t>Schlussfolgerungen des Rates zur digitalen Bildung in Europas Wissensgesellschaften </a:t>
            </a:r>
            <a:endParaRPr lang="en-US" sz="1600" spc="-71" dirty="0">
              <a:solidFill>
                <a:srgbClr val="14438E"/>
              </a:solidFill>
              <a:latin typeface="Arial"/>
              <a:ea typeface="Open Sans" panose="020B0606030504020204" pitchFamily="34" charset="0"/>
              <a:cs typeface="Arial"/>
            </a:endParaRPr>
          </a:p>
          <a:p>
            <a:endParaRPr lang="en-US" sz="1600" spc="-71" dirty="0">
              <a:solidFill>
                <a:srgbClr val="14438E"/>
              </a:solidFill>
              <a:latin typeface="Arial"/>
              <a:ea typeface="Open Sans" panose="020B0606030504020204" pitchFamily="34" charset="0"/>
              <a:cs typeface="Arial"/>
            </a:endParaRPr>
          </a:p>
          <a:p>
            <a:r>
              <a:rPr lang="en-US" sz="1600" spc="-71" dirty="0">
                <a:solidFill>
                  <a:srgbClr val="14438E"/>
                </a:solidFill>
                <a:latin typeface="Arial"/>
                <a:ea typeface="Open Sans" panose="020B0606030504020204" pitchFamily="34" charset="0"/>
                <a:cs typeface="Arial"/>
                <a:hlinkClick r:id="rId5"/>
              </a:rPr>
              <a:t>2021 </a:t>
            </a:r>
            <a:r>
              <a:rPr lang="en-US" sz="1600" spc="-71" dirty="0" err="1">
                <a:solidFill>
                  <a:srgbClr val="14438E"/>
                </a:solidFill>
                <a:latin typeface="Arial"/>
                <a:ea typeface="Open Sans" panose="020B0606030504020204" pitchFamily="34" charset="0"/>
                <a:cs typeface="Arial"/>
                <a:hlinkClick r:id="rId5"/>
              </a:rPr>
              <a:t>Europäisches</a:t>
            </a:r>
            <a:r>
              <a:rPr lang="en-US" sz="1600" spc="-71" dirty="0">
                <a:solidFill>
                  <a:srgbClr val="14438E"/>
                </a:solidFill>
                <a:latin typeface="Arial"/>
                <a:ea typeface="Open Sans" panose="020B0606030504020204" pitchFamily="34" charset="0"/>
                <a:cs typeface="Arial"/>
                <a:hlinkClick r:id="rId5"/>
              </a:rPr>
              <a:t> </a:t>
            </a:r>
            <a:r>
              <a:rPr lang="en-US" sz="1600" spc="-71" dirty="0" err="1">
                <a:solidFill>
                  <a:srgbClr val="14438E"/>
                </a:solidFill>
                <a:latin typeface="Arial"/>
                <a:ea typeface="Open Sans" panose="020B0606030504020204" pitchFamily="34" charset="0"/>
                <a:cs typeface="Arial"/>
                <a:hlinkClick r:id="rId5"/>
              </a:rPr>
              <a:t>Parlament</a:t>
            </a:r>
            <a:r>
              <a:rPr lang="en-US" sz="1600" spc="-71" dirty="0">
                <a:solidFill>
                  <a:srgbClr val="14438E"/>
                </a:solidFill>
                <a:latin typeface="Arial"/>
                <a:ea typeface="Open Sans" panose="020B0606030504020204" pitchFamily="34" charset="0"/>
                <a:cs typeface="Arial"/>
                <a:hlinkClick r:id="rId5"/>
              </a:rPr>
              <a:t> - </a:t>
            </a:r>
            <a:r>
              <a:rPr lang="en-US" sz="1600" spc="-71" dirty="0" err="1">
                <a:solidFill>
                  <a:srgbClr val="14438E"/>
                </a:solidFill>
                <a:latin typeface="Arial"/>
                <a:ea typeface="Open Sans" panose="020B0606030504020204" pitchFamily="34" charset="0"/>
                <a:cs typeface="Arial"/>
                <a:hlinkClick r:id="rId5"/>
              </a:rPr>
              <a:t>Bericht</a:t>
            </a:r>
            <a:r>
              <a:rPr lang="en-US" sz="1600" spc="-71" dirty="0">
                <a:solidFill>
                  <a:srgbClr val="14438E"/>
                </a:solidFill>
                <a:latin typeface="Arial"/>
                <a:ea typeface="Open Sans" panose="020B0606030504020204" pitchFamily="34" charset="0"/>
                <a:cs typeface="Arial"/>
                <a:hlinkClick r:id="rId5"/>
              </a:rPr>
              <a:t> </a:t>
            </a:r>
            <a:r>
              <a:rPr lang="en-US" sz="1600" spc="-71" dirty="0">
                <a:solidFill>
                  <a:srgbClr val="14438E"/>
                </a:solidFill>
                <a:latin typeface="Arial"/>
                <a:ea typeface="Open Sans" panose="020B0606030504020204" pitchFamily="34" charset="0"/>
                <a:cs typeface="Arial"/>
              </a:rPr>
              <a:t>ü</a:t>
            </a:r>
            <a:r>
              <a:rPr lang="de-DE" sz="1600" spc="-71" dirty="0" err="1">
                <a:solidFill>
                  <a:srgbClr val="14438E"/>
                </a:solidFill>
                <a:latin typeface="Arial"/>
                <a:ea typeface="Open Sans" panose="020B0606030504020204" pitchFamily="34" charset="0"/>
                <a:cs typeface="Arial"/>
              </a:rPr>
              <a:t>ber</a:t>
            </a:r>
            <a:r>
              <a:rPr lang="de-DE" sz="1600" spc="-71" dirty="0">
                <a:solidFill>
                  <a:srgbClr val="14438E"/>
                </a:solidFill>
                <a:latin typeface="Arial"/>
                <a:ea typeface="Open Sans" panose="020B0606030504020204" pitchFamily="34" charset="0"/>
                <a:cs typeface="Arial"/>
              </a:rPr>
              <a:t> die Gestaltung der Politik im Bereich digitale Bildung</a:t>
            </a:r>
          </a:p>
          <a:p>
            <a:endParaRPr lang="en-US" sz="1600" spc="-71" dirty="0">
              <a:solidFill>
                <a:srgbClr val="14438E"/>
              </a:solidFill>
              <a:latin typeface="Arial"/>
              <a:ea typeface="Open Sans" panose="020B0606030504020204" pitchFamily="34" charset="0"/>
              <a:cs typeface="Arial"/>
            </a:endParaRPr>
          </a:p>
        </p:txBody>
      </p:sp>
      <p:sp>
        <p:nvSpPr>
          <p:cNvPr id="6" name="Rectangle 8"/>
          <p:cNvSpPr>
            <a:spLocks/>
          </p:cNvSpPr>
          <p:nvPr/>
        </p:nvSpPr>
        <p:spPr bwMode="auto">
          <a:xfrm>
            <a:off x="652210" y="920043"/>
            <a:ext cx="8103428" cy="270030"/>
          </a:xfrm>
          <a:prstGeom prst="rect">
            <a:avLst/>
          </a:prstGeom>
          <a:solidFill>
            <a:srgbClr val="183D8C"/>
          </a:solidFill>
          <a:ln>
            <a:noFill/>
          </a:ln>
        </p:spPr>
        <p:txBody>
          <a:bodyPr lIns="0" tIns="0" rIns="0" bIns="0" anchor="ctr"/>
          <a:lstStyle/>
          <a:p>
            <a:pPr marL="85725"/>
            <a:r>
              <a:rPr lang="en-US" sz="1500" b="1" spc="-71" dirty="0">
                <a:solidFill>
                  <a:srgbClr val="FFFCF6"/>
                </a:solidFill>
                <a:latin typeface="Arial"/>
                <a:ea typeface="Open Sans" panose="020B0606030504020204" pitchFamily="34" charset="0"/>
                <a:cs typeface="Arial"/>
              </a:rPr>
              <a:t>GEISTIGES EIGENTUM UND POLITISCHE ENTSCHEIDUNGSTRÄGER</a:t>
            </a:r>
          </a:p>
        </p:txBody>
      </p:sp>
      <p:pic>
        <p:nvPicPr>
          <p:cNvPr id="5" name="Picture 4">
            <a:extLst>
              <a:ext uri="{FF2B5EF4-FFF2-40B4-BE49-F238E27FC236}">
                <a16:creationId xmlns:a16="http://schemas.microsoft.com/office/drawing/2014/main" id="{81E5860E-5555-47FA-B46F-854F8D91DFCF}"/>
              </a:ext>
            </a:extLst>
          </p:cNvPr>
          <p:cNvPicPr>
            <a:picLocks noChangeAspect="1"/>
          </p:cNvPicPr>
          <p:nvPr/>
        </p:nvPicPr>
        <p:blipFill>
          <a:blip r:embed="rId6"/>
          <a:stretch>
            <a:fillRect/>
          </a:stretch>
        </p:blipFill>
        <p:spPr>
          <a:xfrm>
            <a:off x="652209" y="1472637"/>
            <a:ext cx="2800527" cy="995500"/>
          </a:xfrm>
          <a:prstGeom prst="rect">
            <a:avLst/>
          </a:prstGeom>
        </p:spPr>
      </p:pic>
      <p:pic>
        <p:nvPicPr>
          <p:cNvPr id="8" name="Picture 7">
            <a:extLst>
              <a:ext uri="{FF2B5EF4-FFF2-40B4-BE49-F238E27FC236}">
                <a16:creationId xmlns:a16="http://schemas.microsoft.com/office/drawing/2014/main" id="{759A0EC9-AD78-4378-BBEC-E1346251CCCB}"/>
              </a:ext>
            </a:extLst>
          </p:cNvPr>
          <p:cNvPicPr>
            <a:picLocks noChangeAspect="1"/>
          </p:cNvPicPr>
          <p:nvPr/>
        </p:nvPicPr>
        <p:blipFill>
          <a:blip r:embed="rId7"/>
          <a:stretch>
            <a:fillRect/>
          </a:stretch>
        </p:blipFill>
        <p:spPr>
          <a:xfrm>
            <a:off x="468979" y="2468137"/>
            <a:ext cx="2073497" cy="1481069"/>
          </a:xfrm>
          <a:prstGeom prst="rect">
            <a:avLst/>
          </a:prstGeom>
        </p:spPr>
      </p:pic>
      <p:pic>
        <p:nvPicPr>
          <p:cNvPr id="12" name="Picture 11">
            <a:extLst>
              <a:ext uri="{FF2B5EF4-FFF2-40B4-BE49-F238E27FC236}">
                <a16:creationId xmlns:a16="http://schemas.microsoft.com/office/drawing/2014/main" id="{D8BCBCF4-DF4B-47C2-AE84-A3713D21EC23}"/>
              </a:ext>
            </a:extLst>
          </p:cNvPr>
          <p:cNvPicPr>
            <a:picLocks noChangeAspect="1"/>
          </p:cNvPicPr>
          <p:nvPr/>
        </p:nvPicPr>
        <p:blipFill>
          <a:blip r:embed="rId8"/>
          <a:stretch>
            <a:fillRect/>
          </a:stretch>
        </p:blipFill>
        <p:spPr>
          <a:xfrm>
            <a:off x="3895742" y="4126814"/>
            <a:ext cx="2830960" cy="849288"/>
          </a:xfrm>
          <a:prstGeom prst="rect">
            <a:avLst/>
          </a:prstGeom>
        </p:spPr>
      </p:pic>
      <p:pic>
        <p:nvPicPr>
          <p:cNvPr id="14" name="Picture 13">
            <a:extLst>
              <a:ext uri="{FF2B5EF4-FFF2-40B4-BE49-F238E27FC236}">
                <a16:creationId xmlns:a16="http://schemas.microsoft.com/office/drawing/2014/main" id="{426BBD7B-AB7F-4203-9067-7C18715497D1}"/>
              </a:ext>
            </a:extLst>
          </p:cNvPr>
          <p:cNvPicPr>
            <a:picLocks noChangeAspect="1"/>
          </p:cNvPicPr>
          <p:nvPr/>
        </p:nvPicPr>
        <p:blipFill>
          <a:blip r:embed="rId9"/>
          <a:stretch>
            <a:fillRect/>
          </a:stretch>
        </p:blipFill>
        <p:spPr>
          <a:xfrm>
            <a:off x="652208" y="3898672"/>
            <a:ext cx="1696981" cy="1174074"/>
          </a:xfrm>
          <a:prstGeom prst="rect">
            <a:avLst/>
          </a:prstGeom>
        </p:spPr>
      </p:pic>
    </p:spTree>
    <p:extLst>
      <p:ext uri="{BB962C8B-B14F-4D97-AF65-F5344CB8AC3E}">
        <p14:creationId xmlns:p14="http://schemas.microsoft.com/office/powerpoint/2010/main" val="1613455544"/>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p:nvPr>
        </p:nvSpPr>
        <p:spPr>
          <a:xfrm>
            <a:off x="652209" y="1279474"/>
            <a:ext cx="8195956" cy="2165410"/>
          </a:xfrm>
        </p:spPr>
        <p:txBody>
          <a:bodyPr>
            <a:noAutofit/>
          </a:bodyPr>
          <a:lstStyle/>
          <a:p>
            <a:pPr marL="0" indent="0">
              <a:buNone/>
            </a:pPr>
            <a:r>
              <a:rPr lang="de-DE" sz="1600" b="1" dirty="0">
                <a:solidFill>
                  <a:schemeClr val="tx1">
                    <a:lumMod val="50000"/>
                    <a:lumOff val="50000"/>
                  </a:schemeClr>
                </a:solidFill>
                <a:latin typeface="Arial"/>
                <a:ea typeface="Open Sans" panose="020B0606030504020204" pitchFamily="34" charset="0"/>
                <a:cs typeface="Arial"/>
              </a:rPr>
              <a:t>Digitale Kompetenz</a:t>
            </a:r>
          </a:p>
          <a:p>
            <a:pPr marL="0" indent="0">
              <a:buNone/>
            </a:pPr>
            <a:r>
              <a:rPr lang="de-DE" sz="1600" spc="-71" dirty="0">
                <a:solidFill>
                  <a:srgbClr val="14438E"/>
                </a:solidFill>
                <a:latin typeface="Arial"/>
                <a:ea typeface="Open Sans" panose="020B0606030504020204" pitchFamily="34" charset="0"/>
                <a:cs typeface="Arial"/>
              </a:rPr>
              <a:t>...zur Beschaffung von Informationen über geistiges </a:t>
            </a:r>
          </a:p>
          <a:p>
            <a:pPr marL="0" indent="0">
              <a:buNone/>
            </a:pPr>
            <a:r>
              <a:rPr lang="de-DE" sz="1600" spc="-71" dirty="0">
                <a:solidFill>
                  <a:srgbClr val="14438E"/>
                </a:solidFill>
                <a:latin typeface="Arial"/>
                <a:ea typeface="Open Sans" panose="020B0606030504020204" pitchFamily="34" charset="0"/>
                <a:cs typeface="Arial"/>
              </a:rPr>
              <a:t>Eigentum...</a:t>
            </a:r>
          </a:p>
          <a:p>
            <a:pPr marL="0" indent="0">
              <a:buNone/>
            </a:pPr>
            <a:endParaRPr lang="de-DE" sz="1600" spc="-71" dirty="0">
              <a:solidFill>
                <a:srgbClr val="14438E"/>
              </a:solidFill>
              <a:latin typeface="Arial"/>
              <a:ea typeface="Open Sans" panose="020B0606030504020204" pitchFamily="34" charset="0"/>
              <a:cs typeface="Arial"/>
            </a:endParaRPr>
          </a:p>
          <a:p>
            <a:pPr marL="0" indent="0">
              <a:buNone/>
            </a:pPr>
            <a:r>
              <a:rPr lang="de-DE" sz="1600" b="1" dirty="0">
                <a:solidFill>
                  <a:schemeClr val="tx1">
                    <a:lumMod val="50000"/>
                    <a:lumOff val="50000"/>
                  </a:schemeClr>
                </a:solidFill>
                <a:latin typeface="Arial"/>
                <a:ea typeface="Open Sans" panose="020B0606030504020204" pitchFamily="34" charset="0"/>
                <a:cs typeface="Arial"/>
              </a:rPr>
              <a:t>Bürgerschaftliche Kompetenz</a:t>
            </a:r>
          </a:p>
          <a:p>
            <a:pPr marL="0" indent="0">
              <a:buNone/>
            </a:pPr>
            <a:r>
              <a:rPr lang="de-DE" sz="1600" spc="-71" dirty="0">
                <a:solidFill>
                  <a:srgbClr val="14438E"/>
                </a:solidFill>
                <a:latin typeface="Arial"/>
                <a:ea typeface="Open Sans" panose="020B0606030504020204" pitchFamily="34" charset="0"/>
                <a:cs typeface="Arial"/>
              </a:rPr>
              <a:t>...handeln als verantwortungsbewusste Bürger...</a:t>
            </a:r>
          </a:p>
          <a:p>
            <a:pPr marL="0" indent="0">
              <a:buNone/>
            </a:pPr>
            <a:endParaRPr lang="de-DE" sz="1600" spc="-71" dirty="0">
              <a:solidFill>
                <a:srgbClr val="14438E"/>
              </a:solidFill>
              <a:latin typeface="Arial"/>
              <a:ea typeface="Open Sans" panose="020B0606030504020204" pitchFamily="34" charset="0"/>
              <a:cs typeface="Arial"/>
            </a:endParaRPr>
          </a:p>
          <a:p>
            <a:pPr marL="0" indent="0">
              <a:buNone/>
            </a:pPr>
            <a:r>
              <a:rPr lang="de-DE" sz="1600" b="1" dirty="0">
                <a:solidFill>
                  <a:schemeClr val="tx1">
                    <a:lumMod val="50000"/>
                    <a:lumOff val="50000"/>
                  </a:schemeClr>
                </a:solidFill>
                <a:latin typeface="Arial"/>
                <a:ea typeface="Open Sans" panose="020B0606030504020204" pitchFamily="34" charset="0"/>
                <a:cs typeface="Arial"/>
              </a:rPr>
              <a:t>Unternehmerische Kompetenz</a:t>
            </a:r>
          </a:p>
          <a:p>
            <a:pPr marL="0" indent="0">
              <a:buNone/>
            </a:pPr>
            <a:r>
              <a:rPr lang="de-DE" sz="1600" spc="-71" dirty="0">
                <a:solidFill>
                  <a:srgbClr val="14438E"/>
                </a:solidFill>
                <a:latin typeface="Arial"/>
                <a:ea typeface="Open Sans" panose="020B0606030504020204" pitchFamily="34" charset="0"/>
                <a:cs typeface="Arial"/>
              </a:rPr>
              <a:t>...wissen, wie man Ideen in Werte für andere umsetzt...</a:t>
            </a:r>
          </a:p>
          <a:p>
            <a:pPr marL="0" indent="0">
              <a:buNone/>
            </a:pPr>
            <a:endParaRPr lang="de-DE" sz="1600" spc="-71" dirty="0">
              <a:solidFill>
                <a:srgbClr val="14438E"/>
              </a:solidFill>
              <a:latin typeface="Arial"/>
              <a:ea typeface="Open Sans" panose="020B0606030504020204" pitchFamily="34" charset="0"/>
              <a:cs typeface="Arial"/>
            </a:endParaRPr>
          </a:p>
          <a:p>
            <a:pPr marL="0" indent="0">
              <a:buNone/>
            </a:pPr>
            <a:r>
              <a:rPr lang="de-DE" sz="1600" b="1" dirty="0">
                <a:solidFill>
                  <a:schemeClr val="tx1">
                    <a:lumMod val="50000"/>
                    <a:lumOff val="50000"/>
                  </a:schemeClr>
                </a:solidFill>
                <a:latin typeface="Arial"/>
                <a:ea typeface="Open Sans" panose="020B0606030504020204" pitchFamily="34" charset="0"/>
                <a:cs typeface="Arial"/>
              </a:rPr>
              <a:t>Kulturbewusstsein und Ausdruckskompetenz</a:t>
            </a:r>
          </a:p>
          <a:p>
            <a:pPr marL="0" indent="0">
              <a:buNone/>
            </a:pPr>
            <a:r>
              <a:rPr lang="de-DE" sz="1600" spc="-71" dirty="0">
                <a:solidFill>
                  <a:srgbClr val="14438E"/>
                </a:solidFill>
                <a:latin typeface="Arial"/>
                <a:ea typeface="Open Sans" panose="020B0606030504020204" pitchFamily="34" charset="0"/>
                <a:cs typeface="Arial"/>
              </a:rPr>
              <a:t>...entwickeln einen ethischen und verantwortungsvollen Umgang mit geistigem Eigentum...</a:t>
            </a:r>
            <a:r>
              <a:rPr lang="en-US" sz="1600" spc="-71" dirty="0">
                <a:solidFill>
                  <a:srgbClr val="14438E"/>
                </a:solidFill>
                <a:latin typeface="Arial"/>
                <a:ea typeface="Open Sans" panose="020B0606030504020204" pitchFamily="34" charset="0"/>
                <a:cs typeface="Arial"/>
              </a:rPr>
              <a:t>.</a:t>
            </a:r>
          </a:p>
          <a:p>
            <a:pPr marL="0" indent="0">
              <a:buNone/>
            </a:pPr>
            <a:endParaRPr lang="en-US" sz="1600" b="1" dirty="0">
              <a:solidFill>
                <a:schemeClr val="tx1">
                  <a:lumMod val="50000"/>
                  <a:lumOff val="50000"/>
                </a:schemeClr>
              </a:solidFill>
              <a:latin typeface="Arial"/>
              <a:ea typeface="Open Sans" panose="020B0606030504020204" pitchFamily="34" charset="0"/>
              <a:cs typeface="Arial"/>
            </a:endParaRPr>
          </a:p>
        </p:txBody>
      </p:sp>
      <p:sp>
        <p:nvSpPr>
          <p:cNvPr id="6" name="Rectangle 8"/>
          <p:cNvSpPr>
            <a:spLocks/>
          </p:cNvSpPr>
          <p:nvPr/>
        </p:nvSpPr>
        <p:spPr bwMode="auto">
          <a:xfrm>
            <a:off x="652209" y="920043"/>
            <a:ext cx="8103428" cy="270030"/>
          </a:xfrm>
          <a:prstGeom prst="rect">
            <a:avLst/>
          </a:prstGeom>
          <a:solidFill>
            <a:srgbClr val="183D8C"/>
          </a:solidFill>
          <a:ln>
            <a:noFill/>
          </a:ln>
        </p:spPr>
        <p:txBody>
          <a:bodyPr lIns="0" tIns="0" rIns="0" bIns="0" anchor="ctr"/>
          <a:lstStyle/>
          <a:p>
            <a:pPr marL="85725"/>
            <a:r>
              <a:rPr lang="en-US" sz="1500" b="1" spc="-71" dirty="0">
                <a:solidFill>
                  <a:srgbClr val="FFFCF6"/>
                </a:solidFill>
                <a:latin typeface="Arial"/>
                <a:ea typeface="Open Sans" panose="020B0606030504020204" pitchFamily="34" charset="0"/>
                <a:cs typeface="Arial"/>
              </a:rPr>
              <a:t>GEISTIGES EIGENTUM IN DEN KERNKOMPETENZEN FÜR LEBENSLANGES LERNEN</a:t>
            </a:r>
          </a:p>
        </p:txBody>
      </p:sp>
      <p:pic>
        <p:nvPicPr>
          <p:cNvPr id="12" name="Picture 11">
            <a:extLst>
              <a:ext uri="{FF2B5EF4-FFF2-40B4-BE49-F238E27FC236}">
                <a16:creationId xmlns:a16="http://schemas.microsoft.com/office/drawing/2014/main" id="{5652014F-6297-4AF8-A8E3-C20E6480D0F2}"/>
              </a:ext>
            </a:extLst>
          </p:cNvPr>
          <p:cNvPicPr>
            <a:picLocks noChangeAspect="1"/>
          </p:cNvPicPr>
          <p:nvPr/>
        </p:nvPicPr>
        <p:blipFill>
          <a:blip r:embed="rId3"/>
          <a:stretch>
            <a:fillRect/>
          </a:stretch>
        </p:blipFill>
        <p:spPr>
          <a:xfrm>
            <a:off x="5459505" y="1403106"/>
            <a:ext cx="3296132" cy="3010086"/>
          </a:xfrm>
          <a:prstGeom prst="rect">
            <a:avLst/>
          </a:prstGeom>
        </p:spPr>
      </p:pic>
    </p:spTree>
    <p:extLst>
      <p:ext uri="{BB962C8B-B14F-4D97-AF65-F5344CB8AC3E}">
        <p14:creationId xmlns:p14="http://schemas.microsoft.com/office/powerpoint/2010/main" val="832768754"/>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ocument_x0020_Identification_x0020_Number xmlns="0e656187-b300-4fb0-8bf4-3a50f872073c">0121310814</Document_x0020_Identification_x0020_Number>
    <Description xmlns="0e656187-b300-4fb0-8bf4-3a50f872073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EUIPO Document" ma:contentTypeID="0x0101003701EB1BD6F44828B21BF683C3BA84BD" ma:contentTypeVersion="1" ma:contentTypeDescription="" ma:contentTypeScope="" ma:versionID="84a7f6b9a9324c93f7c429fe637c4145">
  <xsd:schema xmlns:xsd="http://www.w3.org/2001/XMLSchema" xmlns:p="http://schemas.microsoft.com/office/2006/metadata/properties" xmlns:ns2="0e656187-b300-4fb0-8bf4-3a50f872073c" targetNamespace="http://schemas.microsoft.com/office/2006/metadata/properties" ma:root="true" ma:fieldsID="d82bb511108d8e269345fc9bd5c1ab5b" ns2:_="">
    <xsd:import namespace="0e656187-b300-4fb0-8bf4-3a50f872073c"/>
    <xsd:element name="properties">
      <xsd:complexType>
        <xsd:sequence>
          <xsd:element name="documentManagement">
            <xsd:complexType>
              <xsd:all>
                <xsd:element ref="ns2:Document_x0020_Identification_x0020_Number" minOccurs="0"/>
                <xsd:element ref="ns2:Description" minOccurs="0"/>
              </xsd:all>
            </xsd:complexType>
          </xsd:element>
        </xsd:sequence>
      </xsd:complexType>
    </xsd:element>
  </xsd:schema>
  <xsd:schema xmlns:xsd="http://www.w3.org/2001/XMLSchema" xmlns:dms="http://schemas.microsoft.com/office/2006/documentManagement/types" targetNamespace="0e656187-b300-4fb0-8bf4-3a50f872073c" elementFormDefault="qualified">
    <xsd:import namespace="http://schemas.microsoft.com/office/2006/documentManagement/types"/>
    <xsd:element name="Document_x0020_Identification_x0020_Number" ma:readOnly="true" ma:index="8" nillable="true" ma:displayName="Document Identification Number" ma:internalName="Document_x0020_Identification_x0020_Number">
      <xsd:simpleType>
        <xsd:restriction base="dms:Text">
</xsd:restriction>
      </xsd:simpleType>
    </xsd:element>
    <xsd:element name="Description" ma:index="9" nillable="true" ma:displayName="Description" ma:internalName="Description">
      <xsd:simpleType>
        <xsd:restriction base="dms:Not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291B6D49-67CC-49B5-99E3-AD2E157C3DC7}">
  <ds:schemaRefs>
    <ds:schemaRef ds:uri="http://schemas.microsoft.com/sharepoint/v3/contenttype/forms"/>
  </ds:schemaRefs>
</ds:datastoreItem>
</file>

<file path=customXml/itemProps2.xml><?xml version="1.0" encoding="utf-8"?>
<ds:datastoreItem xmlns:ds="http://schemas.openxmlformats.org/officeDocument/2006/customXml" ds:itemID="{397FDD3A-636A-42A3-B408-C0E49663BF17}">
  <ds:schemaRefs>
    <ds:schemaRef ds:uri="http://purl.org/dc/terms/"/>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0e656187-b300-4fb0-8bf4-3a50f872073c"/>
    <ds:schemaRef ds:uri="http://purl.org/dc/dcmitype/"/>
    <ds:schemaRef ds:uri="http://www.w3.org/XML/1998/namespace"/>
  </ds:schemaRefs>
</ds:datastoreItem>
</file>

<file path=customXml/itemProps3.xml><?xml version="1.0" encoding="utf-8"?>
<ds:datastoreItem xmlns:ds="http://schemas.openxmlformats.org/officeDocument/2006/customXml" ds:itemID="{8E65B285-0659-4A27-9B28-2A9640E605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656187-b300-4fb0-8bf4-3a50f872073c"/>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otalTime>0</TotalTime>
  <Words>1976</Words>
  <Application>Microsoft Office PowerPoint</Application>
  <PresentationFormat>Bildschirmpräsentation (16:9)</PresentationFormat>
  <Paragraphs>184</Paragraphs>
  <Slides>19</Slides>
  <Notes>9</Notes>
  <HiddenSlides>0</HiddenSlides>
  <MMClips>0</MMClips>
  <ScaleCrop>false</ScaleCrop>
  <HeadingPairs>
    <vt:vector size="6" baseType="variant">
      <vt:variant>
        <vt:lpstr>Verwendete Schriftarten</vt:lpstr>
      </vt:variant>
      <vt:variant>
        <vt:i4>10</vt:i4>
      </vt:variant>
      <vt:variant>
        <vt:lpstr>Design</vt:lpstr>
      </vt:variant>
      <vt:variant>
        <vt:i4>1</vt:i4>
      </vt:variant>
      <vt:variant>
        <vt:lpstr>Folientitel</vt:lpstr>
      </vt:variant>
      <vt:variant>
        <vt:i4>19</vt:i4>
      </vt:variant>
    </vt:vector>
  </HeadingPairs>
  <TitlesOfParts>
    <vt:vector size="30" baseType="lpstr">
      <vt:lpstr>Arial</vt:lpstr>
      <vt:lpstr>Calibri</vt:lpstr>
      <vt:lpstr>Futura Bk</vt:lpstr>
      <vt:lpstr>Gill Sans</vt:lpstr>
      <vt:lpstr>Helvetica Neue UltraLight</vt:lpstr>
      <vt:lpstr>Open Sans</vt:lpstr>
      <vt:lpstr>Open Sans Light</vt:lpstr>
      <vt:lpstr>Open Sans Semibold</vt:lpstr>
      <vt:lpstr>Times New Roman</vt:lpstr>
      <vt:lpstr>Wingdings</vt:lpstr>
      <vt:lpstr>Office Theme</vt:lpstr>
      <vt:lpstr>Intellectual Property in Education  Geistiges Eigentum in der Bildung</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DANKESCHÖN</vt:lpstr>
    </vt:vector>
  </TitlesOfParts>
  <Company>OHIM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OBS10 template</dc:title>
  <dc:creator>MACCHIA ANTONIO</dc:creator>
  <cp:lastModifiedBy>Edina Dzaferovic</cp:lastModifiedBy>
  <cp:revision>59</cp:revision>
  <dcterms:created xsi:type="dcterms:W3CDTF">2016-02-22T13:46:00Z</dcterms:created>
  <dcterms:modified xsi:type="dcterms:W3CDTF">2022-11-14T11:09:04Z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0x01010065B359BC8DABC349A3D3A6667834D3D3</vt:lpwstr>
  </property>
</Properties>
</file>