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31"/>
  </p:notesMasterIdLst>
  <p:sldIdLst>
    <p:sldId id="293" r:id="rId2"/>
    <p:sldId id="298" r:id="rId3"/>
    <p:sldId id="292" r:id="rId4"/>
    <p:sldId id="297" r:id="rId5"/>
    <p:sldId id="260" r:id="rId6"/>
    <p:sldId id="263" r:id="rId7"/>
    <p:sldId id="304" r:id="rId8"/>
    <p:sldId id="302" r:id="rId9"/>
    <p:sldId id="303" r:id="rId10"/>
    <p:sldId id="264" r:id="rId11"/>
    <p:sldId id="268" r:id="rId12"/>
    <p:sldId id="269" r:id="rId13"/>
    <p:sldId id="294" r:id="rId14"/>
    <p:sldId id="265" r:id="rId15"/>
    <p:sldId id="261" r:id="rId16"/>
    <p:sldId id="262" r:id="rId17"/>
    <p:sldId id="266" r:id="rId18"/>
    <p:sldId id="291" r:id="rId19"/>
    <p:sldId id="289" r:id="rId20"/>
    <p:sldId id="290" r:id="rId21"/>
    <p:sldId id="274" r:id="rId22"/>
    <p:sldId id="279" r:id="rId23"/>
    <p:sldId id="295" r:id="rId24"/>
    <p:sldId id="281" r:id="rId25"/>
    <p:sldId id="278" r:id="rId26"/>
    <p:sldId id="280" r:id="rId27"/>
    <p:sldId id="276" r:id="rId28"/>
    <p:sldId id="277" r:id="rId29"/>
    <p:sldId id="258" r:id="rId30"/>
  </p:sldIdLst>
  <p:sldSz cx="12192000" cy="6858000"/>
  <p:notesSz cx="6875463" cy="10002838"/>
  <p:custShowLst>
    <p:custShow name="ARGE-Sitzung" id="0">
      <p:sldLst>
        <p:sld r:id="rId6"/>
        <p:sld r:id="rId7"/>
        <p:sld r:id="rId11"/>
        <p:sld r:id="rId12"/>
        <p:sld r:id="rId13"/>
        <p:sld r:id="rId15"/>
        <p:sld r:id="rId16"/>
        <p:sld r:id="rId17"/>
        <p:sld r:id="rId18"/>
        <p:sld r:id="rId22"/>
        <p:sld r:id="rId23"/>
        <p:sld r:id="rId27"/>
        <p:sld r:id="rId28"/>
        <p:sld r:id="rId29"/>
        <p:sld r:id="rId30"/>
      </p:sldLst>
    </p:custShow>
    <p:custShow name="eEducation Juni 2022" id="1">
      <p:sldLst>
        <p:sld r:id="rId2"/>
        <p:sld r:id="rId4"/>
        <p:sld r:id="rId6"/>
        <p:sld r:id="rId14"/>
        <p:sld r:id="rId15"/>
        <p:sld r:id="rId16"/>
        <p:sld r:id="rId17"/>
        <p:sld r:id="rId18"/>
        <p:sld r:id="rId19"/>
        <p:sld r:id="rId20"/>
        <p:sld r:id="rId21"/>
        <p:sld r:id="rId22"/>
        <p:sld r:id="rId23"/>
        <p:sld r:id="rId25"/>
        <p:sld r:id="rId28"/>
        <p:sld r:id="rId29"/>
        <p:sld r:id="rId30"/>
      </p:sldLst>
    </p:custShow>
  </p:custShow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rntner Robert" initials="KR" lastIdx="1" clrIdx="0">
    <p:extLst>
      <p:ext uri="{19B8F6BF-5375-455C-9EA6-DF929625EA0E}">
        <p15:presenceInfo xmlns:p15="http://schemas.microsoft.com/office/powerpoint/2012/main" userId="Korntner Rob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notesViewPr>
    <p:cSldViewPr snapToGrid="0">
      <p:cViewPr varScale="1">
        <p:scale>
          <a:sx n="60" d="100"/>
          <a:sy n="60" d="100"/>
        </p:scale>
        <p:origin x="3259" y="-1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78459463608431E-2"/>
          <c:y val="9.3126193698100837E-2"/>
          <c:w val="0.48227680691977115"/>
          <c:h val="0.82687312418869874"/>
        </c:manualLayout>
      </c:layout>
      <c:pieChart>
        <c:varyColors val="1"/>
        <c:ser>
          <c:idx val="0"/>
          <c:order val="0"/>
          <c:tx>
            <c:strRef>
              <c:f>Tabelle1!$B$1</c:f>
              <c:strCache>
                <c:ptCount val="1"/>
                <c:pt idx="0">
                  <c:v>Finanzierung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59-467F-8049-F5960120A03B}"/>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0859-467F-8049-F5960120A0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859-467F-8049-F5960120A03B}"/>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0859-467F-8049-F5960120A03B}"/>
              </c:ext>
            </c:extLst>
          </c:dPt>
          <c:dLbls>
            <c:dLbl>
              <c:idx val="0"/>
              <c:tx>
                <c:rich>
                  <a:bodyPr/>
                  <a:lstStyle/>
                  <a:p>
                    <a:fld id="{2F89C3B4-9DF0-4802-BFA0-37B0CA264DE2}" type="CATEGORYNAME">
                      <a:rPr lang="en-US" smtClean="0"/>
                      <a:pPr/>
                      <a:t>[RUBRIKENNAME]</a:t>
                    </a:fld>
                    <a:r>
                      <a:rPr lang="en-US" baseline="0"/>
                      <a:t> </a:t>
                    </a:r>
                    <a:br>
                      <a:rPr lang="en-US" baseline="0"/>
                    </a:br>
                    <a:fld id="{969333F3-828C-4414-A0EF-74A3EF186E90}" type="VALUE">
                      <a:rPr lang="en-US" baseline="0" smtClean="0"/>
                      <a:pPr/>
                      <a:t>[WERT]</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59-467F-8049-F5960120A03B}"/>
                </c:ext>
              </c:extLst>
            </c:dLbl>
            <c:dLbl>
              <c:idx val="1"/>
              <c:tx>
                <c:rich>
                  <a:bodyPr rot="0" spcFirstLastPara="1" vertOverflow="clip" horzOverflow="clip" vert="horz" wrap="square" lIns="38100" tIns="19050" rIns="38100" bIns="19050" anchor="ctr" anchorCtr="0">
                    <a:noAutofit/>
                  </a:bodyPr>
                  <a:lstStyle/>
                  <a:p>
                    <a:pPr algn="ctr" rtl="0">
                      <a:defRPr lang="en-US" sz="1197" b="0" i="0" u="none" strike="noStrike" kern="1200" baseline="0">
                        <a:solidFill>
                          <a:prstClr val="black">
                            <a:lumMod val="65000"/>
                            <a:lumOff val="35000"/>
                          </a:prstClr>
                        </a:solidFill>
                        <a:latin typeface="+mn-lt"/>
                        <a:ea typeface="+mn-ea"/>
                        <a:cs typeface="+mn-cs"/>
                      </a:defRPr>
                    </a:pPr>
                    <a:fld id="{48A98C79-B9C2-4DAC-8470-BA4CA2C83E97}" type="CATEGORYNAME">
                      <a:rPr lang="en-US" sz="1197" b="0" i="0" u="none" strike="noStrike" kern="1200" baseline="0" smtClean="0">
                        <a:solidFill>
                          <a:prstClr val="black">
                            <a:lumMod val="65000"/>
                            <a:lumOff val="35000"/>
                          </a:prstClr>
                        </a:solidFill>
                        <a:latin typeface="+mn-lt"/>
                        <a:ea typeface="+mn-ea"/>
                        <a:cs typeface="+mn-cs"/>
                      </a:rPr>
                      <a:pPr algn="ctr" rtl="0">
                        <a:defRPr lang="en-US">
                          <a:solidFill>
                            <a:prstClr val="black">
                              <a:lumMod val="65000"/>
                              <a:lumOff val="35000"/>
                            </a:prstClr>
                          </a:solidFill>
                        </a:defRPr>
                      </a:pPr>
                      <a:t>[RUBRIKENNAME]</a:t>
                    </a:fld>
                    <a:br>
                      <a:rPr lang="en-US" sz="1197" b="0" i="0" u="none" strike="noStrike" kern="1200" baseline="0" dirty="0">
                        <a:solidFill>
                          <a:prstClr val="black">
                            <a:lumMod val="65000"/>
                            <a:lumOff val="35000"/>
                          </a:prstClr>
                        </a:solidFill>
                        <a:latin typeface="+mn-lt"/>
                        <a:ea typeface="+mn-ea"/>
                        <a:cs typeface="+mn-cs"/>
                      </a:rPr>
                    </a:br>
                    <a:fld id="{31A828B7-B43E-493A-870C-93561BD17612}" type="VALUE">
                      <a:rPr lang="en-US" sz="1197" b="0" i="0" u="none" strike="noStrike" kern="1200" baseline="0" smtClean="0">
                        <a:solidFill>
                          <a:prstClr val="black">
                            <a:lumMod val="65000"/>
                            <a:lumOff val="35000"/>
                          </a:prstClr>
                        </a:solidFill>
                        <a:latin typeface="+mn-lt"/>
                        <a:ea typeface="+mn-ea"/>
                        <a:cs typeface="+mn-cs"/>
                      </a:rPr>
                      <a:pPr algn="ctr" rtl="0">
                        <a:defRPr lang="en-US">
                          <a:solidFill>
                            <a:prstClr val="black">
                              <a:lumMod val="65000"/>
                              <a:lumOff val="35000"/>
                            </a:prstClr>
                          </a:solidFill>
                        </a:defRPr>
                      </a:pPr>
                      <a:t>[WERT]</a:t>
                    </a:fld>
                    <a:endParaRPr lang="en-US" sz="1197" b="0" i="0" u="none" strike="noStrike" kern="1200" baseline="0" dirty="0">
                      <a:solidFill>
                        <a:prstClr val="black">
                          <a:lumMod val="65000"/>
                          <a:lumOff val="35000"/>
                        </a:prstClr>
                      </a:solidFill>
                      <a:latin typeface="+mn-lt"/>
                      <a:ea typeface="+mn-ea"/>
                      <a:cs typeface="+mn-cs"/>
                    </a:endParaRPr>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noAutofit/>
                </a:bodyPr>
                <a:lstStyle/>
                <a:p>
                  <a:pPr algn="ctr" rtl="0">
                    <a:defRPr lang="en-US" sz="1197" b="0" i="0" u="none" strike="noStrike" kern="1200" baseline="0">
                      <a:solidFill>
                        <a:prstClr val="black">
                          <a:lumMod val="65000"/>
                          <a:lumOff val="35000"/>
                        </a:prst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0859-467F-8049-F5960120A03B}"/>
                </c:ext>
              </c:extLst>
            </c:dLbl>
            <c:dLbl>
              <c:idx val="2"/>
              <c:tx>
                <c:rich>
                  <a:bodyPr/>
                  <a:lstStyle/>
                  <a:p>
                    <a:fld id="{D729954D-DDA9-45AB-8ACA-C2A030008483}" type="CATEGORYNAME">
                      <a:rPr lang="en-US" smtClean="0"/>
                      <a:pPr/>
                      <a:t>[RUBRIKENNAME]</a:t>
                    </a:fld>
                    <a:r>
                      <a:rPr lang="en-US" baseline="0"/>
                      <a:t> </a:t>
                    </a:r>
                    <a:br>
                      <a:rPr lang="en-US" baseline="0"/>
                    </a:br>
                    <a:fld id="{A411BFF1-66DE-4408-BC7C-31C0EE9CD392}" type="VALUE">
                      <a:rPr lang="en-US" baseline="0" smtClean="0"/>
                      <a:pPr/>
                      <a:t>[WERT]</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859-467F-8049-F5960120A03B}"/>
                </c:ext>
              </c:extLst>
            </c:dLbl>
            <c:dLbl>
              <c:idx val="3"/>
              <c:tx>
                <c:rich>
                  <a:bodyPr/>
                  <a:lstStyle/>
                  <a:p>
                    <a:fld id="{73B5AF96-C054-491E-A8A7-A80716740D4F}" type="CATEGORYNAME">
                      <a:rPr lang="de-DE" smtClean="0"/>
                      <a:pPr/>
                      <a:t>[RUBRIKENNAME]</a:t>
                    </a:fld>
                    <a:r>
                      <a:rPr lang="de-DE" baseline="0"/>
                      <a:t> </a:t>
                    </a:r>
                    <a:br>
                      <a:rPr lang="de-DE" baseline="0"/>
                    </a:br>
                    <a:fld id="{56EA3E70-5586-479E-B637-C4090758F6A4}" type="VALUE">
                      <a:rPr lang="de-DE" baseline="0" smtClean="0"/>
                      <a:pPr/>
                      <a:t>[WERT]</a:t>
                    </a:fld>
                    <a:endParaRPr lang="de-DE"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859-467F-8049-F5960120A03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de-D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Tabelle1!$A$2:$A$5</c:f>
              <c:strCache>
                <c:ptCount val="4"/>
                <c:pt idx="0">
                  <c:v>Schulbudget</c:v>
                </c:pt>
                <c:pt idx="1">
                  <c:v>Elternverein</c:v>
                </c:pt>
                <c:pt idx="2">
                  <c:v>Sponsoren</c:v>
                </c:pt>
                <c:pt idx="3">
                  <c:v>Forum Schule Wirtschaft</c:v>
                </c:pt>
              </c:strCache>
            </c:strRef>
          </c:cat>
          <c:val>
            <c:numRef>
              <c:f>Tabelle1!$B$2:$B$5</c:f>
              <c:numCache>
                <c:formatCode>0%\ "€ 1.000,--"</c:formatCode>
                <c:ptCount val="4"/>
                <c:pt idx="0" formatCode="0%\ &quot;€ 1.200,--&quot;">
                  <c:v>0.28000000000000003</c:v>
                </c:pt>
                <c:pt idx="1">
                  <c:v>0.24</c:v>
                </c:pt>
                <c:pt idx="2">
                  <c:v>0.24</c:v>
                </c:pt>
                <c:pt idx="3">
                  <c:v>0.24</c:v>
                </c:pt>
              </c:numCache>
            </c:numRef>
          </c:val>
          <c:extLst>
            <c:ext xmlns:c16="http://schemas.microsoft.com/office/drawing/2014/chart" uri="{C3380CC4-5D6E-409C-BE32-E72D297353CC}">
              <c16:uniqueId val="{00000008-0859-467F-8049-F5960120A03B}"/>
            </c:ext>
          </c:extLst>
        </c:ser>
        <c:ser>
          <c:idx val="1"/>
          <c:order val="1"/>
          <c:tx>
            <c:strRef>
              <c:f>Tabelle1!$C$1</c:f>
              <c:strCache>
                <c:ptCount val="1"/>
                <c:pt idx="0">
                  <c:v>Spalte1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B-31DB-4F87-B34D-4AAEB1F73F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D-31DB-4F87-B34D-4AAEB1F73F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F-31DB-4F87-B34D-4AAEB1F73F8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1-31DB-4F87-B34D-4AAEB1F73F8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Schulbudget</c:v>
                </c:pt>
                <c:pt idx="1">
                  <c:v>Elternverein</c:v>
                </c:pt>
                <c:pt idx="2">
                  <c:v>Sponsoren</c:v>
                </c:pt>
                <c:pt idx="3">
                  <c:v>Forum Schule Wirtschaft</c:v>
                </c:pt>
              </c:strCache>
            </c:strRef>
          </c:cat>
          <c:val>
            <c:numRef>
              <c:f>Tabelle1!$C$2:$C$5</c:f>
              <c:numCache>
                <c:formatCode>General</c:formatCode>
                <c:ptCount val="4"/>
                <c:pt idx="0">
                  <c:v>1400</c:v>
                </c:pt>
                <c:pt idx="1">
                  <c:v>1200</c:v>
                </c:pt>
                <c:pt idx="2">
                  <c:v>1200</c:v>
                </c:pt>
                <c:pt idx="3">
                  <c:v>1200</c:v>
                </c:pt>
              </c:numCache>
            </c:numRef>
          </c:val>
          <c:extLst>
            <c:ext xmlns:c16="http://schemas.microsoft.com/office/drawing/2014/chart" uri="{C3380CC4-5D6E-409C-BE32-E72D297353CC}">
              <c16:uniqueId val="{00000009-4417-4BA7-AFDF-6219D8ECFCA0}"/>
            </c:ext>
          </c:extLst>
        </c:ser>
        <c:ser>
          <c:idx val="2"/>
          <c:order val="2"/>
          <c:tx>
            <c:strRef>
              <c:f>Tabelle1!$D$1</c:f>
              <c:strCache>
                <c:ptCount val="1"/>
                <c:pt idx="0">
                  <c:v>Spalte2</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15-31DB-4F87-B34D-4AAEB1F73F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7-31DB-4F87-B34D-4AAEB1F73F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9-31DB-4F87-B34D-4AAEB1F73F8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B-31DB-4F87-B34D-4AAEB1F73F8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Schulbudget</c:v>
                </c:pt>
                <c:pt idx="1">
                  <c:v>Elternverein</c:v>
                </c:pt>
                <c:pt idx="2">
                  <c:v>Sponsoren</c:v>
                </c:pt>
                <c:pt idx="3">
                  <c:v>Forum Schule Wirtschaft</c:v>
                </c:pt>
              </c:strCache>
            </c:strRef>
          </c:cat>
          <c:val>
            <c:numRef>
              <c:f>Tabelle1!$D$2:$D$5</c:f>
              <c:numCache>
                <c:formatCode>0%</c:formatCode>
                <c:ptCount val="4"/>
                <c:pt idx="0">
                  <c:v>0.28000000000000003</c:v>
                </c:pt>
                <c:pt idx="1">
                  <c:v>0.24</c:v>
                </c:pt>
                <c:pt idx="2">
                  <c:v>0.24</c:v>
                </c:pt>
                <c:pt idx="3">
                  <c:v>0.24</c:v>
                </c:pt>
              </c:numCache>
            </c:numRef>
          </c:val>
          <c:extLst>
            <c:ext xmlns:c16="http://schemas.microsoft.com/office/drawing/2014/chart" uri="{C3380CC4-5D6E-409C-BE32-E72D297353CC}">
              <c16:uniqueId val="{0000000A-4417-4BA7-AFDF-6219D8ECFCA0}"/>
            </c:ext>
          </c:extLst>
        </c:ser>
        <c:dLbls>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59308006812393155"/>
          <c:y val="0.11623846264086671"/>
          <c:w val="0.30357063919633692"/>
          <c:h val="0.3300058496374465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9367" cy="501879"/>
          </a:xfrm>
          <a:prstGeom prst="rect">
            <a:avLst/>
          </a:prstGeom>
        </p:spPr>
        <p:txBody>
          <a:bodyPr vert="horz" lIns="96442" tIns="48221" rIns="96442" bIns="48221" rtlCol="0"/>
          <a:lstStyle>
            <a:lvl1pPr algn="l">
              <a:defRPr sz="1300"/>
            </a:lvl1pPr>
          </a:lstStyle>
          <a:p>
            <a:endParaRPr lang="de-DE"/>
          </a:p>
        </p:txBody>
      </p:sp>
      <p:sp>
        <p:nvSpPr>
          <p:cNvPr id="3" name="Datumsplatzhalter 2"/>
          <p:cNvSpPr>
            <a:spLocks noGrp="1"/>
          </p:cNvSpPr>
          <p:nvPr>
            <p:ph type="dt" idx="1"/>
          </p:nvPr>
        </p:nvSpPr>
        <p:spPr>
          <a:xfrm>
            <a:off x="3894505" y="0"/>
            <a:ext cx="2979367" cy="501879"/>
          </a:xfrm>
          <a:prstGeom prst="rect">
            <a:avLst/>
          </a:prstGeom>
        </p:spPr>
        <p:txBody>
          <a:bodyPr vert="horz" lIns="96442" tIns="48221" rIns="96442" bIns="48221" rtlCol="0"/>
          <a:lstStyle>
            <a:lvl1pPr algn="r">
              <a:defRPr sz="1300"/>
            </a:lvl1pPr>
          </a:lstStyle>
          <a:p>
            <a:fld id="{F7AF2FC6-F0F0-4ACB-A272-1AB068B75885}" type="datetimeFigureOut">
              <a:rPr lang="de-DE" smtClean="0"/>
              <a:t>14.11.2022</a:t>
            </a:fld>
            <a:endParaRPr lang="de-DE"/>
          </a:p>
        </p:txBody>
      </p:sp>
      <p:sp>
        <p:nvSpPr>
          <p:cNvPr id="4" name="Folienbildplatzhalter 3"/>
          <p:cNvSpPr>
            <a:spLocks noGrp="1" noRot="1" noChangeAspect="1"/>
          </p:cNvSpPr>
          <p:nvPr>
            <p:ph type="sldImg" idx="2"/>
          </p:nvPr>
        </p:nvSpPr>
        <p:spPr>
          <a:xfrm>
            <a:off x="438150" y="1250950"/>
            <a:ext cx="5999163" cy="3375025"/>
          </a:xfrm>
          <a:prstGeom prst="rect">
            <a:avLst/>
          </a:prstGeom>
          <a:noFill/>
          <a:ln w="12700">
            <a:solidFill>
              <a:prstClr val="black"/>
            </a:solidFill>
          </a:ln>
        </p:spPr>
        <p:txBody>
          <a:bodyPr vert="horz" lIns="96442" tIns="48221" rIns="96442" bIns="48221" rtlCol="0" anchor="ctr"/>
          <a:lstStyle/>
          <a:p>
            <a:endParaRPr lang="de-DE"/>
          </a:p>
        </p:txBody>
      </p:sp>
      <p:sp>
        <p:nvSpPr>
          <p:cNvPr id="5" name="Notizenplatzhalter 4"/>
          <p:cNvSpPr>
            <a:spLocks noGrp="1"/>
          </p:cNvSpPr>
          <p:nvPr>
            <p:ph type="body" sz="quarter" idx="3"/>
          </p:nvPr>
        </p:nvSpPr>
        <p:spPr>
          <a:xfrm>
            <a:off x="687547" y="4813866"/>
            <a:ext cx="5500370" cy="3938617"/>
          </a:xfrm>
          <a:prstGeom prst="rect">
            <a:avLst/>
          </a:prstGeom>
        </p:spPr>
        <p:txBody>
          <a:bodyPr vert="horz" lIns="96442" tIns="48221" rIns="96442" bIns="48221"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00961"/>
            <a:ext cx="2979367" cy="501878"/>
          </a:xfrm>
          <a:prstGeom prst="rect">
            <a:avLst/>
          </a:prstGeom>
        </p:spPr>
        <p:txBody>
          <a:bodyPr vert="horz" lIns="96442" tIns="48221" rIns="96442" bIns="48221" rtlCol="0" anchor="b"/>
          <a:lstStyle>
            <a:lvl1pPr algn="l">
              <a:defRPr sz="1300"/>
            </a:lvl1pPr>
          </a:lstStyle>
          <a:p>
            <a:endParaRPr lang="de-DE"/>
          </a:p>
        </p:txBody>
      </p:sp>
      <p:sp>
        <p:nvSpPr>
          <p:cNvPr id="7" name="Foliennummernplatzhalter 6"/>
          <p:cNvSpPr>
            <a:spLocks noGrp="1"/>
          </p:cNvSpPr>
          <p:nvPr>
            <p:ph type="sldNum" sz="quarter" idx="5"/>
          </p:nvPr>
        </p:nvSpPr>
        <p:spPr>
          <a:xfrm>
            <a:off x="3894505" y="9500961"/>
            <a:ext cx="2979367" cy="501878"/>
          </a:xfrm>
          <a:prstGeom prst="rect">
            <a:avLst/>
          </a:prstGeom>
        </p:spPr>
        <p:txBody>
          <a:bodyPr vert="horz" lIns="96442" tIns="48221" rIns="96442" bIns="48221" rtlCol="0" anchor="b"/>
          <a:lstStyle>
            <a:lvl1pPr algn="r">
              <a:defRPr sz="1300"/>
            </a:lvl1pPr>
          </a:lstStyle>
          <a:p>
            <a:fld id="{7A8351C5-1DF9-40F2-97BB-9377AB60D5EE}" type="slidenum">
              <a:rPr lang="de-DE" smtClean="0"/>
              <a:t>‹Nr.›</a:t>
            </a:fld>
            <a:endParaRPr lang="de-DE"/>
          </a:p>
        </p:txBody>
      </p:sp>
    </p:spTree>
    <p:extLst>
      <p:ext uri="{BB962C8B-B14F-4D97-AF65-F5344CB8AC3E}">
        <p14:creationId xmlns:p14="http://schemas.microsoft.com/office/powerpoint/2010/main" val="4104149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pektrum.de/news/wie-entsteht-bewusstsein/1589146"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orbes.com/advisor/business/what-is-cybersecurity-awarenes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Es freut mich, dass der Vortrag über </a:t>
            </a:r>
            <a:r>
              <a:rPr lang="de-AT" dirty="0" err="1"/>
              <a:t>Cyber</a:t>
            </a:r>
            <a:r>
              <a:rPr lang="de-AT" dirty="0"/>
              <a:t> Security Awareness auf so großes Interesse stößt. Andererseits ist es natürlich so, dass wir alle genau spüren, dass hinsichtlich der Thematik </a:t>
            </a:r>
            <a:r>
              <a:rPr lang="de-AT" dirty="0" err="1"/>
              <a:t>Cyber</a:t>
            </a:r>
            <a:r>
              <a:rPr lang="de-AT" dirty="0"/>
              <a:t> Security der Hut brennt. Und zwar in der Hinsicht, dass wir den täglichen, permanenten Angriffen von Hackern eigentlich nicht gewachsen sind. Dieser Krieg im digitalen Raum, ein Krieg neben vielen anderen in der aktuellen Zeit (ich denke, so viele Kriege hat es noch nie gegeben), kämpft mit sehr tückischen und leider auch sehr intelligenten Waffen (Auflistung der Attacken und prozentuell gegenübergestellt).</a:t>
            </a:r>
          </a:p>
          <a:p>
            <a:r>
              <a:rPr lang="de-AT" dirty="0"/>
              <a:t>Auch ist es nicht wie früher, dass nur das Militär in den Kampf eingebunden ist, beim Cyberwar sind es ALLE, zumindest alle, die einen Computer und etwas, das für die Cyberkriminellen interessant ist, besitzen. Die Cyberkriminellen sind MeisterInnen in der digitalen Welt, nutzen Schlupflöcher in Programmen und Betriebssystemen, die durch fehlerhafte oder sicherheitstechnisch unzureichende Programmierung entstanden sind, und nutzen vor allem psychologische Methoden, um Menschen auszutricksen, abzulenken und zur Herausgabe von sensiblen Daten zu bringen. Eine Suche, die mit viel Kombinationsgabe, digitalem Verständnis, umfangreichem technischen Knowhow durchgeführt wird.</a:t>
            </a:r>
          </a:p>
          <a:p>
            <a:r>
              <a:rPr lang="de-AT" dirty="0"/>
              <a:t>Demgegenüber stehen die vielen Organisationen und Personen, die fehlerhafte Software und Betriebssysteme einsetzen und denen das BEWUSSTSEIN für die Thematik fehlt. Es geht gar nicht darum, (kann es auch nicht gehen), dass sich alle betroffenen Personen Spezialwissen aneignen, oder technische Begriffe verstehen. </a:t>
            </a:r>
          </a:p>
          <a:p>
            <a:r>
              <a:rPr lang="de-AT" dirty="0"/>
              <a:t>Es geht darum, dass bei den betroffenen Personen ein Bewusstsein dafür entsteht, wie man mit relativ einfachen Mitteln gegen die Angriffe ankämpft und dass man im digitalen Raum VORSICHTIG sein soll. Mir fällt der Vergleich mit einem Feld ein, das mit Minen verseucht ist. Da würde man sich auch sehr vorsichtig bewegen. Mit dem richtigen Bewusstsein für die Gefahren im Netz agieren die TeilnehmerInnen bedächtiger, fallen dadurch weniger auf die Tricks herein (Neugier) und agieren im Krieg aktiv gegen kriminelle Personen und </a:t>
            </a:r>
            <a:r>
              <a:rPr lang="de-AT" dirty="0" err="1"/>
              <a:t>Organisiationen</a:t>
            </a:r>
            <a:r>
              <a:rPr lang="de-AT" dirty="0"/>
              <a:t>.</a:t>
            </a:r>
          </a:p>
          <a:p>
            <a:r>
              <a:rPr lang="de-AT" dirty="0"/>
              <a:t>Wie schaffen wir das Bewusstsein für die Gefahren, die im Internet lauern? Eigentlich eine schwere Frage, wissen wir ja noch gar nicht, wie Bewusstsein entsteht. Aber, schlau wie der Mensch ist, weiß er zwar nicht, wie Bewusstsein funktioniert, aber er weiß, wie Bewusstsein entsteht: </a:t>
            </a:r>
          </a:p>
          <a:p>
            <a:r>
              <a:rPr lang="de-DE" dirty="0">
                <a:hlinkClick r:id="rId3"/>
              </a:rPr>
              <a:t>Wie entsteht Bewusstsein? - Spektrum der Wissenschaft</a:t>
            </a:r>
            <a:endParaRPr lang="de-DE" dirty="0"/>
          </a:p>
          <a:p>
            <a:r>
              <a:rPr lang="en-US" dirty="0">
                <a:hlinkClick r:id="rId4"/>
              </a:rPr>
              <a:t>Cybersecurity Awareness: What It Is And How To Start – Forbes Advisor</a:t>
            </a:r>
            <a:endParaRPr lang="de-DE" dirty="0"/>
          </a:p>
          <a:p>
            <a:r>
              <a:rPr lang="de-DE" dirty="0"/>
              <a:t>Es geht darum, ein Gefühl für die Thematik zu bekommen, wenn wir ein Gefühl für Methoden haben, werden unsere Entscheidungen vom sogenannten Hausverstand getroffen. Dieser kommt gefühlsbasiert unbewusst zu seinen Entscheidungen, muss allerdings dafür trainiert werden. Ein anderes Wort für Hausverstand ist Intuition, Entscheidungen, die sehr schnell und unbewusst getroffen werden, sozusagen ohne nachdenken zu müssen. </a:t>
            </a:r>
          </a:p>
          <a:p>
            <a:r>
              <a:rPr lang="de-DE" dirty="0"/>
              <a:t>Um diesen Zustand zu erreichen, muss man üben und trainieren. Nur die oftmalige Übung von bestimmten Abläufen lassen uns stutzig werden, wenn etwas anders ist, eigenartig ist. Und für diese Übungen haben wir in den BBS Rohrbach (HAK, HLW und FSD) ein </a:t>
            </a:r>
            <a:r>
              <a:rPr lang="de-DE" dirty="0" err="1"/>
              <a:t>Cyber</a:t>
            </a:r>
            <a:r>
              <a:rPr lang="de-DE" dirty="0"/>
              <a:t> Security Awareness Programm ins Leben gerufen, damit unsere SchülerInnen sowohl im privaten Bereich als auch im Arbeitsleben ein Bewusstsein für die Waffen der Cyberkriminellen haben.</a:t>
            </a:r>
            <a:endParaRPr lang="de-AT" dirty="0"/>
          </a:p>
          <a:p>
            <a:endParaRPr lang="de-DE" dirty="0"/>
          </a:p>
        </p:txBody>
      </p:sp>
      <p:sp>
        <p:nvSpPr>
          <p:cNvPr id="4" name="Foliennummernplatzhalter 3"/>
          <p:cNvSpPr>
            <a:spLocks noGrp="1"/>
          </p:cNvSpPr>
          <p:nvPr>
            <p:ph type="sldNum" sz="quarter" idx="5"/>
          </p:nvPr>
        </p:nvSpPr>
        <p:spPr/>
        <p:txBody>
          <a:bodyPr/>
          <a:lstStyle/>
          <a:p>
            <a:fld id="{7A8351C5-1DF9-40F2-97BB-9377AB60D5EE}" type="slidenum">
              <a:rPr lang="de-DE" smtClean="0"/>
              <a:t>1</a:t>
            </a:fld>
            <a:endParaRPr lang="de-DE"/>
          </a:p>
        </p:txBody>
      </p:sp>
    </p:spTree>
    <p:extLst>
      <p:ext uri="{BB962C8B-B14F-4D97-AF65-F5344CB8AC3E}">
        <p14:creationId xmlns:p14="http://schemas.microsoft.com/office/powerpoint/2010/main" val="221155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F0B86-B05B-5C5A-49A8-587F9F8AC25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68D0534-677C-265D-AF25-A7780BB48F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DC36056-C2BB-9885-3B0C-2C83E61721ED}"/>
              </a:ext>
            </a:extLst>
          </p:cNvPr>
          <p:cNvSpPr>
            <a:spLocks noGrp="1"/>
          </p:cNvSpPr>
          <p:nvPr>
            <p:ph type="dt" sz="half" idx="10"/>
          </p:nvPr>
        </p:nvSpPr>
        <p:spPr>
          <a:xfrm>
            <a:off x="838200" y="6356350"/>
            <a:ext cx="2743200" cy="365125"/>
          </a:xfrm>
          <a:prstGeom prst="rect">
            <a:avLst/>
          </a:prstGeom>
        </p:spPr>
        <p:txBody>
          <a:bodyPr/>
          <a:lstStyle/>
          <a:p>
            <a:fld id="{C6EBCBCB-80BE-4A08-97D5-415B35FF14FC}" type="datetime1">
              <a:rPr lang="de-DE" smtClean="0"/>
              <a:t>14.11.2022</a:t>
            </a:fld>
            <a:endParaRPr lang="de-DE"/>
          </a:p>
        </p:txBody>
      </p:sp>
      <p:sp>
        <p:nvSpPr>
          <p:cNvPr id="5" name="Fußzeilenplatzhalter 4">
            <a:extLst>
              <a:ext uri="{FF2B5EF4-FFF2-40B4-BE49-F238E27FC236}">
                <a16:creationId xmlns:a16="http://schemas.microsoft.com/office/drawing/2014/main" id="{CCB1568C-7262-8FF8-48B0-72C9935B1F1F}"/>
              </a:ext>
            </a:extLst>
          </p:cNvPr>
          <p:cNvSpPr>
            <a:spLocks noGrp="1"/>
          </p:cNvSpPr>
          <p:nvPr>
            <p:ph type="ftr" sz="quarter" idx="11"/>
          </p:nvPr>
        </p:nvSpPr>
        <p:spPr/>
        <p:txBody>
          <a:bodyPr/>
          <a:lstStyle/>
          <a:p>
            <a:r>
              <a:rPr lang="de-DE" dirty="0"/>
              <a:t>Workshop </a:t>
            </a:r>
            <a:r>
              <a:rPr lang="de-DE" dirty="0" err="1"/>
              <a:t>Cyber</a:t>
            </a:r>
            <a:r>
              <a:rPr lang="de-DE" dirty="0"/>
              <a:t> Security Awareness Programm BBS Rohrbach (eEducation Fachtagung 2022, Mag. Robert Korntner-Haas)</a:t>
            </a:r>
          </a:p>
        </p:txBody>
      </p:sp>
      <p:sp>
        <p:nvSpPr>
          <p:cNvPr id="6" name="Foliennummernplatzhalter 5">
            <a:extLst>
              <a:ext uri="{FF2B5EF4-FFF2-40B4-BE49-F238E27FC236}">
                <a16:creationId xmlns:a16="http://schemas.microsoft.com/office/drawing/2014/main" id="{2CDF618F-0E4F-F5E3-E80F-4A70CC64F0F7}"/>
              </a:ext>
            </a:extLst>
          </p:cNvPr>
          <p:cNvSpPr>
            <a:spLocks noGrp="1"/>
          </p:cNvSpPr>
          <p:nvPr>
            <p:ph type="sldNum" sz="quarter" idx="12"/>
          </p:nvPr>
        </p:nvSpPr>
        <p:spPr/>
        <p:txBody>
          <a:bodyPr/>
          <a:lstStyle/>
          <a:p>
            <a:fld id="{E86F163F-8F63-4928-B8AA-681FD037123C}" type="slidenum">
              <a:rPr lang="de-DE" smtClean="0"/>
              <a:t>‹Nr.›</a:t>
            </a:fld>
            <a:endParaRPr lang="de-DE"/>
          </a:p>
        </p:txBody>
      </p:sp>
    </p:spTree>
    <p:extLst>
      <p:ext uri="{BB962C8B-B14F-4D97-AF65-F5344CB8AC3E}">
        <p14:creationId xmlns:p14="http://schemas.microsoft.com/office/powerpoint/2010/main" val="237129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8D479-6FAB-69F6-E715-C0F1A2B3773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4374BA9-6D3B-AB2D-5545-D5A0BE44ACB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7E1E740-F288-546D-688C-C65395B00450}"/>
              </a:ext>
            </a:extLst>
          </p:cNvPr>
          <p:cNvSpPr>
            <a:spLocks noGrp="1"/>
          </p:cNvSpPr>
          <p:nvPr>
            <p:ph type="dt" sz="half" idx="10"/>
          </p:nvPr>
        </p:nvSpPr>
        <p:spPr>
          <a:xfrm>
            <a:off x="838200" y="6356350"/>
            <a:ext cx="2743200" cy="365125"/>
          </a:xfrm>
          <a:prstGeom prst="rect">
            <a:avLst/>
          </a:prstGeom>
        </p:spPr>
        <p:txBody>
          <a:bodyPr/>
          <a:lstStyle/>
          <a:p>
            <a:fld id="{5089C95D-02A1-4E45-8514-0BF156693685}" type="datetime1">
              <a:rPr lang="de-DE" smtClean="0"/>
              <a:t>14.11.2022</a:t>
            </a:fld>
            <a:endParaRPr lang="de-DE"/>
          </a:p>
        </p:txBody>
      </p:sp>
      <p:sp>
        <p:nvSpPr>
          <p:cNvPr id="5" name="Fußzeilenplatzhalter 4">
            <a:extLst>
              <a:ext uri="{FF2B5EF4-FFF2-40B4-BE49-F238E27FC236}">
                <a16:creationId xmlns:a16="http://schemas.microsoft.com/office/drawing/2014/main" id="{044B553A-9C70-B5CA-0F1B-E2035FEF9DFE}"/>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6" name="Foliennummernplatzhalter 5">
            <a:extLst>
              <a:ext uri="{FF2B5EF4-FFF2-40B4-BE49-F238E27FC236}">
                <a16:creationId xmlns:a16="http://schemas.microsoft.com/office/drawing/2014/main" id="{4FDB11A7-6520-9ECE-4C67-71999FDD6B78}"/>
              </a:ext>
            </a:extLst>
          </p:cNvPr>
          <p:cNvSpPr>
            <a:spLocks noGrp="1"/>
          </p:cNvSpPr>
          <p:nvPr>
            <p:ph type="sldNum" sz="quarter" idx="12"/>
          </p:nvPr>
        </p:nvSpPr>
        <p:spPr/>
        <p:txBody>
          <a:bodyPr/>
          <a:lstStyle/>
          <a:p>
            <a:fld id="{E86F163F-8F63-4928-B8AA-681FD037123C}" type="slidenum">
              <a:rPr lang="de-DE" smtClean="0"/>
              <a:t>‹Nr.›</a:t>
            </a:fld>
            <a:endParaRPr lang="de-DE"/>
          </a:p>
        </p:txBody>
      </p:sp>
    </p:spTree>
    <p:extLst>
      <p:ext uri="{BB962C8B-B14F-4D97-AF65-F5344CB8AC3E}">
        <p14:creationId xmlns:p14="http://schemas.microsoft.com/office/powerpoint/2010/main" val="245179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9C00E05-53F0-3287-031B-769CBDB3003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126939C-3D6B-4AED-3C2D-615CDFCFF4B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1E7FD3C-6BF3-710D-17F2-1D902762323B}"/>
              </a:ext>
            </a:extLst>
          </p:cNvPr>
          <p:cNvSpPr>
            <a:spLocks noGrp="1"/>
          </p:cNvSpPr>
          <p:nvPr>
            <p:ph type="dt" sz="half" idx="10"/>
          </p:nvPr>
        </p:nvSpPr>
        <p:spPr>
          <a:xfrm>
            <a:off x="838200" y="6356350"/>
            <a:ext cx="2743200" cy="365125"/>
          </a:xfrm>
          <a:prstGeom prst="rect">
            <a:avLst/>
          </a:prstGeom>
        </p:spPr>
        <p:txBody>
          <a:bodyPr/>
          <a:lstStyle/>
          <a:p>
            <a:fld id="{CBD7C612-2A4A-4AE7-BD83-FDF369E4D08B}" type="datetime1">
              <a:rPr lang="de-DE" smtClean="0"/>
              <a:t>14.11.2022</a:t>
            </a:fld>
            <a:endParaRPr lang="de-DE"/>
          </a:p>
        </p:txBody>
      </p:sp>
      <p:sp>
        <p:nvSpPr>
          <p:cNvPr id="5" name="Fußzeilenplatzhalter 4">
            <a:extLst>
              <a:ext uri="{FF2B5EF4-FFF2-40B4-BE49-F238E27FC236}">
                <a16:creationId xmlns:a16="http://schemas.microsoft.com/office/drawing/2014/main" id="{EAD5F487-891C-6B63-F194-02B127862DCB}"/>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6" name="Foliennummernplatzhalter 5">
            <a:extLst>
              <a:ext uri="{FF2B5EF4-FFF2-40B4-BE49-F238E27FC236}">
                <a16:creationId xmlns:a16="http://schemas.microsoft.com/office/drawing/2014/main" id="{193477DB-24FB-E19B-E62C-8BE5F3B4927C}"/>
              </a:ext>
            </a:extLst>
          </p:cNvPr>
          <p:cNvSpPr>
            <a:spLocks noGrp="1"/>
          </p:cNvSpPr>
          <p:nvPr>
            <p:ph type="sldNum" sz="quarter" idx="12"/>
          </p:nvPr>
        </p:nvSpPr>
        <p:spPr/>
        <p:txBody>
          <a:bodyPr/>
          <a:lstStyle/>
          <a:p>
            <a:fld id="{E86F163F-8F63-4928-B8AA-681FD037123C}" type="slidenum">
              <a:rPr lang="de-DE" smtClean="0"/>
              <a:t>‹Nr.›</a:t>
            </a:fld>
            <a:endParaRPr lang="de-DE"/>
          </a:p>
        </p:txBody>
      </p:sp>
    </p:spTree>
    <p:extLst>
      <p:ext uri="{BB962C8B-B14F-4D97-AF65-F5344CB8AC3E}">
        <p14:creationId xmlns:p14="http://schemas.microsoft.com/office/powerpoint/2010/main" val="223578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C7C1F-BAD3-605F-5B3F-F175C108739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429FCB6-98FE-1756-6C22-0F68C351CF5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914575A-CDCF-B89D-AD5B-053442761C86}"/>
              </a:ext>
            </a:extLst>
          </p:cNvPr>
          <p:cNvSpPr>
            <a:spLocks noGrp="1"/>
          </p:cNvSpPr>
          <p:nvPr>
            <p:ph type="dt" sz="half" idx="10"/>
          </p:nvPr>
        </p:nvSpPr>
        <p:spPr>
          <a:xfrm>
            <a:off x="838200" y="6356350"/>
            <a:ext cx="2743200" cy="365125"/>
          </a:xfrm>
          <a:prstGeom prst="rect">
            <a:avLst/>
          </a:prstGeom>
        </p:spPr>
        <p:txBody>
          <a:bodyPr/>
          <a:lstStyle/>
          <a:p>
            <a:fld id="{113A6B3C-103F-477A-9C3A-35DFED2585DF}" type="datetime1">
              <a:rPr lang="de-DE" smtClean="0"/>
              <a:t>14.11.2022</a:t>
            </a:fld>
            <a:endParaRPr lang="de-DE"/>
          </a:p>
        </p:txBody>
      </p:sp>
      <p:sp>
        <p:nvSpPr>
          <p:cNvPr id="5" name="Fußzeilenplatzhalter 4">
            <a:extLst>
              <a:ext uri="{FF2B5EF4-FFF2-40B4-BE49-F238E27FC236}">
                <a16:creationId xmlns:a16="http://schemas.microsoft.com/office/drawing/2014/main" id="{EA9FF634-879F-8A8C-8D76-25D3616BE3C7}"/>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6" name="Foliennummernplatzhalter 5">
            <a:extLst>
              <a:ext uri="{FF2B5EF4-FFF2-40B4-BE49-F238E27FC236}">
                <a16:creationId xmlns:a16="http://schemas.microsoft.com/office/drawing/2014/main" id="{F7FE98CE-5845-DFD0-3330-D551DBB2A81D}"/>
              </a:ext>
            </a:extLst>
          </p:cNvPr>
          <p:cNvSpPr>
            <a:spLocks noGrp="1"/>
          </p:cNvSpPr>
          <p:nvPr>
            <p:ph type="sldNum" sz="quarter" idx="12"/>
          </p:nvPr>
        </p:nvSpPr>
        <p:spPr/>
        <p:txBody>
          <a:bodyPr/>
          <a:lstStyle/>
          <a:p>
            <a:fld id="{E86F163F-8F63-4928-B8AA-681FD037123C}" type="slidenum">
              <a:rPr lang="de-DE" smtClean="0"/>
              <a:t>‹Nr.›</a:t>
            </a:fld>
            <a:endParaRPr lang="de-DE"/>
          </a:p>
        </p:txBody>
      </p:sp>
    </p:spTree>
    <p:extLst>
      <p:ext uri="{BB962C8B-B14F-4D97-AF65-F5344CB8AC3E}">
        <p14:creationId xmlns:p14="http://schemas.microsoft.com/office/powerpoint/2010/main" val="225329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B9C81-E030-686D-DDCD-66041986A9A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5E6BE25-4B61-CF49-F402-B4286AABD4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0783C4E-86A9-5B63-E0FF-B4F7E87D706B}"/>
              </a:ext>
            </a:extLst>
          </p:cNvPr>
          <p:cNvSpPr>
            <a:spLocks noGrp="1"/>
          </p:cNvSpPr>
          <p:nvPr>
            <p:ph type="dt" sz="half" idx="10"/>
          </p:nvPr>
        </p:nvSpPr>
        <p:spPr>
          <a:xfrm>
            <a:off x="838200" y="6356350"/>
            <a:ext cx="2743200" cy="365125"/>
          </a:xfrm>
          <a:prstGeom prst="rect">
            <a:avLst/>
          </a:prstGeom>
        </p:spPr>
        <p:txBody>
          <a:bodyPr/>
          <a:lstStyle/>
          <a:p>
            <a:fld id="{5DF2150C-F0F4-4273-AC0A-9EB9E9DC5ABD}" type="datetime1">
              <a:rPr lang="de-DE" smtClean="0"/>
              <a:t>14.11.2022</a:t>
            </a:fld>
            <a:endParaRPr lang="de-DE"/>
          </a:p>
        </p:txBody>
      </p:sp>
      <p:sp>
        <p:nvSpPr>
          <p:cNvPr id="5" name="Fußzeilenplatzhalter 4">
            <a:extLst>
              <a:ext uri="{FF2B5EF4-FFF2-40B4-BE49-F238E27FC236}">
                <a16:creationId xmlns:a16="http://schemas.microsoft.com/office/drawing/2014/main" id="{B5FA8C24-C15C-1C3C-AC6C-7BAC5F285723}"/>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6" name="Foliennummernplatzhalter 5">
            <a:extLst>
              <a:ext uri="{FF2B5EF4-FFF2-40B4-BE49-F238E27FC236}">
                <a16:creationId xmlns:a16="http://schemas.microsoft.com/office/drawing/2014/main" id="{A7D23FF0-BA71-658D-06DC-9A3ED7690CCA}"/>
              </a:ext>
            </a:extLst>
          </p:cNvPr>
          <p:cNvSpPr>
            <a:spLocks noGrp="1"/>
          </p:cNvSpPr>
          <p:nvPr>
            <p:ph type="sldNum" sz="quarter" idx="12"/>
          </p:nvPr>
        </p:nvSpPr>
        <p:spPr/>
        <p:txBody>
          <a:bodyPr/>
          <a:lstStyle/>
          <a:p>
            <a:fld id="{E86F163F-8F63-4928-B8AA-681FD037123C}" type="slidenum">
              <a:rPr lang="de-DE" smtClean="0"/>
              <a:t>‹Nr.›</a:t>
            </a:fld>
            <a:endParaRPr lang="de-DE"/>
          </a:p>
        </p:txBody>
      </p:sp>
    </p:spTree>
    <p:extLst>
      <p:ext uri="{BB962C8B-B14F-4D97-AF65-F5344CB8AC3E}">
        <p14:creationId xmlns:p14="http://schemas.microsoft.com/office/powerpoint/2010/main" val="269510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1AE0B-8E01-028D-748D-F51EDF920C8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1B3B814-0C6F-F50C-F386-93E103296A1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255746E-E377-9613-C7B8-5C43806AD9F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F4F2F98-E068-4261-F285-0D83E023F3C1}"/>
              </a:ext>
            </a:extLst>
          </p:cNvPr>
          <p:cNvSpPr>
            <a:spLocks noGrp="1"/>
          </p:cNvSpPr>
          <p:nvPr>
            <p:ph type="dt" sz="half" idx="10"/>
          </p:nvPr>
        </p:nvSpPr>
        <p:spPr>
          <a:xfrm>
            <a:off x="838200" y="6356350"/>
            <a:ext cx="2743200" cy="365125"/>
          </a:xfrm>
          <a:prstGeom prst="rect">
            <a:avLst/>
          </a:prstGeom>
        </p:spPr>
        <p:txBody>
          <a:bodyPr/>
          <a:lstStyle/>
          <a:p>
            <a:fld id="{A15F665E-0F96-44A7-BF82-6F3E1E007B48}" type="datetime1">
              <a:rPr lang="de-DE" smtClean="0"/>
              <a:t>14.11.2022</a:t>
            </a:fld>
            <a:endParaRPr lang="de-DE"/>
          </a:p>
        </p:txBody>
      </p:sp>
      <p:sp>
        <p:nvSpPr>
          <p:cNvPr id="6" name="Fußzeilenplatzhalter 5">
            <a:extLst>
              <a:ext uri="{FF2B5EF4-FFF2-40B4-BE49-F238E27FC236}">
                <a16:creationId xmlns:a16="http://schemas.microsoft.com/office/drawing/2014/main" id="{CA82B0E6-2443-F5AD-FF6D-CAD9F9D26902}"/>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7" name="Foliennummernplatzhalter 6">
            <a:extLst>
              <a:ext uri="{FF2B5EF4-FFF2-40B4-BE49-F238E27FC236}">
                <a16:creationId xmlns:a16="http://schemas.microsoft.com/office/drawing/2014/main" id="{726AD811-A500-4B7F-3F7E-4D0F20E456EA}"/>
              </a:ext>
            </a:extLst>
          </p:cNvPr>
          <p:cNvSpPr>
            <a:spLocks noGrp="1"/>
          </p:cNvSpPr>
          <p:nvPr>
            <p:ph type="sldNum" sz="quarter" idx="12"/>
          </p:nvPr>
        </p:nvSpPr>
        <p:spPr/>
        <p:txBody>
          <a:bodyPr/>
          <a:lstStyle/>
          <a:p>
            <a:fld id="{E86F163F-8F63-4928-B8AA-681FD037123C}" type="slidenum">
              <a:rPr lang="de-DE" smtClean="0"/>
              <a:t>‹Nr.›</a:t>
            </a:fld>
            <a:endParaRPr lang="de-DE"/>
          </a:p>
        </p:txBody>
      </p:sp>
    </p:spTree>
    <p:extLst>
      <p:ext uri="{BB962C8B-B14F-4D97-AF65-F5344CB8AC3E}">
        <p14:creationId xmlns:p14="http://schemas.microsoft.com/office/powerpoint/2010/main" val="3406760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9BB970-552A-DF22-6206-6CF2F92FFA6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5190EE6-8B17-80A4-655E-BCFE4C2A4F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E859DCF-B40E-82AB-F341-F8005C0CE32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F23DA06-61ED-BD8D-2216-139741C9DB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BC8D296-D308-1B45-5EF7-CBD0E4674D6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C5BA7FD-4125-8515-D382-DA91123343EF}"/>
              </a:ext>
            </a:extLst>
          </p:cNvPr>
          <p:cNvSpPr>
            <a:spLocks noGrp="1"/>
          </p:cNvSpPr>
          <p:nvPr>
            <p:ph type="dt" sz="half" idx="10"/>
          </p:nvPr>
        </p:nvSpPr>
        <p:spPr>
          <a:xfrm>
            <a:off x="838200" y="6356350"/>
            <a:ext cx="2743200" cy="365125"/>
          </a:xfrm>
          <a:prstGeom prst="rect">
            <a:avLst/>
          </a:prstGeom>
        </p:spPr>
        <p:txBody>
          <a:bodyPr/>
          <a:lstStyle/>
          <a:p>
            <a:fld id="{2F720A18-F000-470E-8D48-A5EDB3E7F8F5}" type="datetime1">
              <a:rPr lang="de-DE" smtClean="0"/>
              <a:t>14.11.2022</a:t>
            </a:fld>
            <a:endParaRPr lang="de-DE"/>
          </a:p>
        </p:txBody>
      </p:sp>
      <p:sp>
        <p:nvSpPr>
          <p:cNvPr id="8" name="Fußzeilenplatzhalter 7">
            <a:extLst>
              <a:ext uri="{FF2B5EF4-FFF2-40B4-BE49-F238E27FC236}">
                <a16:creationId xmlns:a16="http://schemas.microsoft.com/office/drawing/2014/main" id="{62E125BA-5543-1BE5-4BB6-4746954FD118}"/>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9" name="Foliennummernplatzhalter 8">
            <a:extLst>
              <a:ext uri="{FF2B5EF4-FFF2-40B4-BE49-F238E27FC236}">
                <a16:creationId xmlns:a16="http://schemas.microsoft.com/office/drawing/2014/main" id="{2380ABB9-187A-7C4B-41A4-91DB696C91D8}"/>
              </a:ext>
            </a:extLst>
          </p:cNvPr>
          <p:cNvSpPr>
            <a:spLocks noGrp="1"/>
          </p:cNvSpPr>
          <p:nvPr>
            <p:ph type="sldNum" sz="quarter" idx="12"/>
          </p:nvPr>
        </p:nvSpPr>
        <p:spPr/>
        <p:txBody>
          <a:bodyPr/>
          <a:lstStyle/>
          <a:p>
            <a:fld id="{E86F163F-8F63-4928-B8AA-681FD037123C}" type="slidenum">
              <a:rPr lang="de-DE" smtClean="0"/>
              <a:t>‹Nr.›</a:t>
            </a:fld>
            <a:endParaRPr lang="de-DE"/>
          </a:p>
        </p:txBody>
      </p:sp>
    </p:spTree>
    <p:extLst>
      <p:ext uri="{BB962C8B-B14F-4D97-AF65-F5344CB8AC3E}">
        <p14:creationId xmlns:p14="http://schemas.microsoft.com/office/powerpoint/2010/main" val="3132891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E42E1B-816E-1980-2276-06410B823B3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BEB8DFA-7907-44C5-8D2C-DE097F4360BA}"/>
              </a:ext>
            </a:extLst>
          </p:cNvPr>
          <p:cNvSpPr>
            <a:spLocks noGrp="1"/>
          </p:cNvSpPr>
          <p:nvPr>
            <p:ph type="dt" sz="half" idx="10"/>
          </p:nvPr>
        </p:nvSpPr>
        <p:spPr>
          <a:xfrm>
            <a:off x="838200" y="6356350"/>
            <a:ext cx="2743200" cy="365125"/>
          </a:xfrm>
          <a:prstGeom prst="rect">
            <a:avLst/>
          </a:prstGeom>
        </p:spPr>
        <p:txBody>
          <a:bodyPr/>
          <a:lstStyle/>
          <a:p>
            <a:fld id="{070A8A58-F62B-4A94-8EDD-C23E9494F057}" type="datetime1">
              <a:rPr lang="de-DE" smtClean="0"/>
              <a:t>14.11.2022</a:t>
            </a:fld>
            <a:endParaRPr lang="de-DE"/>
          </a:p>
        </p:txBody>
      </p:sp>
      <p:sp>
        <p:nvSpPr>
          <p:cNvPr id="4" name="Fußzeilenplatzhalter 3">
            <a:extLst>
              <a:ext uri="{FF2B5EF4-FFF2-40B4-BE49-F238E27FC236}">
                <a16:creationId xmlns:a16="http://schemas.microsoft.com/office/drawing/2014/main" id="{4B30CE7C-EB9B-4371-00BF-49E7D2907151}"/>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5" name="Foliennummernplatzhalter 4">
            <a:extLst>
              <a:ext uri="{FF2B5EF4-FFF2-40B4-BE49-F238E27FC236}">
                <a16:creationId xmlns:a16="http://schemas.microsoft.com/office/drawing/2014/main" id="{B3C7AFCB-ABED-6292-8168-76B02EA4C14A}"/>
              </a:ext>
            </a:extLst>
          </p:cNvPr>
          <p:cNvSpPr>
            <a:spLocks noGrp="1"/>
          </p:cNvSpPr>
          <p:nvPr>
            <p:ph type="sldNum" sz="quarter" idx="12"/>
          </p:nvPr>
        </p:nvSpPr>
        <p:spPr/>
        <p:txBody>
          <a:bodyPr/>
          <a:lstStyle/>
          <a:p>
            <a:fld id="{E86F163F-8F63-4928-B8AA-681FD037123C}" type="slidenum">
              <a:rPr lang="de-DE" smtClean="0"/>
              <a:t>‹Nr.›</a:t>
            </a:fld>
            <a:endParaRPr lang="de-DE"/>
          </a:p>
        </p:txBody>
      </p:sp>
    </p:spTree>
    <p:extLst>
      <p:ext uri="{BB962C8B-B14F-4D97-AF65-F5344CB8AC3E}">
        <p14:creationId xmlns:p14="http://schemas.microsoft.com/office/powerpoint/2010/main" val="236742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B69579B-8BE5-E2E3-2205-6294B2FFF80A}"/>
              </a:ext>
            </a:extLst>
          </p:cNvPr>
          <p:cNvSpPr>
            <a:spLocks noGrp="1"/>
          </p:cNvSpPr>
          <p:nvPr>
            <p:ph type="dt" sz="half" idx="10"/>
          </p:nvPr>
        </p:nvSpPr>
        <p:spPr>
          <a:xfrm>
            <a:off x="838200" y="6356350"/>
            <a:ext cx="2743200" cy="365125"/>
          </a:xfrm>
          <a:prstGeom prst="rect">
            <a:avLst/>
          </a:prstGeom>
        </p:spPr>
        <p:txBody>
          <a:bodyPr/>
          <a:lstStyle/>
          <a:p>
            <a:fld id="{BEA94280-E55A-4E1A-A51B-1378D11C7045}" type="datetime1">
              <a:rPr lang="de-DE" smtClean="0"/>
              <a:t>14.11.2022</a:t>
            </a:fld>
            <a:endParaRPr lang="de-DE"/>
          </a:p>
        </p:txBody>
      </p:sp>
      <p:sp>
        <p:nvSpPr>
          <p:cNvPr id="3" name="Fußzeilenplatzhalter 2">
            <a:extLst>
              <a:ext uri="{FF2B5EF4-FFF2-40B4-BE49-F238E27FC236}">
                <a16:creationId xmlns:a16="http://schemas.microsoft.com/office/drawing/2014/main" id="{AEA32149-5F4B-5E6B-F66C-72BD36F8AD7E}"/>
              </a:ext>
            </a:extLst>
          </p:cNvPr>
          <p:cNvSpPr>
            <a:spLocks noGrp="1"/>
          </p:cNvSpPr>
          <p:nvPr>
            <p:ph type="ftr" sz="quarter" idx="11"/>
          </p:nvPr>
        </p:nvSpPr>
        <p:spPr>
          <a:xfrm>
            <a:off x="751111" y="6356350"/>
            <a:ext cx="10082348" cy="365125"/>
          </a:xfrm>
        </p:spPr>
        <p:txBody>
          <a:bodyPr/>
          <a:lstStyle/>
          <a:p>
            <a:r>
              <a:rPr lang="de-DE"/>
              <a:t>Workshop Cyber Security Awareness Programm BBS Rohrbach (eEducation Fachtagung 2022, Mag. Robert Korntner-Haas)</a:t>
            </a:r>
          </a:p>
        </p:txBody>
      </p:sp>
      <p:sp>
        <p:nvSpPr>
          <p:cNvPr id="4" name="Foliennummernplatzhalter 3">
            <a:extLst>
              <a:ext uri="{FF2B5EF4-FFF2-40B4-BE49-F238E27FC236}">
                <a16:creationId xmlns:a16="http://schemas.microsoft.com/office/drawing/2014/main" id="{B47B564A-E891-A06E-F609-6154C7D878E2}"/>
              </a:ext>
            </a:extLst>
          </p:cNvPr>
          <p:cNvSpPr>
            <a:spLocks noGrp="1"/>
          </p:cNvSpPr>
          <p:nvPr>
            <p:ph type="sldNum" sz="quarter" idx="12"/>
          </p:nvPr>
        </p:nvSpPr>
        <p:spPr/>
        <p:txBody>
          <a:bodyPr/>
          <a:lstStyle/>
          <a:p>
            <a:fld id="{E86F163F-8F63-4928-B8AA-681FD037123C}" type="slidenum">
              <a:rPr lang="de-DE" smtClean="0"/>
              <a:t>‹Nr.›</a:t>
            </a:fld>
            <a:endParaRPr lang="de-DE"/>
          </a:p>
        </p:txBody>
      </p:sp>
    </p:spTree>
    <p:extLst>
      <p:ext uri="{BB962C8B-B14F-4D97-AF65-F5344CB8AC3E}">
        <p14:creationId xmlns:p14="http://schemas.microsoft.com/office/powerpoint/2010/main" val="241718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C5FD4-72BC-E2FF-3E91-A4BB8081B73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80727E2-848D-3E08-2018-047CEA9924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C7E1EE9-4090-B1FB-4540-668777B6D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A89AA08-1CEA-369F-7810-AA8642E4ED32}"/>
              </a:ext>
            </a:extLst>
          </p:cNvPr>
          <p:cNvSpPr>
            <a:spLocks noGrp="1"/>
          </p:cNvSpPr>
          <p:nvPr>
            <p:ph type="dt" sz="half" idx="10"/>
          </p:nvPr>
        </p:nvSpPr>
        <p:spPr>
          <a:xfrm>
            <a:off x="838200" y="6356350"/>
            <a:ext cx="2743200" cy="365125"/>
          </a:xfrm>
          <a:prstGeom prst="rect">
            <a:avLst/>
          </a:prstGeom>
        </p:spPr>
        <p:txBody>
          <a:bodyPr/>
          <a:lstStyle/>
          <a:p>
            <a:fld id="{4EE565A6-3F84-4DC2-AAB6-466ECF9F22FC}" type="datetime1">
              <a:rPr lang="de-DE" smtClean="0"/>
              <a:t>14.11.2022</a:t>
            </a:fld>
            <a:endParaRPr lang="de-DE"/>
          </a:p>
        </p:txBody>
      </p:sp>
      <p:sp>
        <p:nvSpPr>
          <p:cNvPr id="6" name="Fußzeilenplatzhalter 5">
            <a:extLst>
              <a:ext uri="{FF2B5EF4-FFF2-40B4-BE49-F238E27FC236}">
                <a16:creationId xmlns:a16="http://schemas.microsoft.com/office/drawing/2014/main" id="{B1C3DBC9-3F8C-4622-8EC4-E5707A387F38}"/>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7" name="Foliennummernplatzhalter 6">
            <a:extLst>
              <a:ext uri="{FF2B5EF4-FFF2-40B4-BE49-F238E27FC236}">
                <a16:creationId xmlns:a16="http://schemas.microsoft.com/office/drawing/2014/main" id="{19C13359-ABBA-3768-1E0D-C97B5517F035}"/>
              </a:ext>
            </a:extLst>
          </p:cNvPr>
          <p:cNvSpPr>
            <a:spLocks noGrp="1"/>
          </p:cNvSpPr>
          <p:nvPr>
            <p:ph type="sldNum" sz="quarter" idx="12"/>
          </p:nvPr>
        </p:nvSpPr>
        <p:spPr/>
        <p:txBody>
          <a:bodyPr/>
          <a:lstStyle/>
          <a:p>
            <a:fld id="{E86F163F-8F63-4928-B8AA-681FD037123C}" type="slidenum">
              <a:rPr lang="de-DE" smtClean="0"/>
              <a:t>‹Nr.›</a:t>
            </a:fld>
            <a:endParaRPr lang="de-DE"/>
          </a:p>
        </p:txBody>
      </p:sp>
    </p:spTree>
    <p:extLst>
      <p:ext uri="{BB962C8B-B14F-4D97-AF65-F5344CB8AC3E}">
        <p14:creationId xmlns:p14="http://schemas.microsoft.com/office/powerpoint/2010/main" val="76582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5BF47-2F11-AFB0-BD16-66C70F16434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FC8DB85-FD23-7817-E17E-9FAB288D58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70DE782-5E2A-E3D3-EC3D-CB389D190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C9714BA-5D97-706B-195E-5BA4D803381F}"/>
              </a:ext>
            </a:extLst>
          </p:cNvPr>
          <p:cNvSpPr>
            <a:spLocks noGrp="1"/>
          </p:cNvSpPr>
          <p:nvPr>
            <p:ph type="dt" sz="half" idx="10"/>
          </p:nvPr>
        </p:nvSpPr>
        <p:spPr>
          <a:xfrm>
            <a:off x="838200" y="6356350"/>
            <a:ext cx="2743200" cy="365125"/>
          </a:xfrm>
          <a:prstGeom prst="rect">
            <a:avLst/>
          </a:prstGeom>
        </p:spPr>
        <p:txBody>
          <a:bodyPr/>
          <a:lstStyle/>
          <a:p>
            <a:fld id="{1E218DBF-72F9-4C43-86AC-B2D970ADD77F}" type="datetime1">
              <a:rPr lang="de-DE" smtClean="0"/>
              <a:t>14.11.2022</a:t>
            </a:fld>
            <a:endParaRPr lang="de-DE"/>
          </a:p>
        </p:txBody>
      </p:sp>
      <p:sp>
        <p:nvSpPr>
          <p:cNvPr id="6" name="Fußzeilenplatzhalter 5">
            <a:extLst>
              <a:ext uri="{FF2B5EF4-FFF2-40B4-BE49-F238E27FC236}">
                <a16:creationId xmlns:a16="http://schemas.microsoft.com/office/drawing/2014/main" id="{DC7DC2E0-A118-F917-4958-BDC6FBB7AD79}"/>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7" name="Foliennummernplatzhalter 6">
            <a:extLst>
              <a:ext uri="{FF2B5EF4-FFF2-40B4-BE49-F238E27FC236}">
                <a16:creationId xmlns:a16="http://schemas.microsoft.com/office/drawing/2014/main" id="{F54D6F9B-320F-C247-95E4-2BAD842FAFE0}"/>
              </a:ext>
            </a:extLst>
          </p:cNvPr>
          <p:cNvSpPr>
            <a:spLocks noGrp="1"/>
          </p:cNvSpPr>
          <p:nvPr>
            <p:ph type="sldNum" sz="quarter" idx="12"/>
          </p:nvPr>
        </p:nvSpPr>
        <p:spPr/>
        <p:txBody>
          <a:bodyPr/>
          <a:lstStyle/>
          <a:p>
            <a:fld id="{E86F163F-8F63-4928-B8AA-681FD037123C}" type="slidenum">
              <a:rPr lang="de-DE" smtClean="0"/>
              <a:t>‹Nr.›</a:t>
            </a:fld>
            <a:endParaRPr lang="de-DE"/>
          </a:p>
        </p:txBody>
      </p:sp>
    </p:spTree>
    <p:extLst>
      <p:ext uri="{BB962C8B-B14F-4D97-AF65-F5344CB8AC3E}">
        <p14:creationId xmlns:p14="http://schemas.microsoft.com/office/powerpoint/2010/main" val="221019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188EDBC-DD8D-7931-0045-AFADCC4D1D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A5D6EA4-621A-5DB0-A7F2-F47354847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605A9ED8-38D2-C382-5068-8F807CED93AF}"/>
              </a:ext>
            </a:extLst>
          </p:cNvPr>
          <p:cNvSpPr>
            <a:spLocks noGrp="1"/>
          </p:cNvSpPr>
          <p:nvPr>
            <p:ph type="ftr" sz="quarter" idx="3"/>
          </p:nvPr>
        </p:nvSpPr>
        <p:spPr>
          <a:xfrm>
            <a:off x="755905" y="6356350"/>
            <a:ext cx="10082348"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r>
              <a:rPr lang="de-DE"/>
              <a:t>Workshop Cyber Security Awareness Programm BBS Rohrbach (eEducation Fachtagung 2022, Mag. Robert Korntner-Haas)</a:t>
            </a:r>
            <a:endParaRPr lang="de-DE" dirty="0"/>
          </a:p>
        </p:txBody>
      </p:sp>
      <p:sp>
        <p:nvSpPr>
          <p:cNvPr id="6" name="Foliennummernplatzhalter 5">
            <a:extLst>
              <a:ext uri="{FF2B5EF4-FFF2-40B4-BE49-F238E27FC236}">
                <a16:creationId xmlns:a16="http://schemas.microsoft.com/office/drawing/2014/main" id="{4F4C4CB7-D2DF-C8D3-1318-BDB1E81A41B2}"/>
              </a:ext>
            </a:extLst>
          </p:cNvPr>
          <p:cNvSpPr>
            <a:spLocks noGrp="1"/>
          </p:cNvSpPr>
          <p:nvPr>
            <p:ph type="sldNum" sz="quarter" idx="4"/>
          </p:nvPr>
        </p:nvSpPr>
        <p:spPr>
          <a:xfrm>
            <a:off x="10981509" y="6356350"/>
            <a:ext cx="476795"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E86F163F-8F63-4928-B8AA-681FD037123C}" type="slidenum">
              <a:rPr lang="de-DE" smtClean="0"/>
              <a:pPr/>
              <a:t>‹Nr.›</a:t>
            </a:fld>
            <a:endParaRPr lang="de-DE"/>
          </a:p>
        </p:txBody>
      </p:sp>
      <p:cxnSp>
        <p:nvCxnSpPr>
          <p:cNvPr id="7" name="Gerader Verbinder 6">
            <a:extLst>
              <a:ext uri="{FF2B5EF4-FFF2-40B4-BE49-F238E27FC236}">
                <a16:creationId xmlns:a16="http://schemas.microsoft.com/office/drawing/2014/main" id="{1856FA34-612F-4F4E-A5CB-521F8C3BBE15}"/>
              </a:ext>
            </a:extLst>
          </p:cNvPr>
          <p:cNvCxnSpPr/>
          <p:nvPr userDrawn="1"/>
        </p:nvCxnSpPr>
        <p:spPr>
          <a:xfrm>
            <a:off x="838200" y="6287589"/>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8327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ovosplay.com/cybersecurity-quiz/"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vosplay.com/gamified-leari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ovosplay.com/gamified-learin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uetesiegel-lernapps.a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fortinet.com/de/resources/cyberglossary/cybersecurity-statistic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D76D8-6562-9B57-B643-B4C400CCBD96}"/>
              </a:ext>
            </a:extLst>
          </p:cNvPr>
          <p:cNvSpPr txBox="1">
            <a:spLocks/>
          </p:cNvSpPr>
          <p:nvPr/>
        </p:nvSpPr>
        <p:spPr>
          <a:xfrm>
            <a:off x="1524000" y="2084208"/>
            <a:ext cx="9144000" cy="1139825"/>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AT" dirty="0" err="1"/>
              <a:t>Cyber</a:t>
            </a:r>
            <a:r>
              <a:rPr lang="de-AT" dirty="0"/>
              <a:t> Security </a:t>
            </a:r>
          </a:p>
          <a:p>
            <a:pPr algn="ctr"/>
            <a:r>
              <a:rPr lang="de-AT" dirty="0"/>
              <a:t>Awareness Programm</a:t>
            </a:r>
            <a:endParaRPr lang="de-DE" dirty="0"/>
          </a:p>
        </p:txBody>
      </p:sp>
      <p:pic>
        <p:nvPicPr>
          <p:cNvPr id="3" name="Grafik 2">
            <a:extLst>
              <a:ext uri="{FF2B5EF4-FFF2-40B4-BE49-F238E27FC236}">
                <a16:creationId xmlns:a16="http://schemas.microsoft.com/office/drawing/2014/main" id="{1A1F93FC-F78C-DA17-C198-F5136DEE3E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3429000"/>
            <a:ext cx="2832100" cy="1546860"/>
          </a:xfrm>
          <a:prstGeom prst="rect">
            <a:avLst/>
          </a:prstGeom>
          <a:noFill/>
          <a:ln>
            <a:noFill/>
          </a:ln>
        </p:spPr>
      </p:pic>
      <p:sp>
        <p:nvSpPr>
          <p:cNvPr id="4" name="Fußzeilenplatzhalter 3">
            <a:extLst>
              <a:ext uri="{FF2B5EF4-FFF2-40B4-BE49-F238E27FC236}">
                <a16:creationId xmlns:a16="http://schemas.microsoft.com/office/drawing/2014/main" id="{43F0BED3-ADF1-4DB1-8341-E528A41ADC1B}"/>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5" name="Foliennummernplatzhalter 4">
            <a:extLst>
              <a:ext uri="{FF2B5EF4-FFF2-40B4-BE49-F238E27FC236}">
                <a16:creationId xmlns:a16="http://schemas.microsoft.com/office/drawing/2014/main" id="{110E2C21-0AE9-46C9-AE22-E712CA1A30F2}"/>
              </a:ext>
            </a:extLst>
          </p:cNvPr>
          <p:cNvSpPr>
            <a:spLocks noGrp="1"/>
          </p:cNvSpPr>
          <p:nvPr>
            <p:ph type="sldNum" sz="quarter" idx="12"/>
          </p:nvPr>
        </p:nvSpPr>
        <p:spPr/>
        <p:txBody>
          <a:bodyPr/>
          <a:lstStyle/>
          <a:p>
            <a:fld id="{E86F163F-8F63-4928-B8AA-681FD037123C}" type="slidenum">
              <a:rPr lang="de-DE" smtClean="0"/>
              <a:t>1</a:t>
            </a:fld>
            <a:endParaRPr lang="de-DE"/>
          </a:p>
        </p:txBody>
      </p:sp>
    </p:spTree>
    <p:extLst>
      <p:ext uri="{BB962C8B-B14F-4D97-AF65-F5344CB8AC3E}">
        <p14:creationId xmlns:p14="http://schemas.microsoft.com/office/powerpoint/2010/main" val="3453589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741A3EB-CAAF-428A-297F-93ED383F5BF0}"/>
              </a:ext>
            </a:extLst>
          </p:cNvPr>
          <p:cNvSpPr>
            <a:spLocks noGrp="1"/>
          </p:cNvSpPr>
          <p:nvPr>
            <p:ph type="title"/>
          </p:nvPr>
        </p:nvSpPr>
        <p:spPr>
          <a:xfrm>
            <a:off x="838200" y="365125"/>
            <a:ext cx="10515600" cy="5833452"/>
          </a:xfrm>
        </p:spPr>
        <p:txBody>
          <a:bodyPr>
            <a:noAutofit/>
          </a:bodyPr>
          <a:lstStyle/>
          <a:p>
            <a:pPr algn="ctr"/>
            <a:r>
              <a:rPr lang="de-AT" sz="4800" dirty="0"/>
              <a:t>Unternehmen </a:t>
            </a:r>
            <a:br>
              <a:rPr lang="de-AT" sz="4800" dirty="0"/>
            </a:br>
            <a:r>
              <a:rPr lang="de-AT" sz="4800" dirty="0"/>
              <a:t>fordern von ihren MitarbeiterInnen</a:t>
            </a:r>
            <a:br>
              <a:rPr lang="de-AT" sz="4800" dirty="0"/>
            </a:br>
            <a:r>
              <a:rPr lang="de-AT" sz="4800" dirty="0"/>
              <a:t>MEHR </a:t>
            </a:r>
            <a:br>
              <a:rPr lang="de-AT" sz="4800" dirty="0"/>
            </a:br>
            <a:r>
              <a:rPr lang="de-AT" sz="4800" dirty="0" err="1"/>
              <a:t>Cyber</a:t>
            </a:r>
            <a:r>
              <a:rPr lang="de-AT" sz="4800" dirty="0"/>
              <a:t> Security Awareness</a:t>
            </a:r>
            <a:endParaRPr lang="de-DE" sz="4800" dirty="0"/>
          </a:p>
        </p:txBody>
      </p:sp>
      <p:sp>
        <p:nvSpPr>
          <p:cNvPr id="2" name="Fußzeilenplatzhalter 1">
            <a:extLst>
              <a:ext uri="{FF2B5EF4-FFF2-40B4-BE49-F238E27FC236}">
                <a16:creationId xmlns:a16="http://schemas.microsoft.com/office/drawing/2014/main" id="{126E5E48-DB84-4A0C-8DD2-8B14A072E38D}"/>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3" name="Foliennummernplatzhalter 2">
            <a:extLst>
              <a:ext uri="{FF2B5EF4-FFF2-40B4-BE49-F238E27FC236}">
                <a16:creationId xmlns:a16="http://schemas.microsoft.com/office/drawing/2014/main" id="{2BEAA726-9807-4821-842D-20DE174BBA0D}"/>
              </a:ext>
            </a:extLst>
          </p:cNvPr>
          <p:cNvSpPr>
            <a:spLocks noGrp="1"/>
          </p:cNvSpPr>
          <p:nvPr>
            <p:ph type="sldNum" sz="quarter" idx="12"/>
          </p:nvPr>
        </p:nvSpPr>
        <p:spPr/>
        <p:txBody>
          <a:bodyPr/>
          <a:lstStyle/>
          <a:p>
            <a:fld id="{E86F163F-8F63-4928-B8AA-681FD037123C}" type="slidenum">
              <a:rPr lang="de-DE" smtClean="0"/>
              <a:t>10</a:t>
            </a:fld>
            <a:endParaRPr lang="de-DE"/>
          </a:p>
        </p:txBody>
      </p:sp>
    </p:spTree>
    <p:extLst>
      <p:ext uri="{BB962C8B-B14F-4D97-AF65-F5344CB8AC3E}">
        <p14:creationId xmlns:p14="http://schemas.microsoft.com/office/powerpoint/2010/main" val="1879625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741A3EB-CAAF-428A-297F-93ED383F5BF0}"/>
              </a:ext>
            </a:extLst>
          </p:cNvPr>
          <p:cNvSpPr>
            <a:spLocks noGrp="1"/>
          </p:cNvSpPr>
          <p:nvPr>
            <p:ph type="title"/>
          </p:nvPr>
        </p:nvSpPr>
        <p:spPr>
          <a:xfrm>
            <a:off x="838200" y="365125"/>
            <a:ext cx="10515600" cy="5833452"/>
          </a:xfrm>
        </p:spPr>
        <p:txBody>
          <a:bodyPr>
            <a:noAutofit/>
          </a:bodyPr>
          <a:lstStyle/>
          <a:p>
            <a:pPr algn="ctr"/>
            <a:r>
              <a:rPr lang="de-AT" sz="4800" dirty="0"/>
              <a:t>Und setzen selbst </a:t>
            </a:r>
            <a:br>
              <a:rPr lang="de-AT" sz="4800" dirty="0"/>
            </a:br>
            <a:r>
              <a:rPr lang="de-AT" sz="4800" dirty="0"/>
              <a:t>vermehrt auf </a:t>
            </a:r>
            <a:br>
              <a:rPr lang="de-AT" sz="4800" dirty="0"/>
            </a:br>
            <a:r>
              <a:rPr lang="de-AT" sz="4800" dirty="0"/>
              <a:t>Phishing-Plattformen und </a:t>
            </a:r>
            <a:br>
              <a:rPr lang="de-AT" sz="4800" dirty="0"/>
            </a:br>
            <a:r>
              <a:rPr lang="de-AT" sz="4800" dirty="0"/>
              <a:t>intelligente Schulungssysteme</a:t>
            </a:r>
            <a:endParaRPr lang="de-DE" sz="4800" dirty="0"/>
          </a:p>
        </p:txBody>
      </p:sp>
      <p:sp>
        <p:nvSpPr>
          <p:cNvPr id="2" name="Fußzeilenplatzhalter 1">
            <a:extLst>
              <a:ext uri="{FF2B5EF4-FFF2-40B4-BE49-F238E27FC236}">
                <a16:creationId xmlns:a16="http://schemas.microsoft.com/office/drawing/2014/main" id="{147BB937-CF02-4CDF-978B-A0D25BED8A7D}"/>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3" name="Foliennummernplatzhalter 2">
            <a:extLst>
              <a:ext uri="{FF2B5EF4-FFF2-40B4-BE49-F238E27FC236}">
                <a16:creationId xmlns:a16="http://schemas.microsoft.com/office/drawing/2014/main" id="{4F72EB2B-7364-4655-9A49-03498F43C2E7}"/>
              </a:ext>
            </a:extLst>
          </p:cNvPr>
          <p:cNvSpPr>
            <a:spLocks noGrp="1"/>
          </p:cNvSpPr>
          <p:nvPr>
            <p:ph type="sldNum" sz="quarter" idx="12"/>
          </p:nvPr>
        </p:nvSpPr>
        <p:spPr/>
        <p:txBody>
          <a:bodyPr/>
          <a:lstStyle/>
          <a:p>
            <a:fld id="{E86F163F-8F63-4928-B8AA-681FD037123C}" type="slidenum">
              <a:rPr lang="de-DE" smtClean="0"/>
              <a:t>11</a:t>
            </a:fld>
            <a:endParaRPr lang="de-DE"/>
          </a:p>
        </p:txBody>
      </p:sp>
    </p:spTree>
    <p:extLst>
      <p:ext uri="{BB962C8B-B14F-4D97-AF65-F5344CB8AC3E}">
        <p14:creationId xmlns:p14="http://schemas.microsoft.com/office/powerpoint/2010/main" val="203147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741A3EB-CAAF-428A-297F-93ED383F5BF0}"/>
              </a:ext>
            </a:extLst>
          </p:cNvPr>
          <p:cNvSpPr>
            <a:spLocks noGrp="1"/>
          </p:cNvSpPr>
          <p:nvPr>
            <p:ph type="title"/>
          </p:nvPr>
        </p:nvSpPr>
        <p:spPr>
          <a:xfrm>
            <a:off x="838200" y="365125"/>
            <a:ext cx="10515600" cy="5833452"/>
          </a:xfrm>
        </p:spPr>
        <p:txBody>
          <a:bodyPr>
            <a:noAutofit/>
          </a:bodyPr>
          <a:lstStyle/>
          <a:p>
            <a:pPr algn="ctr"/>
            <a:r>
              <a:rPr lang="de-AT" sz="4800" dirty="0"/>
              <a:t>Wären aber natürlich froh,</a:t>
            </a:r>
            <a:br>
              <a:rPr lang="de-AT" sz="4800" dirty="0"/>
            </a:br>
            <a:r>
              <a:rPr lang="de-AT" sz="4800" dirty="0"/>
              <a:t>wenn ihre MitarbeiterInnen</a:t>
            </a:r>
            <a:br>
              <a:rPr lang="de-AT" sz="4800" dirty="0"/>
            </a:br>
            <a:r>
              <a:rPr lang="de-AT" sz="4800" dirty="0"/>
              <a:t>schon während ihrer</a:t>
            </a:r>
            <a:br>
              <a:rPr lang="de-AT" sz="4800" dirty="0"/>
            </a:br>
            <a:r>
              <a:rPr lang="de-AT" sz="4800" dirty="0"/>
              <a:t>Schullaufbahn</a:t>
            </a:r>
            <a:br>
              <a:rPr lang="de-AT" sz="4800" dirty="0"/>
            </a:br>
            <a:r>
              <a:rPr lang="de-AT" sz="4800" dirty="0"/>
              <a:t>ausreichend </a:t>
            </a:r>
            <a:br>
              <a:rPr lang="de-AT" sz="4800" dirty="0"/>
            </a:br>
            <a:r>
              <a:rPr lang="de-AT" sz="4800" b="1" dirty="0"/>
              <a:t>Bewusstsein für die Gefahren im Netz</a:t>
            </a:r>
            <a:br>
              <a:rPr lang="de-AT" sz="4800" dirty="0"/>
            </a:br>
            <a:r>
              <a:rPr lang="de-AT" sz="4800" dirty="0"/>
              <a:t>entwickelt haben</a:t>
            </a:r>
            <a:endParaRPr lang="de-DE" sz="4800" dirty="0"/>
          </a:p>
        </p:txBody>
      </p:sp>
      <p:sp>
        <p:nvSpPr>
          <p:cNvPr id="2" name="Fußzeilenplatzhalter 1">
            <a:extLst>
              <a:ext uri="{FF2B5EF4-FFF2-40B4-BE49-F238E27FC236}">
                <a16:creationId xmlns:a16="http://schemas.microsoft.com/office/drawing/2014/main" id="{9A1B5099-A331-4519-AA58-875702CDD0E0}"/>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3" name="Foliennummernplatzhalter 2">
            <a:extLst>
              <a:ext uri="{FF2B5EF4-FFF2-40B4-BE49-F238E27FC236}">
                <a16:creationId xmlns:a16="http://schemas.microsoft.com/office/drawing/2014/main" id="{17118A19-CC96-4C5C-969B-2903906DFF0A}"/>
              </a:ext>
            </a:extLst>
          </p:cNvPr>
          <p:cNvSpPr>
            <a:spLocks noGrp="1"/>
          </p:cNvSpPr>
          <p:nvPr>
            <p:ph type="sldNum" sz="quarter" idx="12"/>
          </p:nvPr>
        </p:nvSpPr>
        <p:spPr/>
        <p:txBody>
          <a:bodyPr/>
          <a:lstStyle/>
          <a:p>
            <a:fld id="{E86F163F-8F63-4928-B8AA-681FD037123C}" type="slidenum">
              <a:rPr lang="de-DE" smtClean="0"/>
              <a:t>12</a:t>
            </a:fld>
            <a:endParaRPr lang="de-DE"/>
          </a:p>
        </p:txBody>
      </p:sp>
    </p:spTree>
    <p:extLst>
      <p:ext uri="{BB962C8B-B14F-4D97-AF65-F5344CB8AC3E}">
        <p14:creationId xmlns:p14="http://schemas.microsoft.com/office/powerpoint/2010/main" val="3122472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8EC8B80-DDA5-7764-BB02-1443539FB565}"/>
              </a:ext>
            </a:extLst>
          </p:cNvPr>
          <p:cNvSpPr>
            <a:spLocks noGrp="1"/>
          </p:cNvSpPr>
          <p:nvPr>
            <p:ph type="title"/>
          </p:nvPr>
        </p:nvSpPr>
        <p:spPr/>
        <p:txBody>
          <a:bodyPr/>
          <a:lstStyle/>
          <a:p>
            <a:pPr algn="ctr"/>
            <a:r>
              <a:rPr lang="de-AT" dirty="0"/>
              <a:t>BBS Rohrbach spielen…</a:t>
            </a:r>
            <a:endParaRPr lang="de-DE" dirty="0"/>
          </a:p>
        </p:txBody>
      </p:sp>
      <p:sp>
        <p:nvSpPr>
          <p:cNvPr id="6" name="Inhaltsplatzhalter 5">
            <a:extLst>
              <a:ext uri="{FF2B5EF4-FFF2-40B4-BE49-F238E27FC236}">
                <a16:creationId xmlns:a16="http://schemas.microsoft.com/office/drawing/2014/main" id="{C5D7BCA4-D5A8-6109-327E-56C14040F95E}"/>
              </a:ext>
            </a:extLst>
          </p:cNvPr>
          <p:cNvSpPr>
            <a:spLocks noGrp="1"/>
          </p:cNvSpPr>
          <p:nvPr>
            <p:ph sz="half" idx="1"/>
          </p:nvPr>
        </p:nvSpPr>
        <p:spPr>
          <a:xfrm>
            <a:off x="838200" y="2416175"/>
            <a:ext cx="5181600" cy="473329"/>
          </a:xfrm>
        </p:spPr>
        <p:txBody>
          <a:bodyPr>
            <a:normAutofit lnSpcReduction="10000"/>
          </a:bodyPr>
          <a:lstStyle/>
          <a:p>
            <a:pPr marL="0" indent="0">
              <a:buNone/>
            </a:pPr>
            <a:r>
              <a:rPr lang="de-AT" dirty="0"/>
              <a:t>… eine Art Versteck-Spiel </a:t>
            </a:r>
          </a:p>
        </p:txBody>
      </p:sp>
      <p:sp>
        <p:nvSpPr>
          <p:cNvPr id="9" name="Inhaltsplatzhalter 8">
            <a:extLst>
              <a:ext uri="{FF2B5EF4-FFF2-40B4-BE49-F238E27FC236}">
                <a16:creationId xmlns:a16="http://schemas.microsoft.com/office/drawing/2014/main" id="{147D5860-7BB4-7234-BEB2-D462C57A5859}"/>
              </a:ext>
            </a:extLst>
          </p:cNvPr>
          <p:cNvSpPr>
            <a:spLocks noGrp="1"/>
          </p:cNvSpPr>
          <p:nvPr>
            <p:ph sz="half" idx="2"/>
          </p:nvPr>
        </p:nvSpPr>
        <p:spPr>
          <a:xfrm>
            <a:off x="6172200" y="2416175"/>
            <a:ext cx="5181600" cy="4351338"/>
          </a:xfrm>
        </p:spPr>
        <p:txBody>
          <a:bodyPr>
            <a:normAutofit lnSpcReduction="10000"/>
          </a:bodyPr>
          <a:lstStyle/>
          <a:p>
            <a:pPr marL="0" indent="0">
              <a:buNone/>
            </a:pPr>
            <a:r>
              <a:rPr lang="de-DE" dirty="0"/>
              <a:t>… ein Wissensspiel</a:t>
            </a:r>
          </a:p>
          <a:p>
            <a:pPr marL="0" indent="0">
              <a:buNone/>
            </a:pPr>
            <a:endParaRPr lang="de-DE" dirty="0"/>
          </a:p>
        </p:txBody>
      </p:sp>
      <p:cxnSp>
        <p:nvCxnSpPr>
          <p:cNvPr id="18" name="Gerade Verbindung mit Pfeil 17">
            <a:extLst>
              <a:ext uri="{FF2B5EF4-FFF2-40B4-BE49-F238E27FC236}">
                <a16:creationId xmlns:a16="http://schemas.microsoft.com/office/drawing/2014/main" id="{5743474B-2AAC-8B9B-1A37-CCD81AE22C50}"/>
              </a:ext>
            </a:extLst>
          </p:cNvPr>
          <p:cNvCxnSpPr>
            <a:cxnSpLocks/>
          </p:cNvCxnSpPr>
          <p:nvPr/>
        </p:nvCxnSpPr>
        <p:spPr>
          <a:xfrm flipH="1">
            <a:off x="3429000" y="1497259"/>
            <a:ext cx="2667000" cy="7254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076D0600-8B8B-0F89-EF21-87D4F78CBF9D}"/>
              </a:ext>
            </a:extLst>
          </p:cNvPr>
          <p:cNvCxnSpPr>
            <a:cxnSpLocks/>
          </p:cNvCxnSpPr>
          <p:nvPr/>
        </p:nvCxnSpPr>
        <p:spPr>
          <a:xfrm>
            <a:off x="6096000" y="1497259"/>
            <a:ext cx="2667000" cy="7254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A6C08443-850B-4455-CB5B-3051D06A3580}"/>
              </a:ext>
            </a:extLst>
          </p:cNvPr>
          <p:cNvSpPr txBox="1"/>
          <p:nvPr/>
        </p:nvSpPr>
        <p:spPr>
          <a:xfrm>
            <a:off x="838200" y="3718344"/>
            <a:ext cx="3334439" cy="2585323"/>
          </a:xfrm>
          <a:prstGeom prst="rect">
            <a:avLst/>
          </a:prstGeom>
          <a:noFill/>
        </p:spPr>
        <p:txBody>
          <a:bodyPr wrap="none" rtlCol="0">
            <a:spAutoFit/>
          </a:bodyPr>
          <a:lstStyle/>
          <a:p>
            <a:r>
              <a:rPr lang="de-DE" dirty="0"/>
              <a:t>Technische Vorbereitung</a:t>
            </a:r>
          </a:p>
          <a:p>
            <a:r>
              <a:rPr lang="de-DE" dirty="0"/>
              <a:t>Ankündigung</a:t>
            </a:r>
          </a:p>
          <a:p>
            <a:r>
              <a:rPr lang="de-DE" dirty="0"/>
              <a:t>Anonymität und Lernorientierung</a:t>
            </a:r>
          </a:p>
          <a:p>
            <a:r>
              <a:rPr lang="de-DE" dirty="0"/>
              <a:t>Individualisierung</a:t>
            </a:r>
          </a:p>
          <a:p>
            <a:r>
              <a:rPr lang="de-DE" dirty="0"/>
              <a:t>Bereitstellung von Lerninhalten</a:t>
            </a:r>
          </a:p>
          <a:p>
            <a:r>
              <a:rPr lang="de-DE" dirty="0"/>
              <a:t>Etablierung einer Meldekette</a:t>
            </a:r>
          </a:p>
          <a:p>
            <a:r>
              <a:rPr lang="de-DE" dirty="0"/>
              <a:t>Kontinuität und Randomisierung</a:t>
            </a:r>
          </a:p>
          <a:p>
            <a:r>
              <a:rPr lang="de-DE" dirty="0"/>
              <a:t>Rückmeldung an die Empfänger</a:t>
            </a:r>
          </a:p>
          <a:p>
            <a:endParaRPr lang="de-DE" dirty="0"/>
          </a:p>
        </p:txBody>
      </p:sp>
      <p:sp>
        <p:nvSpPr>
          <p:cNvPr id="17" name="Textfeld 16">
            <a:extLst>
              <a:ext uri="{FF2B5EF4-FFF2-40B4-BE49-F238E27FC236}">
                <a16:creationId xmlns:a16="http://schemas.microsoft.com/office/drawing/2014/main" id="{2FD811A9-7FCC-A9E9-2B3C-70F0EA5479EB}"/>
              </a:ext>
            </a:extLst>
          </p:cNvPr>
          <p:cNvSpPr txBox="1"/>
          <p:nvPr/>
        </p:nvSpPr>
        <p:spPr>
          <a:xfrm>
            <a:off x="6172200" y="3665662"/>
            <a:ext cx="4463851" cy="1754326"/>
          </a:xfrm>
          <a:prstGeom prst="rect">
            <a:avLst/>
          </a:prstGeom>
          <a:noFill/>
        </p:spPr>
        <p:txBody>
          <a:bodyPr wrap="none" rtlCol="0">
            <a:spAutoFit/>
          </a:bodyPr>
          <a:lstStyle/>
          <a:p>
            <a:r>
              <a:rPr lang="de-DE" dirty="0"/>
              <a:t>Zu wichtigen Themen rund um </a:t>
            </a:r>
            <a:r>
              <a:rPr lang="de-DE" dirty="0" err="1"/>
              <a:t>Cyber</a:t>
            </a:r>
            <a:r>
              <a:rPr lang="de-DE" dirty="0"/>
              <a:t> Security</a:t>
            </a:r>
          </a:p>
          <a:p>
            <a:r>
              <a:rPr lang="de-DE" dirty="0"/>
              <a:t>Zertifizierte Learning-App</a:t>
            </a:r>
          </a:p>
          <a:p>
            <a:r>
              <a:rPr lang="de-DE" dirty="0"/>
              <a:t>Mobile Anwendung, Web-App</a:t>
            </a:r>
          </a:p>
          <a:p>
            <a:r>
              <a:rPr lang="de-DE" dirty="0"/>
              <a:t>Gamification</a:t>
            </a:r>
          </a:p>
          <a:p>
            <a:r>
              <a:rPr lang="de-DE" dirty="0" err="1"/>
              <a:t>Microlearning</a:t>
            </a:r>
            <a:endParaRPr lang="de-DE" dirty="0"/>
          </a:p>
          <a:p>
            <a:r>
              <a:rPr lang="de-DE" dirty="0"/>
              <a:t>Smarter Algorithmus</a:t>
            </a:r>
          </a:p>
        </p:txBody>
      </p:sp>
      <p:sp>
        <p:nvSpPr>
          <p:cNvPr id="19" name="Inhaltsplatzhalter 5">
            <a:extLst>
              <a:ext uri="{FF2B5EF4-FFF2-40B4-BE49-F238E27FC236}">
                <a16:creationId xmlns:a16="http://schemas.microsoft.com/office/drawing/2014/main" id="{959CAF83-A90A-56B3-BF8A-BD2D0FB4C6EF}"/>
              </a:ext>
            </a:extLst>
          </p:cNvPr>
          <p:cNvSpPr txBox="1">
            <a:spLocks/>
          </p:cNvSpPr>
          <p:nvPr/>
        </p:nvSpPr>
        <p:spPr>
          <a:xfrm>
            <a:off x="838200" y="3192333"/>
            <a:ext cx="5181600" cy="4733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err="1"/>
              <a:t>Phishingmail</a:t>
            </a:r>
            <a:r>
              <a:rPr lang="de-AT" dirty="0"/>
              <a:t>-Kampagnen</a:t>
            </a:r>
          </a:p>
        </p:txBody>
      </p:sp>
      <p:sp>
        <p:nvSpPr>
          <p:cNvPr id="21" name="Inhaltsplatzhalter 5">
            <a:extLst>
              <a:ext uri="{FF2B5EF4-FFF2-40B4-BE49-F238E27FC236}">
                <a16:creationId xmlns:a16="http://schemas.microsoft.com/office/drawing/2014/main" id="{06DE387B-B4ED-A7B8-C1FB-CE61579A782F}"/>
              </a:ext>
            </a:extLst>
          </p:cNvPr>
          <p:cNvSpPr txBox="1">
            <a:spLocks/>
          </p:cNvSpPr>
          <p:nvPr/>
        </p:nvSpPr>
        <p:spPr>
          <a:xfrm>
            <a:off x="6172200" y="3192334"/>
            <a:ext cx="5181600" cy="4733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OVOS: </a:t>
            </a:r>
            <a:r>
              <a:rPr lang="de-AT" dirty="0" err="1"/>
              <a:t>Cyber</a:t>
            </a:r>
            <a:r>
              <a:rPr lang="de-AT" dirty="0"/>
              <a:t> Security Quiz</a:t>
            </a:r>
          </a:p>
        </p:txBody>
      </p:sp>
      <p:sp>
        <p:nvSpPr>
          <p:cNvPr id="2" name="Fußzeilenplatzhalter 1">
            <a:extLst>
              <a:ext uri="{FF2B5EF4-FFF2-40B4-BE49-F238E27FC236}">
                <a16:creationId xmlns:a16="http://schemas.microsoft.com/office/drawing/2014/main" id="{8A607B0A-A700-4ABB-8406-0C5367B3F01E}"/>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3" name="Foliennummernplatzhalter 2">
            <a:extLst>
              <a:ext uri="{FF2B5EF4-FFF2-40B4-BE49-F238E27FC236}">
                <a16:creationId xmlns:a16="http://schemas.microsoft.com/office/drawing/2014/main" id="{C5E61A12-8B49-4CFC-BD1E-9D7F9ED43703}"/>
              </a:ext>
            </a:extLst>
          </p:cNvPr>
          <p:cNvSpPr>
            <a:spLocks noGrp="1"/>
          </p:cNvSpPr>
          <p:nvPr>
            <p:ph type="sldNum" sz="quarter" idx="12"/>
          </p:nvPr>
        </p:nvSpPr>
        <p:spPr/>
        <p:txBody>
          <a:bodyPr/>
          <a:lstStyle/>
          <a:p>
            <a:fld id="{E86F163F-8F63-4928-B8AA-681FD037123C}" type="slidenum">
              <a:rPr lang="de-DE" smtClean="0"/>
              <a:t>13</a:t>
            </a:fld>
            <a:endParaRPr lang="de-DE"/>
          </a:p>
        </p:txBody>
      </p:sp>
    </p:spTree>
    <p:extLst>
      <p:ext uri="{BB962C8B-B14F-4D97-AF65-F5344CB8AC3E}">
        <p14:creationId xmlns:p14="http://schemas.microsoft.com/office/powerpoint/2010/main" val="35834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P spid="4" grpId="0"/>
      <p:bldP spid="17" grpId="0"/>
      <p:bldP spid="19" grpId="0" build="p"/>
      <p:bldP spid="2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8EC8B80-DDA5-7764-BB02-1443539FB565}"/>
              </a:ext>
            </a:extLst>
          </p:cNvPr>
          <p:cNvSpPr>
            <a:spLocks noGrp="1"/>
          </p:cNvSpPr>
          <p:nvPr>
            <p:ph type="title"/>
          </p:nvPr>
        </p:nvSpPr>
        <p:spPr/>
        <p:txBody>
          <a:bodyPr/>
          <a:lstStyle/>
          <a:p>
            <a:pPr algn="ctr"/>
            <a:r>
              <a:rPr lang="de-AT" dirty="0"/>
              <a:t>BBS Rohrbach fördern die </a:t>
            </a:r>
            <a:br>
              <a:rPr lang="de-AT" dirty="0"/>
            </a:br>
            <a:r>
              <a:rPr lang="de-AT" dirty="0" err="1"/>
              <a:t>Cyber</a:t>
            </a:r>
            <a:r>
              <a:rPr lang="de-AT" dirty="0"/>
              <a:t> Security Awareness</a:t>
            </a:r>
            <a:endParaRPr lang="de-DE" dirty="0"/>
          </a:p>
        </p:txBody>
      </p:sp>
      <p:sp>
        <p:nvSpPr>
          <p:cNvPr id="6" name="Inhaltsplatzhalter 5">
            <a:extLst>
              <a:ext uri="{FF2B5EF4-FFF2-40B4-BE49-F238E27FC236}">
                <a16:creationId xmlns:a16="http://schemas.microsoft.com/office/drawing/2014/main" id="{C5D7BCA4-D5A8-6109-327E-56C14040F95E}"/>
              </a:ext>
            </a:extLst>
          </p:cNvPr>
          <p:cNvSpPr>
            <a:spLocks noGrp="1"/>
          </p:cNvSpPr>
          <p:nvPr>
            <p:ph sz="half" idx="1"/>
          </p:nvPr>
        </p:nvSpPr>
        <p:spPr>
          <a:xfrm>
            <a:off x="838200" y="2416175"/>
            <a:ext cx="5181600" cy="4351338"/>
          </a:xfrm>
        </p:spPr>
        <p:txBody>
          <a:bodyPr/>
          <a:lstStyle/>
          <a:p>
            <a:pPr marL="0" indent="0">
              <a:buNone/>
            </a:pPr>
            <a:r>
              <a:rPr lang="de-AT" dirty="0"/>
              <a:t>mit </a:t>
            </a:r>
            <a:r>
              <a:rPr lang="de-AT" dirty="0" err="1"/>
              <a:t>Phishingmail</a:t>
            </a:r>
            <a:r>
              <a:rPr lang="de-AT" dirty="0"/>
              <a:t>-Kampagnen</a:t>
            </a:r>
          </a:p>
        </p:txBody>
      </p:sp>
      <p:sp>
        <p:nvSpPr>
          <p:cNvPr id="9" name="Inhaltsplatzhalter 8">
            <a:extLst>
              <a:ext uri="{FF2B5EF4-FFF2-40B4-BE49-F238E27FC236}">
                <a16:creationId xmlns:a16="http://schemas.microsoft.com/office/drawing/2014/main" id="{147D5860-7BB4-7234-BEB2-D462C57A5859}"/>
              </a:ext>
            </a:extLst>
          </p:cNvPr>
          <p:cNvSpPr>
            <a:spLocks noGrp="1"/>
          </p:cNvSpPr>
          <p:nvPr>
            <p:ph sz="half" idx="2"/>
          </p:nvPr>
        </p:nvSpPr>
        <p:spPr>
          <a:xfrm>
            <a:off x="6172200" y="2416175"/>
            <a:ext cx="5181600" cy="4351338"/>
          </a:xfrm>
        </p:spPr>
        <p:txBody>
          <a:bodyPr/>
          <a:lstStyle/>
          <a:p>
            <a:pPr marL="0" indent="0">
              <a:buNone/>
            </a:pPr>
            <a:r>
              <a:rPr lang="de-DE" dirty="0"/>
              <a:t>mit umfangreichen Lern- und Übungsmaterial zu </a:t>
            </a:r>
          </a:p>
          <a:p>
            <a:pPr marL="0" indent="0">
              <a:buNone/>
            </a:pPr>
            <a:endParaRPr lang="de-DE" dirty="0"/>
          </a:p>
        </p:txBody>
      </p:sp>
      <p:grpSp>
        <p:nvGrpSpPr>
          <p:cNvPr id="11" name="Gruppieren 10">
            <a:extLst>
              <a:ext uri="{FF2B5EF4-FFF2-40B4-BE49-F238E27FC236}">
                <a16:creationId xmlns:a16="http://schemas.microsoft.com/office/drawing/2014/main" id="{FE6C7387-6C94-F9E6-0C71-A3F917E9706D}"/>
              </a:ext>
            </a:extLst>
          </p:cNvPr>
          <p:cNvGrpSpPr/>
          <p:nvPr/>
        </p:nvGrpSpPr>
        <p:grpSpPr>
          <a:xfrm>
            <a:off x="945109" y="3299462"/>
            <a:ext cx="4293966" cy="2309568"/>
            <a:chOff x="945109" y="3358662"/>
            <a:chExt cx="4293966" cy="2309568"/>
          </a:xfrm>
        </p:grpSpPr>
        <p:pic>
          <p:nvPicPr>
            <p:cNvPr id="8" name="Grafik 7">
              <a:extLst>
                <a:ext uri="{FF2B5EF4-FFF2-40B4-BE49-F238E27FC236}">
                  <a16:creationId xmlns:a16="http://schemas.microsoft.com/office/drawing/2014/main" id="{9CAC6041-C67E-C814-E288-DFE1E43B648A}"/>
                </a:ext>
              </a:extLst>
            </p:cNvPr>
            <p:cNvPicPr>
              <a:picLocks noChangeAspect="1"/>
            </p:cNvPicPr>
            <p:nvPr/>
          </p:nvPicPr>
          <p:blipFill>
            <a:blip r:embed="rId2"/>
            <a:stretch>
              <a:fillRect/>
            </a:stretch>
          </p:blipFill>
          <p:spPr>
            <a:xfrm>
              <a:off x="945109" y="3358662"/>
              <a:ext cx="4221498" cy="2239230"/>
            </a:xfrm>
            <a:prstGeom prst="rect">
              <a:avLst/>
            </a:prstGeom>
          </p:spPr>
        </p:pic>
        <p:sp>
          <p:nvSpPr>
            <p:cNvPr id="10" name="Textfeld 9">
              <a:extLst>
                <a:ext uri="{FF2B5EF4-FFF2-40B4-BE49-F238E27FC236}">
                  <a16:creationId xmlns:a16="http://schemas.microsoft.com/office/drawing/2014/main" id="{AA26015B-C5F5-8FA5-6407-1002B949B00D}"/>
                </a:ext>
              </a:extLst>
            </p:cNvPr>
            <p:cNvSpPr txBox="1"/>
            <p:nvPr/>
          </p:nvSpPr>
          <p:spPr>
            <a:xfrm>
              <a:off x="3680315" y="5391231"/>
              <a:ext cx="1558760" cy="276999"/>
            </a:xfrm>
            <a:prstGeom prst="rect">
              <a:avLst/>
            </a:prstGeom>
            <a:noFill/>
          </p:spPr>
          <p:txBody>
            <a:bodyPr wrap="none" rtlCol="0">
              <a:spAutoFit/>
            </a:bodyPr>
            <a:lstStyle/>
            <a:p>
              <a:r>
                <a:rPr lang="de-DE" sz="1200" dirty="0"/>
                <a:t>https://blog.wiwo.de/</a:t>
              </a:r>
            </a:p>
          </p:txBody>
        </p:sp>
      </p:grpSp>
      <p:pic>
        <p:nvPicPr>
          <p:cNvPr id="13" name="Grafik 12">
            <a:extLst>
              <a:ext uri="{FF2B5EF4-FFF2-40B4-BE49-F238E27FC236}">
                <a16:creationId xmlns:a16="http://schemas.microsoft.com/office/drawing/2014/main" id="{C88BBEB3-E48C-AACE-1AFC-B4508B97D58D}"/>
              </a:ext>
            </a:extLst>
          </p:cNvPr>
          <p:cNvPicPr>
            <a:picLocks noChangeAspect="1"/>
          </p:cNvPicPr>
          <p:nvPr/>
        </p:nvPicPr>
        <p:blipFill rotWithShape="1">
          <a:blip r:embed="rId3"/>
          <a:srcRect t="627" b="50224"/>
          <a:stretch/>
        </p:blipFill>
        <p:spPr>
          <a:xfrm>
            <a:off x="6096000" y="3433489"/>
            <a:ext cx="3419952" cy="1924319"/>
          </a:xfrm>
          <a:prstGeom prst="rect">
            <a:avLst/>
          </a:prstGeom>
        </p:spPr>
      </p:pic>
      <p:sp>
        <p:nvSpPr>
          <p:cNvPr id="14" name="Textfeld 13">
            <a:extLst>
              <a:ext uri="{FF2B5EF4-FFF2-40B4-BE49-F238E27FC236}">
                <a16:creationId xmlns:a16="http://schemas.microsoft.com/office/drawing/2014/main" id="{51013298-A717-B82B-570E-A8F680F80B6C}"/>
              </a:ext>
            </a:extLst>
          </p:cNvPr>
          <p:cNvSpPr txBox="1"/>
          <p:nvPr/>
        </p:nvSpPr>
        <p:spPr>
          <a:xfrm>
            <a:off x="6182987" y="5821183"/>
            <a:ext cx="3970511" cy="369332"/>
          </a:xfrm>
          <a:prstGeom prst="rect">
            <a:avLst/>
          </a:prstGeom>
          <a:noFill/>
        </p:spPr>
        <p:txBody>
          <a:bodyPr wrap="none" rtlCol="0">
            <a:spAutoFit/>
          </a:bodyPr>
          <a:lstStyle/>
          <a:p>
            <a:r>
              <a:rPr lang="en-US" dirty="0" err="1">
                <a:hlinkClick r:id="rId4"/>
              </a:rPr>
              <a:t>ovosplay</a:t>
            </a:r>
            <a:r>
              <a:rPr lang="en-US" dirty="0">
                <a:hlinkClick r:id="rId4"/>
              </a:rPr>
              <a:t>/Cyber Security Quiz - </a:t>
            </a:r>
            <a:r>
              <a:rPr lang="en-US" dirty="0" err="1">
                <a:hlinkClick r:id="rId4"/>
              </a:rPr>
              <a:t>ovos</a:t>
            </a:r>
            <a:r>
              <a:rPr lang="en-US" dirty="0">
                <a:hlinkClick r:id="rId4"/>
              </a:rPr>
              <a:t> play</a:t>
            </a:r>
            <a:endParaRPr lang="de-DE" dirty="0"/>
          </a:p>
        </p:txBody>
      </p:sp>
      <p:pic>
        <p:nvPicPr>
          <p:cNvPr id="16" name="Grafik 15">
            <a:extLst>
              <a:ext uri="{FF2B5EF4-FFF2-40B4-BE49-F238E27FC236}">
                <a16:creationId xmlns:a16="http://schemas.microsoft.com/office/drawing/2014/main" id="{43560D48-26AB-C2E6-7DE3-D2C3A8FFF19C}"/>
              </a:ext>
            </a:extLst>
          </p:cNvPr>
          <p:cNvPicPr>
            <a:picLocks noChangeAspect="1"/>
          </p:cNvPicPr>
          <p:nvPr/>
        </p:nvPicPr>
        <p:blipFill>
          <a:blip r:embed="rId5"/>
          <a:stretch>
            <a:fillRect/>
          </a:stretch>
        </p:blipFill>
        <p:spPr>
          <a:xfrm>
            <a:off x="8924586" y="3433489"/>
            <a:ext cx="2429214" cy="1924319"/>
          </a:xfrm>
          <a:prstGeom prst="rect">
            <a:avLst/>
          </a:prstGeom>
        </p:spPr>
      </p:pic>
      <p:cxnSp>
        <p:nvCxnSpPr>
          <p:cNvPr id="18" name="Gerade Verbindung mit Pfeil 17">
            <a:extLst>
              <a:ext uri="{FF2B5EF4-FFF2-40B4-BE49-F238E27FC236}">
                <a16:creationId xmlns:a16="http://schemas.microsoft.com/office/drawing/2014/main" id="{5743474B-2AAC-8B9B-1A37-CCD81AE22C50}"/>
              </a:ext>
            </a:extLst>
          </p:cNvPr>
          <p:cNvCxnSpPr>
            <a:stCxn id="5" idx="2"/>
            <a:endCxn id="6" idx="0"/>
          </p:cNvCxnSpPr>
          <p:nvPr/>
        </p:nvCxnSpPr>
        <p:spPr>
          <a:xfrm flipH="1">
            <a:off x="3429000" y="1690688"/>
            <a:ext cx="2667000" cy="7254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076D0600-8B8B-0F89-EF21-87D4F78CBF9D}"/>
              </a:ext>
            </a:extLst>
          </p:cNvPr>
          <p:cNvCxnSpPr>
            <a:stCxn id="5" idx="2"/>
            <a:endCxn id="9" idx="0"/>
          </p:cNvCxnSpPr>
          <p:nvPr/>
        </p:nvCxnSpPr>
        <p:spPr>
          <a:xfrm>
            <a:off x="6096000" y="1690688"/>
            <a:ext cx="2667000" cy="7254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Fußzeilenplatzhalter 1">
            <a:extLst>
              <a:ext uri="{FF2B5EF4-FFF2-40B4-BE49-F238E27FC236}">
                <a16:creationId xmlns:a16="http://schemas.microsoft.com/office/drawing/2014/main" id="{E18AA235-CB0E-49C5-AA35-C4B1B86C547C}"/>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3" name="Foliennummernplatzhalter 2">
            <a:extLst>
              <a:ext uri="{FF2B5EF4-FFF2-40B4-BE49-F238E27FC236}">
                <a16:creationId xmlns:a16="http://schemas.microsoft.com/office/drawing/2014/main" id="{3D6EFD73-73D3-457D-9A9C-9F950A68DEE7}"/>
              </a:ext>
            </a:extLst>
          </p:cNvPr>
          <p:cNvSpPr>
            <a:spLocks noGrp="1"/>
          </p:cNvSpPr>
          <p:nvPr>
            <p:ph type="sldNum" sz="quarter" idx="12"/>
          </p:nvPr>
        </p:nvSpPr>
        <p:spPr/>
        <p:txBody>
          <a:bodyPr/>
          <a:lstStyle/>
          <a:p>
            <a:fld id="{E86F163F-8F63-4928-B8AA-681FD037123C}" type="slidenum">
              <a:rPr lang="de-DE" smtClean="0"/>
              <a:t>14</a:t>
            </a:fld>
            <a:endParaRPr lang="de-DE"/>
          </a:p>
        </p:txBody>
      </p:sp>
    </p:spTree>
    <p:extLst>
      <p:ext uri="{BB962C8B-B14F-4D97-AF65-F5344CB8AC3E}">
        <p14:creationId xmlns:p14="http://schemas.microsoft.com/office/powerpoint/2010/main" val="222987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589B5-9A16-A44A-026C-4EB5BDFBD204}"/>
              </a:ext>
            </a:extLst>
          </p:cNvPr>
          <p:cNvSpPr>
            <a:spLocks noGrp="1"/>
          </p:cNvSpPr>
          <p:nvPr>
            <p:ph type="title"/>
          </p:nvPr>
        </p:nvSpPr>
        <p:spPr/>
        <p:txBody>
          <a:bodyPr/>
          <a:lstStyle/>
          <a:p>
            <a:r>
              <a:rPr lang="de-AT" dirty="0"/>
              <a:t>Basierend auf zwei Schulungsprogrammen</a:t>
            </a:r>
            <a:endParaRPr lang="de-DE" dirty="0"/>
          </a:p>
        </p:txBody>
      </p:sp>
      <p:sp>
        <p:nvSpPr>
          <p:cNvPr id="3" name="Inhaltsplatzhalter 2">
            <a:extLst>
              <a:ext uri="{FF2B5EF4-FFF2-40B4-BE49-F238E27FC236}">
                <a16:creationId xmlns:a16="http://schemas.microsoft.com/office/drawing/2014/main" id="{DC2BC080-D298-3001-01C3-6E2373FE20D4}"/>
              </a:ext>
            </a:extLst>
          </p:cNvPr>
          <p:cNvSpPr>
            <a:spLocks noGrp="1"/>
          </p:cNvSpPr>
          <p:nvPr>
            <p:ph sz="half" idx="1"/>
          </p:nvPr>
        </p:nvSpPr>
        <p:spPr/>
        <p:txBody>
          <a:bodyPr/>
          <a:lstStyle/>
          <a:p>
            <a:pPr marL="0" indent="0">
              <a:buNone/>
            </a:pPr>
            <a:r>
              <a:rPr lang="de-AT" dirty="0"/>
              <a:t>Phishing-Framework </a:t>
            </a:r>
            <a:r>
              <a:rPr lang="de-AT" dirty="0" err="1"/>
              <a:t>GoPhish</a:t>
            </a:r>
            <a:endParaRPr lang="de-DE" dirty="0"/>
          </a:p>
        </p:txBody>
      </p:sp>
      <p:sp>
        <p:nvSpPr>
          <p:cNvPr id="4" name="Inhaltsplatzhalter 3">
            <a:extLst>
              <a:ext uri="{FF2B5EF4-FFF2-40B4-BE49-F238E27FC236}">
                <a16:creationId xmlns:a16="http://schemas.microsoft.com/office/drawing/2014/main" id="{ECA6D9D2-1DBA-D462-27AA-71527C9EFBB9}"/>
              </a:ext>
            </a:extLst>
          </p:cNvPr>
          <p:cNvSpPr>
            <a:spLocks noGrp="1"/>
          </p:cNvSpPr>
          <p:nvPr>
            <p:ph sz="half" idx="2"/>
          </p:nvPr>
        </p:nvSpPr>
        <p:spPr/>
        <p:txBody>
          <a:bodyPr/>
          <a:lstStyle/>
          <a:p>
            <a:pPr marL="0" indent="0">
              <a:buNone/>
            </a:pPr>
            <a:r>
              <a:rPr lang="de-AT" dirty="0"/>
              <a:t>Schulungssoftware OVOS</a:t>
            </a:r>
            <a:endParaRPr lang="de-DE" dirty="0"/>
          </a:p>
        </p:txBody>
      </p:sp>
      <p:pic>
        <p:nvPicPr>
          <p:cNvPr id="1026" name="Picture 2" descr="Phishing – Geek Freak">
            <a:extLst>
              <a:ext uri="{FF2B5EF4-FFF2-40B4-BE49-F238E27FC236}">
                <a16:creationId xmlns:a16="http://schemas.microsoft.com/office/drawing/2014/main" id="{ABCEA163-2FCF-9C9A-23DA-8B227C45C6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69" r="17884"/>
          <a:stretch/>
        </p:blipFill>
        <p:spPr bwMode="auto">
          <a:xfrm>
            <a:off x="940776" y="2397370"/>
            <a:ext cx="4712677" cy="41910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3DC04F0A-DBE2-2D0E-363F-0668B112280F}"/>
              </a:ext>
            </a:extLst>
          </p:cNvPr>
          <p:cNvPicPr>
            <a:picLocks noChangeAspect="1"/>
          </p:cNvPicPr>
          <p:nvPr/>
        </p:nvPicPr>
        <p:blipFill>
          <a:blip r:embed="rId3"/>
          <a:stretch>
            <a:fillRect/>
          </a:stretch>
        </p:blipFill>
        <p:spPr>
          <a:xfrm>
            <a:off x="6172200" y="2397370"/>
            <a:ext cx="1467055" cy="895475"/>
          </a:xfrm>
          <a:prstGeom prst="rect">
            <a:avLst/>
          </a:prstGeom>
        </p:spPr>
      </p:pic>
      <p:pic>
        <p:nvPicPr>
          <p:cNvPr id="10" name="Grafik 9">
            <a:extLst>
              <a:ext uri="{FF2B5EF4-FFF2-40B4-BE49-F238E27FC236}">
                <a16:creationId xmlns:a16="http://schemas.microsoft.com/office/drawing/2014/main" id="{97BEF4DE-6B91-095C-2EBB-D35F7BF2A6A8}"/>
              </a:ext>
            </a:extLst>
          </p:cNvPr>
          <p:cNvPicPr>
            <a:picLocks noChangeAspect="1"/>
          </p:cNvPicPr>
          <p:nvPr/>
        </p:nvPicPr>
        <p:blipFill>
          <a:blip r:embed="rId4"/>
          <a:stretch>
            <a:fillRect/>
          </a:stretch>
        </p:blipFill>
        <p:spPr>
          <a:xfrm>
            <a:off x="6172201" y="3565156"/>
            <a:ext cx="5079024" cy="1835341"/>
          </a:xfrm>
          <a:prstGeom prst="rect">
            <a:avLst/>
          </a:prstGeom>
        </p:spPr>
      </p:pic>
      <p:pic>
        <p:nvPicPr>
          <p:cNvPr id="12" name="Grafik 11">
            <a:extLst>
              <a:ext uri="{FF2B5EF4-FFF2-40B4-BE49-F238E27FC236}">
                <a16:creationId xmlns:a16="http://schemas.microsoft.com/office/drawing/2014/main" id="{860B5159-518E-A906-1C0F-B5FD090E509D}"/>
              </a:ext>
            </a:extLst>
          </p:cNvPr>
          <p:cNvPicPr>
            <a:picLocks noChangeAspect="1"/>
          </p:cNvPicPr>
          <p:nvPr/>
        </p:nvPicPr>
        <p:blipFill>
          <a:blip r:embed="rId5"/>
          <a:stretch>
            <a:fillRect/>
          </a:stretch>
        </p:blipFill>
        <p:spPr>
          <a:xfrm>
            <a:off x="6172199" y="5400497"/>
            <a:ext cx="2860020" cy="1096204"/>
          </a:xfrm>
          <a:prstGeom prst="rect">
            <a:avLst/>
          </a:prstGeom>
        </p:spPr>
      </p:pic>
      <p:sp>
        <p:nvSpPr>
          <p:cNvPr id="5" name="Fußzeilenplatzhalter 4">
            <a:extLst>
              <a:ext uri="{FF2B5EF4-FFF2-40B4-BE49-F238E27FC236}">
                <a16:creationId xmlns:a16="http://schemas.microsoft.com/office/drawing/2014/main" id="{54381C19-844B-427E-B453-29DFFDC66E9A}"/>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6" name="Foliennummernplatzhalter 5">
            <a:extLst>
              <a:ext uri="{FF2B5EF4-FFF2-40B4-BE49-F238E27FC236}">
                <a16:creationId xmlns:a16="http://schemas.microsoft.com/office/drawing/2014/main" id="{C52CBE25-7957-447F-91AE-18BBC982A974}"/>
              </a:ext>
            </a:extLst>
          </p:cNvPr>
          <p:cNvSpPr>
            <a:spLocks noGrp="1"/>
          </p:cNvSpPr>
          <p:nvPr>
            <p:ph type="sldNum" sz="quarter" idx="12"/>
          </p:nvPr>
        </p:nvSpPr>
        <p:spPr/>
        <p:txBody>
          <a:bodyPr/>
          <a:lstStyle/>
          <a:p>
            <a:fld id="{E86F163F-8F63-4928-B8AA-681FD037123C}" type="slidenum">
              <a:rPr lang="de-DE" smtClean="0"/>
              <a:t>15</a:t>
            </a:fld>
            <a:endParaRPr lang="de-DE"/>
          </a:p>
        </p:txBody>
      </p:sp>
    </p:spTree>
    <p:extLst>
      <p:ext uri="{BB962C8B-B14F-4D97-AF65-F5344CB8AC3E}">
        <p14:creationId xmlns:p14="http://schemas.microsoft.com/office/powerpoint/2010/main" val="258322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B8CFF-3770-166A-5BEF-38A0BA47FF34}"/>
              </a:ext>
            </a:extLst>
          </p:cNvPr>
          <p:cNvSpPr>
            <a:spLocks noGrp="1"/>
          </p:cNvSpPr>
          <p:nvPr>
            <p:ph type="title"/>
          </p:nvPr>
        </p:nvSpPr>
        <p:spPr/>
        <p:txBody>
          <a:bodyPr/>
          <a:lstStyle/>
          <a:p>
            <a:r>
              <a:rPr lang="de-AT" dirty="0"/>
              <a:t>Phishing-Framework </a:t>
            </a:r>
            <a:r>
              <a:rPr lang="de-AT" dirty="0" err="1"/>
              <a:t>GoPhish</a:t>
            </a:r>
            <a:endParaRPr lang="de-DE" dirty="0"/>
          </a:p>
        </p:txBody>
      </p:sp>
      <p:sp>
        <p:nvSpPr>
          <p:cNvPr id="3" name="Inhaltsplatzhalter 2">
            <a:extLst>
              <a:ext uri="{FF2B5EF4-FFF2-40B4-BE49-F238E27FC236}">
                <a16:creationId xmlns:a16="http://schemas.microsoft.com/office/drawing/2014/main" id="{836081AD-6C63-89A3-5323-26FD9377E8F9}"/>
              </a:ext>
            </a:extLst>
          </p:cNvPr>
          <p:cNvSpPr>
            <a:spLocks noGrp="1"/>
          </p:cNvSpPr>
          <p:nvPr>
            <p:ph idx="1"/>
          </p:nvPr>
        </p:nvSpPr>
        <p:spPr/>
        <p:txBody>
          <a:bodyPr/>
          <a:lstStyle/>
          <a:p>
            <a:r>
              <a:rPr lang="de-DE" dirty="0" err="1"/>
              <a:t>Gophish</a:t>
            </a:r>
            <a:r>
              <a:rPr lang="de-DE" dirty="0"/>
              <a:t> ist ein leistungsstarkes, kostenfreies (Open Source)</a:t>
            </a:r>
          </a:p>
          <a:p>
            <a:r>
              <a:rPr lang="de-DE" dirty="0"/>
              <a:t>Phishing-Framework,</a:t>
            </a:r>
          </a:p>
          <a:p>
            <a:r>
              <a:rPr lang="de-DE" dirty="0"/>
              <a:t>mit dem sich die Anfälligkeit einer Organisation</a:t>
            </a:r>
          </a:p>
          <a:p>
            <a:r>
              <a:rPr lang="de-DE" dirty="0"/>
              <a:t>für </a:t>
            </a:r>
            <a:r>
              <a:rPr lang="de-DE" dirty="0" err="1"/>
              <a:t>Phishingmails</a:t>
            </a:r>
            <a:r>
              <a:rPr lang="de-DE" dirty="0"/>
              <a:t> (</a:t>
            </a:r>
            <a:r>
              <a:rPr lang="de-DE" dirty="0" err="1"/>
              <a:t>Social</a:t>
            </a:r>
            <a:r>
              <a:rPr lang="de-DE" dirty="0"/>
              <a:t> Engineering) leicht testen lässt</a:t>
            </a:r>
          </a:p>
          <a:p>
            <a:r>
              <a:rPr lang="de-DE" dirty="0"/>
              <a:t>und das mit mehrmals durchgeführten </a:t>
            </a:r>
            <a:r>
              <a:rPr lang="de-DE" dirty="0" err="1"/>
              <a:t>Phishingmail</a:t>
            </a:r>
            <a:r>
              <a:rPr lang="de-DE" dirty="0"/>
              <a:t>-Kampagnen</a:t>
            </a:r>
          </a:p>
          <a:p>
            <a:r>
              <a:rPr lang="de-DE" dirty="0"/>
              <a:t>das Bewusstsein für eine korrekte Behandlung </a:t>
            </a:r>
          </a:p>
          <a:p>
            <a:r>
              <a:rPr lang="de-DE" dirty="0"/>
              <a:t>von Emails mit Anhängen, Links und Aufforderungen fördert</a:t>
            </a:r>
          </a:p>
        </p:txBody>
      </p:sp>
      <p:sp>
        <p:nvSpPr>
          <p:cNvPr id="4" name="Textfeld 3">
            <a:extLst>
              <a:ext uri="{FF2B5EF4-FFF2-40B4-BE49-F238E27FC236}">
                <a16:creationId xmlns:a16="http://schemas.microsoft.com/office/drawing/2014/main" id="{609C0B49-3623-4856-A5E8-4D0704BAC9D5}"/>
              </a:ext>
            </a:extLst>
          </p:cNvPr>
          <p:cNvSpPr txBox="1"/>
          <p:nvPr/>
        </p:nvSpPr>
        <p:spPr>
          <a:xfrm>
            <a:off x="9817344" y="2073096"/>
            <a:ext cx="984738" cy="1200329"/>
          </a:xfrm>
          <a:prstGeom prst="rect">
            <a:avLst/>
          </a:prstGeom>
          <a:noFill/>
        </p:spPr>
        <p:txBody>
          <a:bodyPr wrap="square" rtlCol="0">
            <a:spAutoFit/>
          </a:bodyPr>
          <a:lstStyle/>
          <a:p>
            <a:r>
              <a:rPr lang="de-AT" sz="7200" dirty="0"/>
              <a:t>👍</a:t>
            </a:r>
            <a:endParaRPr lang="de-DE" sz="7200" dirty="0"/>
          </a:p>
        </p:txBody>
      </p:sp>
      <p:sp>
        <p:nvSpPr>
          <p:cNvPr id="5" name="Fußzeilenplatzhalter 4">
            <a:extLst>
              <a:ext uri="{FF2B5EF4-FFF2-40B4-BE49-F238E27FC236}">
                <a16:creationId xmlns:a16="http://schemas.microsoft.com/office/drawing/2014/main" id="{461F9BFF-24D6-43D5-B6D6-AAFEB44384BF}"/>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6" name="Foliennummernplatzhalter 5">
            <a:extLst>
              <a:ext uri="{FF2B5EF4-FFF2-40B4-BE49-F238E27FC236}">
                <a16:creationId xmlns:a16="http://schemas.microsoft.com/office/drawing/2014/main" id="{9AB66A56-3E4A-4E03-99B9-567828175239}"/>
              </a:ext>
            </a:extLst>
          </p:cNvPr>
          <p:cNvSpPr>
            <a:spLocks noGrp="1"/>
          </p:cNvSpPr>
          <p:nvPr>
            <p:ph type="sldNum" sz="quarter" idx="12"/>
          </p:nvPr>
        </p:nvSpPr>
        <p:spPr/>
        <p:txBody>
          <a:bodyPr/>
          <a:lstStyle/>
          <a:p>
            <a:fld id="{E86F163F-8F63-4928-B8AA-681FD037123C}" type="slidenum">
              <a:rPr lang="de-DE" smtClean="0"/>
              <a:t>16</a:t>
            </a:fld>
            <a:endParaRPr lang="de-DE"/>
          </a:p>
        </p:txBody>
      </p:sp>
    </p:spTree>
    <p:extLst>
      <p:ext uri="{BB962C8B-B14F-4D97-AF65-F5344CB8AC3E}">
        <p14:creationId xmlns:p14="http://schemas.microsoft.com/office/powerpoint/2010/main" val="103485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B8CFF-3770-166A-5BEF-38A0BA47FF34}"/>
              </a:ext>
            </a:extLst>
          </p:cNvPr>
          <p:cNvSpPr>
            <a:spLocks noGrp="1"/>
          </p:cNvSpPr>
          <p:nvPr>
            <p:ph type="title"/>
          </p:nvPr>
        </p:nvSpPr>
        <p:spPr/>
        <p:txBody>
          <a:bodyPr/>
          <a:lstStyle/>
          <a:p>
            <a:r>
              <a:rPr lang="de-AT" dirty="0" err="1"/>
              <a:t>OVOSPlay</a:t>
            </a:r>
            <a:r>
              <a:rPr lang="de-AT" dirty="0"/>
              <a:t> – Lernen neu gedacht</a:t>
            </a:r>
            <a:endParaRPr lang="de-DE" dirty="0"/>
          </a:p>
        </p:txBody>
      </p:sp>
      <p:pic>
        <p:nvPicPr>
          <p:cNvPr id="5" name="Inhaltsplatzhalter 4">
            <a:extLst>
              <a:ext uri="{FF2B5EF4-FFF2-40B4-BE49-F238E27FC236}">
                <a16:creationId xmlns:a16="http://schemas.microsoft.com/office/drawing/2014/main" id="{C146FFDE-7962-FEEE-062B-ACF8648E274C}"/>
              </a:ext>
            </a:extLst>
          </p:cNvPr>
          <p:cNvPicPr>
            <a:picLocks noGrp="1" noChangeAspect="1"/>
          </p:cNvPicPr>
          <p:nvPr>
            <p:ph idx="1"/>
          </p:nvPr>
        </p:nvPicPr>
        <p:blipFill rotWithShape="1">
          <a:blip r:embed="rId2"/>
          <a:srcRect t="7373"/>
          <a:stretch/>
        </p:blipFill>
        <p:spPr>
          <a:xfrm>
            <a:off x="838200" y="1690688"/>
            <a:ext cx="10515600" cy="3708166"/>
          </a:xfrm>
        </p:spPr>
      </p:pic>
      <p:sp>
        <p:nvSpPr>
          <p:cNvPr id="6" name="Inhaltsplatzhalter 3">
            <a:extLst>
              <a:ext uri="{FF2B5EF4-FFF2-40B4-BE49-F238E27FC236}">
                <a16:creationId xmlns:a16="http://schemas.microsoft.com/office/drawing/2014/main" id="{C28FF7C3-F6DF-BD7A-5A3A-FAFB0E1F3D39}"/>
              </a:ext>
            </a:extLst>
          </p:cNvPr>
          <p:cNvSpPr txBox="1">
            <a:spLocks/>
          </p:cNvSpPr>
          <p:nvPr/>
        </p:nvSpPr>
        <p:spPr>
          <a:xfrm>
            <a:off x="838200" y="5519437"/>
            <a:ext cx="10515600" cy="71633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dirty="0"/>
              <a:t>A1, Siemens, Goethe Institut, Erste Bank, ÖAMTC, </a:t>
            </a:r>
            <a:r>
              <a:rPr lang="de-AT" dirty="0" err="1"/>
              <a:t>Telefonica</a:t>
            </a:r>
            <a:r>
              <a:rPr lang="de-AT" dirty="0"/>
              <a:t>, </a:t>
            </a:r>
          </a:p>
          <a:p>
            <a:pPr marL="0" indent="0">
              <a:buNone/>
            </a:pPr>
            <a:r>
              <a:rPr lang="de-AT" dirty="0"/>
              <a:t>Stadt Wien, ÖBB … viele Unternehmen verwenden diese Schulungssoftware</a:t>
            </a:r>
            <a:endParaRPr lang="de-DE" dirty="0"/>
          </a:p>
        </p:txBody>
      </p:sp>
      <p:sp>
        <p:nvSpPr>
          <p:cNvPr id="3" name="Textfeld 2">
            <a:extLst>
              <a:ext uri="{FF2B5EF4-FFF2-40B4-BE49-F238E27FC236}">
                <a16:creationId xmlns:a16="http://schemas.microsoft.com/office/drawing/2014/main" id="{1D1786B3-9E35-2A92-8794-78F220486073}"/>
              </a:ext>
            </a:extLst>
          </p:cNvPr>
          <p:cNvSpPr txBox="1"/>
          <p:nvPr/>
        </p:nvSpPr>
        <p:spPr>
          <a:xfrm>
            <a:off x="9317024" y="1690688"/>
            <a:ext cx="2036776" cy="646331"/>
          </a:xfrm>
          <a:prstGeom prst="rect">
            <a:avLst/>
          </a:prstGeom>
          <a:noFill/>
        </p:spPr>
        <p:txBody>
          <a:bodyPr wrap="none" rtlCol="0">
            <a:spAutoFit/>
          </a:bodyPr>
          <a:lstStyle/>
          <a:p>
            <a:pPr algn="r"/>
            <a:r>
              <a:rPr lang="de-AT" dirty="0"/>
              <a:t>Spielerische</a:t>
            </a:r>
            <a:br>
              <a:rPr lang="de-AT" dirty="0"/>
            </a:br>
            <a:r>
              <a:rPr lang="de-AT" dirty="0"/>
              <a:t>Wissensvermittlung</a:t>
            </a:r>
            <a:endParaRPr lang="de-DE" dirty="0"/>
          </a:p>
        </p:txBody>
      </p:sp>
      <p:sp>
        <p:nvSpPr>
          <p:cNvPr id="7" name="Textfeld 6">
            <a:extLst>
              <a:ext uri="{FF2B5EF4-FFF2-40B4-BE49-F238E27FC236}">
                <a16:creationId xmlns:a16="http://schemas.microsoft.com/office/drawing/2014/main" id="{EBF28661-9122-2853-E533-12CD3A2F3657}"/>
              </a:ext>
            </a:extLst>
          </p:cNvPr>
          <p:cNvSpPr txBox="1"/>
          <p:nvPr/>
        </p:nvSpPr>
        <p:spPr>
          <a:xfrm>
            <a:off x="838200" y="1745214"/>
            <a:ext cx="1526700" cy="646331"/>
          </a:xfrm>
          <a:prstGeom prst="rect">
            <a:avLst/>
          </a:prstGeom>
          <a:noFill/>
        </p:spPr>
        <p:txBody>
          <a:bodyPr wrap="none" rtlCol="0">
            <a:spAutoFit/>
          </a:bodyPr>
          <a:lstStyle/>
          <a:p>
            <a:r>
              <a:rPr lang="de-AT" dirty="0"/>
              <a:t>Innovative</a:t>
            </a:r>
            <a:br>
              <a:rPr lang="de-AT" dirty="0"/>
            </a:br>
            <a:r>
              <a:rPr lang="de-AT" dirty="0"/>
              <a:t>Lernerfahrung</a:t>
            </a:r>
            <a:endParaRPr lang="de-DE" dirty="0"/>
          </a:p>
        </p:txBody>
      </p:sp>
      <p:sp>
        <p:nvSpPr>
          <p:cNvPr id="4" name="Textfeld 3">
            <a:extLst>
              <a:ext uri="{FF2B5EF4-FFF2-40B4-BE49-F238E27FC236}">
                <a16:creationId xmlns:a16="http://schemas.microsoft.com/office/drawing/2014/main" id="{0586EF0C-BEC9-2865-5278-B0602BB080A5}"/>
              </a:ext>
            </a:extLst>
          </p:cNvPr>
          <p:cNvSpPr txBox="1"/>
          <p:nvPr/>
        </p:nvSpPr>
        <p:spPr>
          <a:xfrm>
            <a:off x="3595668" y="2152353"/>
            <a:ext cx="5000664" cy="369332"/>
          </a:xfrm>
          <a:prstGeom prst="rect">
            <a:avLst/>
          </a:prstGeom>
          <a:noFill/>
        </p:spPr>
        <p:txBody>
          <a:bodyPr wrap="none" rtlCol="0">
            <a:spAutoFit/>
          </a:bodyPr>
          <a:lstStyle/>
          <a:p>
            <a:r>
              <a:rPr lang="de-DE" dirty="0" err="1">
                <a:hlinkClick r:id="rId3"/>
              </a:rPr>
              <a:t>Gamified</a:t>
            </a:r>
            <a:r>
              <a:rPr lang="de-DE" dirty="0">
                <a:hlinkClick r:id="rId3"/>
              </a:rPr>
              <a:t> Learning - beim Spielen lernen - </a:t>
            </a:r>
            <a:r>
              <a:rPr lang="de-DE" dirty="0" err="1">
                <a:hlinkClick r:id="rId3"/>
              </a:rPr>
              <a:t>ovos</a:t>
            </a:r>
            <a:r>
              <a:rPr lang="de-DE" dirty="0">
                <a:hlinkClick r:id="rId3"/>
              </a:rPr>
              <a:t> </a:t>
            </a:r>
            <a:r>
              <a:rPr lang="de-DE" dirty="0" err="1">
                <a:hlinkClick r:id="rId3"/>
              </a:rPr>
              <a:t>play</a:t>
            </a:r>
            <a:endParaRPr lang="de-DE" dirty="0"/>
          </a:p>
        </p:txBody>
      </p:sp>
      <p:sp>
        <p:nvSpPr>
          <p:cNvPr id="8" name="Fußzeilenplatzhalter 7">
            <a:extLst>
              <a:ext uri="{FF2B5EF4-FFF2-40B4-BE49-F238E27FC236}">
                <a16:creationId xmlns:a16="http://schemas.microsoft.com/office/drawing/2014/main" id="{1028C866-E85B-423E-B05C-35DF56B12214}"/>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9" name="Foliennummernplatzhalter 8">
            <a:extLst>
              <a:ext uri="{FF2B5EF4-FFF2-40B4-BE49-F238E27FC236}">
                <a16:creationId xmlns:a16="http://schemas.microsoft.com/office/drawing/2014/main" id="{9B96F907-27D2-4CF1-87D1-4F6EDD91C572}"/>
              </a:ext>
            </a:extLst>
          </p:cNvPr>
          <p:cNvSpPr>
            <a:spLocks noGrp="1"/>
          </p:cNvSpPr>
          <p:nvPr>
            <p:ph type="sldNum" sz="quarter" idx="12"/>
          </p:nvPr>
        </p:nvSpPr>
        <p:spPr/>
        <p:txBody>
          <a:bodyPr/>
          <a:lstStyle/>
          <a:p>
            <a:fld id="{E86F163F-8F63-4928-B8AA-681FD037123C}" type="slidenum">
              <a:rPr lang="de-DE" smtClean="0"/>
              <a:t>17</a:t>
            </a:fld>
            <a:endParaRPr lang="de-DE"/>
          </a:p>
        </p:txBody>
      </p:sp>
    </p:spTree>
    <p:extLst>
      <p:ext uri="{BB962C8B-B14F-4D97-AF65-F5344CB8AC3E}">
        <p14:creationId xmlns:p14="http://schemas.microsoft.com/office/powerpoint/2010/main" val="1071150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B8CFF-3770-166A-5BEF-38A0BA47FF34}"/>
              </a:ext>
            </a:extLst>
          </p:cNvPr>
          <p:cNvSpPr>
            <a:spLocks noGrp="1"/>
          </p:cNvSpPr>
          <p:nvPr>
            <p:ph type="title"/>
          </p:nvPr>
        </p:nvSpPr>
        <p:spPr/>
        <p:txBody>
          <a:bodyPr/>
          <a:lstStyle/>
          <a:p>
            <a:r>
              <a:rPr lang="de-AT" dirty="0" err="1"/>
              <a:t>OVOSPlay</a:t>
            </a:r>
            <a:r>
              <a:rPr lang="de-AT" dirty="0"/>
              <a:t> – Vorteile </a:t>
            </a:r>
            <a:r>
              <a:rPr lang="de-AT" dirty="0" err="1"/>
              <a:t>Gamified</a:t>
            </a:r>
            <a:r>
              <a:rPr lang="de-AT" dirty="0"/>
              <a:t> Learning</a:t>
            </a:r>
            <a:endParaRPr lang="de-DE" dirty="0"/>
          </a:p>
        </p:txBody>
      </p:sp>
      <p:sp>
        <p:nvSpPr>
          <p:cNvPr id="9" name="Inhaltsplatzhalter 8">
            <a:extLst>
              <a:ext uri="{FF2B5EF4-FFF2-40B4-BE49-F238E27FC236}">
                <a16:creationId xmlns:a16="http://schemas.microsoft.com/office/drawing/2014/main" id="{1D02FCAA-387F-E73C-EFB6-2EE596E9EA6C}"/>
              </a:ext>
            </a:extLst>
          </p:cNvPr>
          <p:cNvSpPr>
            <a:spLocks noGrp="1"/>
          </p:cNvSpPr>
          <p:nvPr>
            <p:ph sz="half" idx="1"/>
          </p:nvPr>
        </p:nvSpPr>
        <p:spPr>
          <a:xfrm>
            <a:off x="838200" y="1682750"/>
            <a:ext cx="5810250" cy="4351338"/>
          </a:xfrm>
        </p:spPr>
        <p:txBody>
          <a:bodyPr>
            <a:normAutofit fontScale="85000" lnSpcReduction="10000"/>
          </a:bodyPr>
          <a:lstStyle/>
          <a:p>
            <a:pPr>
              <a:buFont typeface="Wingdings" panose="05000000000000000000" pitchFamily="2" charset="2"/>
              <a:buChar char="ü"/>
            </a:pPr>
            <a:r>
              <a:rPr lang="de-DE" dirty="0"/>
              <a:t>Lernende bekommen das Gefühl, dass sie die Verantwortung für ihr Lernen haben</a:t>
            </a:r>
          </a:p>
          <a:p>
            <a:pPr>
              <a:buFont typeface="Wingdings" panose="05000000000000000000" pitchFamily="2" charset="2"/>
              <a:buChar char="ü"/>
            </a:pPr>
            <a:r>
              <a:rPr lang="de-DE" dirty="0"/>
              <a:t>Eine entspanntere Atmosphäre in Bezug auf Misserfolge, da man es einfach noch einmal versuchen kann</a:t>
            </a:r>
          </a:p>
          <a:p>
            <a:pPr>
              <a:buFont typeface="Wingdings" panose="05000000000000000000" pitchFamily="2" charset="2"/>
              <a:buChar char="ü"/>
            </a:pPr>
            <a:r>
              <a:rPr lang="de-DE" dirty="0"/>
              <a:t>Lernen wird durch Fortschrittsindikatoren sichtbar</a:t>
            </a:r>
          </a:p>
          <a:p>
            <a:pPr>
              <a:buFont typeface="Wingdings" panose="05000000000000000000" pitchFamily="2" charset="2"/>
              <a:buChar char="ü"/>
            </a:pPr>
            <a:r>
              <a:rPr lang="de-DE" dirty="0"/>
              <a:t>Lernende können durch unterschiedliche Avatare oder Charaktere verschiedene Identitäten erkunden</a:t>
            </a:r>
          </a:p>
          <a:p>
            <a:pPr>
              <a:buFont typeface="Wingdings" panose="05000000000000000000" pitchFamily="2" charset="2"/>
              <a:buChar char="ü"/>
            </a:pPr>
            <a:r>
              <a:rPr lang="de-DE" dirty="0"/>
              <a:t>Höheres Engagement und Konzentrationsniveau der Lernenden</a:t>
            </a:r>
          </a:p>
        </p:txBody>
      </p:sp>
      <p:sp>
        <p:nvSpPr>
          <p:cNvPr id="10" name="Textfeld 9">
            <a:extLst>
              <a:ext uri="{FF2B5EF4-FFF2-40B4-BE49-F238E27FC236}">
                <a16:creationId xmlns:a16="http://schemas.microsoft.com/office/drawing/2014/main" id="{EDD99979-408B-F84F-1B9A-3947E60AECB5}"/>
              </a:ext>
            </a:extLst>
          </p:cNvPr>
          <p:cNvSpPr txBox="1"/>
          <p:nvPr/>
        </p:nvSpPr>
        <p:spPr>
          <a:xfrm>
            <a:off x="748304" y="5920840"/>
            <a:ext cx="8019247" cy="369332"/>
          </a:xfrm>
          <a:prstGeom prst="rect">
            <a:avLst/>
          </a:prstGeom>
          <a:noFill/>
        </p:spPr>
        <p:txBody>
          <a:bodyPr wrap="none" rtlCol="0">
            <a:spAutoFit/>
          </a:bodyPr>
          <a:lstStyle/>
          <a:p>
            <a:r>
              <a:rPr lang="de-AT" dirty="0"/>
              <a:t>Weiterführende Informationen: </a:t>
            </a:r>
            <a:r>
              <a:rPr lang="de-DE" dirty="0" err="1">
                <a:hlinkClick r:id="rId2"/>
              </a:rPr>
              <a:t>Gamified</a:t>
            </a:r>
            <a:r>
              <a:rPr lang="de-DE" dirty="0">
                <a:hlinkClick r:id="rId2"/>
              </a:rPr>
              <a:t> Learning - beim Spielen lernen - </a:t>
            </a:r>
            <a:r>
              <a:rPr lang="de-DE" dirty="0" err="1">
                <a:hlinkClick r:id="rId2"/>
              </a:rPr>
              <a:t>ovos</a:t>
            </a:r>
            <a:r>
              <a:rPr lang="de-DE" dirty="0">
                <a:hlinkClick r:id="rId2"/>
              </a:rPr>
              <a:t> </a:t>
            </a:r>
            <a:r>
              <a:rPr lang="de-DE" dirty="0" err="1">
                <a:hlinkClick r:id="rId2"/>
              </a:rPr>
              <a:t>play</a:t>
            </a:r>
            <a:endParaRPr lang="de-DE" dirty="0"/>
          </a:p>
        </p:txBody>
      </p:sp>
      <p:pic>
        <p:nvPicPr>
          <p:cNvPr id="1026" name="Picture 2" descr="Gamified Assessments: What You Need to Know">
            <a:extLst>
              <a:ext uri="{FF2B5EF4-FFF2-40B4-BE49-F238E27FC236}">
                <a16:creationId xmlns:a16="http://schemas.microsoft.com/office/drawing/2014/main" id="{8A7DFA1B-5DAC-478F-CF4B-6FA1004985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07" t="7238" r="5972"/>
          <a:stretch/>
        </p:blipFill>
        <p:spPr bwMode="auto">
          <a:xfrm>
            <a:off x="7434072" y="1690688"/>
            <a:ext cx="3919728" cy="4052533"/>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a:extLst>
              <a:ext uri="{FF2B5EF4-FFF2-40B4-BE49-F238E27FC236}">
                <a16:creationId xmlns:a16="http://schemas.microsoft.com/office/drawing/2014/main" id="{E241D737-0352-4DF1-8BF3-37AF865077E0}"/>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4" name="Foliennummernplatzhalter 3">
            <a:extLst>
              <a:ext uri="{FF2B5EF4-FFF2-40B4-BE49-F238E27FC236}">
                <a16:creationId xmlns:a16="http://schemas.microsoft.com/office/drawing/2014/main" id="{05834963-3B7E-4605-A3D1-ECE6B2D172B1}"/>
              </a:ext>
            </a:extLst>
          </p:cNvPr>
          <p:cNvSpPr>
            <a:spLocks noGrp="1"/>
          </p:cNvSpPr>
          <p:nvPr>
            <p:ph type="sldNum" sz="quarter" idx="12"/>
          </p:nvPr>
        </p:nvSpPr>
        <p:spPr/>
        <p:txBody>
          <a:bodyPr/>
          <a:lstStyle/>
          <a:p>
            <a:fld id="{E86F163F-8F63-4928-B8AA-681FD037123C}" type="slidenum">
              <a:rPr lang="de-DE" smtClean="0"/>
              <a:t>18</a:t>
            </a:fld>
            <a:endParaRPr lang="de-DE"/>
          </a:p>
        </p:txBody>
      </p:sp>
    </p:spTree>
    <p:extLst>
      <p:ext uri="{BB962C8B-B14F-4D97-AF65-F5344CB8AC3E}">
        <p14:creationId xmlns:p14="http://schemas.microsoft.com/office/powerpoint/2010/main" val="232079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B8CFF-3770-166A-5BEF-38A0BA47FF34}"/>
              </a:ext>
            </a:extLst>
          </p:cNvPr>
          <p:cNvSpPr>
            <a:spLocks noGrp="1"/>
          </p:cNvSpPr>
          <p:nvPr>
            <p:ph type="title"/>
          </p:nvPr>
        </p:nvSpPr>
        <p:spPr/>
        <p:txBody>
          <a:bodyPr/>
          <a:lstStyle/>
          <a:p>
            <a:r>
              <a:rPr lang="de-AT" dirty="0" err="1"/>
              <a:t>OVOSPlay</a:t>
            </a:r>
            <a:r>
              <a:rPr lang="de-AT" dirty="0"/>
              <a:t> – Zertifizierung</a:t>
            </a:r>
            <a:endParaRPr lang="de-DE" dirty="0"/>
          </a:p>
        </p:txBody>
      </p:sp>
      <p:sp>
        <p:nvSpPr>
          <p:cNvPr id="13" name="Inhaltsplatzhalter 12">
            <a:extLst>
              <a:ext uri="{FF2B5EF4-FFF2-40B4-BE49-F238E27FC236}">
                <a16:creationId xmlns:a16="http://schemas.microsoft.com/office/drawing/2014/main" id="{36707AF3-CB39-BC80-B0EC-8691AA655503}"/>
              </a:ext>
            </a:extLst>
          </p:cNvPr>
          <p:cNvSpPr>
            <a:spLocks noGrp="1"/>
          </p:cNvSpPr>
          <p:nvPr>
            <p:ph idx="1"/>
          </p:nvPr>
        </p:nvSpPr>
        <p:spPr/>
        <p:txBody>
          <a:bodyPr>
            <a:normAutofit/>
          </a:bodyPr>
          <a:lstStyle/>
          <a:p>
            <a:pPr marL="0" indent="0">
              <a:buNone/>
            </a:pPr>
            <a:r>
              <a:rPr lang="de-DE" dirty="0"/>
              <a:t>Die </a:t>
            </a:r>
            <a:r>
              <a:rPr lang="de-DE" dirty="0" err="1"/>
              <a:t>OeAD</a:t>
            </a:r>
            <a:r>
              <a:rPr lang="de-DE" dirty="0"/>
              <a:t> GmbH – Agentur für Bildung und Internationalisierung, Innovation Bildung und das Bundesministerium für Bildung, Wissenschaft und Forschung (kurz: BMBWF) verleiht Gütesiegel Lern-Apps gleich vier Mal.</a:t>
            </a:r>
          </a:p>
          <a:p>
            <a:pPr marL="0" indent="0">
              <a:buNone/>
            </a:pPr>
            <a:r>
              <a:rPr lang="de-DE" dirty="0"/>
              <a:t>Qualitätsnachweis für digitale mobile Lernanwendungen</a:t>
            </a:r>
          </a:p>
          <a:p>
            <a:pPr marL="0" indent="0">
              <a:buNone/>
            </a:pPr>
            <a:r>
              <a:rPr lang="de-DE" dirty="0"/>
              <a:t>Hilfsmittel bei der Auswahl qualitativer Apps</a:t>
            </a:r>
          </a:p>
          <a:p>
            <a:pPr marL="0" indent="0">
              <a:buNone/>
            </a:pPr>
            <a:r>
              <a:rPr lang="de-DE" dirty="0">
                <a:hlinkClick r:id="rId2"/>
              </a:rPr>
              <a:t>Das Gütesiegel (guetesiegel-lernapps.at)</a:t>
            </a:r>
            <a:endParaRPr lang="de-DE" dirty="0"/>
          </a:p>
          <a:p>
            <a:pPr marL="0" indent="0">
              <a:buNone/>
            </a:pPr>
            <a:endParaRPr lang="de-DE" dirty="0"/>
          </a:p>
          <a:p>
            <a:pPr marL="0" indent="0">
              <a:buNone/>
            </a:pPr>
            <a:r>
              <a:rPr lang="de-DE" dirty="0"/>
              <a:t> </a:t>
            </a:r>
          </a:p>
        </p:txBody>
      </p:sp>
      <p:pic>
        <p:nvPicPr>
          <p:cNvPr id="12" name="Grafik 11">
            <a:extLst>
              <a:ext uri="{FF2B5EF4-FFF2-40B4-BE49-F238E27FC236}">
                <a16:creationId xmlns:a16="http://schemas.microsoft.com/office/drawing/2014/main" id="{45D094DD-3C1E-239F-3725-A00E2E906C4C}"/>
              </a:ext>
            </a:extLst>
          </p:cNvPr>
          <p:cNvPicPr>
            <a:picLocks noChangeAspect="1"/>
          </p:cNvPicPr>
          <p:nvPr/>
        </p:nvPicPr>
        <p:blipFill>
          <a:blip r:embed="rId3"/>
          <a:stretch>
            <a:fillRect/>
          </a:stretch>
        </p:blipFill>
        <p:spPr>
          <a:xfrm>
            <a:off x="7676520" y="0"/>
            <a:ext cx="4515480" cy="1848108"/>
          </a:xfrm>
          <a:prstGeom prst="rect">
            <a:avLst/>
          </a:prstGeom>
        </p:spPr>
      </p:pic>
      <p:sp>
        <p:nvSpPr>
          <p:cNvPr id="3" name="Fußzeilenplatzhalter 2">
            <a:extLst>
              <a:ext uri="{FF2B5EF4-FFF2-40B4-BE49-F238E27FC236}">
                <a16:creationId xmlns:a16="http://schemas.microsoft.com/office/drawing/2014/main" id="{F7A6E581-86DA-4355-AC22-6F08ECC79375}"/>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4" name="Foliennummernplatzhalter 3">
            <a:extLst>
              <a:ext uri="{FF2B5EF4-FFF2-40B4-BE49-F238E27FC236}">
                <a16:creationId xmlns:a16="http://schemas.microsoft.com/office/drawing/2014/main" id="{2D48E067-56A9-4858-BD88-7A0A9AEFD077}"/>
              </a:ext>
            </a:extLst>
          </p:cNvPr>
          <p:cNvSpPr>
            <a:spLocks noGrp="1"/>
          </p:cNvSpPr>
          <p:nvPr>
            <p:ph type="sldNum" sz="quarter" idx="12"/>
          </p:nvPr>
        </p:nvSpPr>
        <p:spPr/>
        <p:txBody>
          <a:bodyPr/>
          <a:lstStyle/>
          <a:p>
            <a:fld id="{E86F163F-8F63-4928-B8AA-681FD037123C}" type="slidenum">
              <a:rPr lang="de-DE" smtClean="0"/>
              <a:t>19</a:t>
            </a:fld>
            <a:endParaRPr lang="de-DE"/>
          </a:p>
        </p:txBody>
      </p:sp>
    </p:spTree>
    <p:extLst>
      <p:ext uri="{BB962C8B-B14F-4D97-AF65-F5344CB8AC3E}">
        <p14:creationId xmlns:p14="http://schemas.microsoft.com/office/powerpoint/2010/main" val="5826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F760C06-1E7E-4840-88FD-E868507F4D1C}"/>
              </a:ext>
            </a:extLst>
          </p:cNvPr>
          <p:cNvPicPr>
            <a:picLocks noChangeAspect="1"/>
          </p:cNvPicPr>
          <p:nvPr/>
        </p:nvPicPr>
        <p:blipFill rotWithShape="1">
          <a:blip r:embed="rId2"/>
          <a:srcRect b="13184"/>
          <a:stretch/>
        </p:blipFill>
        <p:spPr>
          <a:xfrm>
            <a:off x="1520710" y="1736408"/>
            <a:ext cx="9150580" cy="4443476"/>
          </a:xfrm>
          <a:prstGeom prst="rect">
            <a:avLst/>
          </a:prstGeom>
        </p:spPr>
      </p:pic>
      <p:sp>
        <p:nvSpPr>
          <p:cNvPr id="2" name="Titel 1">
            <a:extLst>
              <a:ext uri="{FF2B5EF4-FFF2-40B4-BE49-F238E27FC236}">
                <a16:creationId xmlns:a16="http://schemas.microsoft.com/office/drawing/2014/main" id="{B1BA0752-894B-416E-8624-ADAE5804399E}"/>
              </a:ext>
            </a:extLst>
          </p:cNvPr>
          <p:cNvSpPr>
            <a:spLocks noGrp="1"/>
          </p:cNvSpPr>
          <p:nvPr>
            <p:ph type="title"/>
          </p:nvPr>
        </p:nvSpPr>
        <p:spPr/>
        <p:txBody>
          <a:bodyPr>
            <a:normAutofit/>
          </a:bodyPr>
          <a:lstStyle/>
          <a:p>
            <a:pPr algn="ctr"/>
            <a:r>
              <a:rPr lang="de-AT" sz="4400" dirty="0"/>
              <a:t>150 Millionen verschiedene Waffen bzw. Schadsoftwarevarianten</a:t>
            </a:r>
            <a:endParaRPr lang="de-DE" dirty="0"/>
          </a:p>
        </p:txBody>
      </p:sp>
      <p:sp>
        <p:nvSpPr>
          <p:cNvPr id="3" name="Fußzeilenplatzhalter 2">
            <a:extLst>
              <a:ext uri="{FF2B5EF4-FFF2-40B4-BE49-F238E27FC236}">
                <a16:creationId xmlns:a16="http://schemas.microsoft.com/office/drawing/2014/main" id="{E67E78AD-FBF2-4E61-9807-17D9F9358F59}"/>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4" name="Foliennummernplatzhalter 3">
            <a:extLst>
              <a:ext uri="{FF2B5EF4-FFF2-40B4-BE49-F238E27FC236}">
                <a16:creationId xmlns:a16="http://schemas.microsoft.com/office/drawing/2014/main" id="{94F8A4AC-34A8-4CC5-8573-0882DDC4942E}"/>
              </a:ext>
            </a:extLst>
          </p:cNvPr>
          <p:cNvSpPr>
            <a:spLocks noGrp="1"/>
          </p:cNvSpPr>
          <p:nvPr>
            <p:ph type="sldNum" sz="quarter" idx="12"/>
          </p:nvPr>
        </p:nvSpPr>
        <p:spPr/>
        <p:txBody>
          <a:bodyPr/>
          <a:lstStyle/>
          <a:p>
            <a:fld id="{E86F163F-8F63-4928-B8AA-681FD037123C}" type="slidenum">
              <a:rPr lang="de-DE" smtClean="0"/>
              <a:t>2</a:t>
            </a:fld>
            <a:endParaRPr lang="de-DE"/>
          </a:p>
        </p:txBody>
      </p:sp>
    </p:spTree>
    <p:extLst>
      <p:ext uri="{BB962C8B-B14F-4D97-AF65-F5344CB8AC3E}">
        <p14:creationId xmlns:p14="http://schemas.microsoft.com/office/powerpoint/2010/main" val="513837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B8CFF-3770-166A-5BEF-38A0BA47FF34}"/>
              </a:ext>
            </a:extLst>
          </p:cNvPr>
          <p:cNvSpPr>
            <a:spLocks noGrp="1"/>
          </p:cNvSpPr>
          <p:nvPr>
            <p:ph type="title"/>
          </p:nvPr>
        </p:nvSpPr>
        <p:spPr/>
        <p:txBody>
          <a:bodyPr/>
          <a:lstStyle/>
          <a:p>
            <a:r>
              <a:rPr lang="de-AT" dirty="0" err="1"/>
              <a:t>OVOSPlay</a:t>
            </a:r>
            <a:r>
              <a:rPr lang="de-AT" dirty="0"/>
              <a:t> – Zertifizierung</a:t>
            </a:r>
            <a:endParaRPr lang="de-DE" dirty="0"/>
          </a:p>
        </p:txBody>
      </p:sp>
      <p:sp>
        <p:nvSpPr>
          <p:cNvPr id="13" name="Inhaltsplatzhalter 12">
            <a:extLst>
              <a:ext uri="{FF2B5EF4-FFF2-40B4-BE49-F238E27FC236}">
                <a16:creationId xmlns:a16="http://schemas.microsoft.com/office/drawing/2014/main" id="{36707AF3-CB39-BC80-B0EC-8691AA655503}"/>
              </a:ext>
            </a:extLst>
          </p:cNvPr>
          <p:cNvSpPr>
            <a:spLocks noGrp="1"/>
          </p:cNvSpPr>
          <p:nvPr>
            <p:ph idx="1"/>
          </p:nvPr>
        </p:nvSpPr>
        <p:spPr/>
        <p:txBody>
          <a:bodyPr>
            <a:normAutofit/>
          </a:bodyPr>
          <a:lstStyle/>
          <a:p>
            <a:pPr marL="0" indent="0">
              <a:buNone/>
            </a:pPr>
            <a:endParaRPr lang="de-DE" dirty="0"/>
          </a:p>
          <a:p>
            <a:pPr marL="0" indent="0">
              <a:buNone/>
            </a:pPr>
            <a:r>
              <a:rPr lang="de-DE" dirty="0"/>
              <a:t> </a:t>
            </a:r>
          </a:p>
        </p:txBody>
      </p:sp>
      <p:pic>
        <p:nvPicPr>
          <p:cNvPr id="12" name="Grafik 11">
            <a:extLst>
              <a:ext uri="{FF2B5EF4-FFF2-40B4-BE49-F238E27FC236}">
                <a16:creationId xmlns:a16="http://schemas.microsoft.com/office/drawing/2014/main" id="{45D094DD-3C1E-239F-3725-A00E2E906C4C}"/>
              </a:ext>
            </a:extLst>
          </p:cNvPr>
          <p:cNvPicPr>
            <a:picLocks noChangeAspect="1"/>
          </p:cNvPicPr>
          <p:nvPr/>
        </p:nvPicPr>
        <p:blipFill>
          <a:blip r:embed="rId2"/>
          <a:stretch>
            <a:fillRect/>
          </a:stretch>
        </p:blipFill>
        <p:spPr>
          <a:xfrm>
            <a:off x="7676520" y="0"/>
            <a:ext cx="4515480" cy="1848108"/>
          </a:xfrm>
          <a:prstGeom prst="rect">
            <a:avLst/>
          </a:prstGeom>
        </p:spPr>
      </p:pic>
      <p:pic>
        <p:nvPicPr>
          <p:cNvPr id="6" name="Grafik 5">
            <a:extLst>
              <a:ext uri="{FF2B5EF4-FFF2-40B4-BE49-F238E27FC236}">
                <a16:creationId xmlns:a16="http://schemas.microsoft.com/office/drawing/2014/main" id="{952C94B2-D24C-8F02-EF76-68B58435DBD7}"/>
              </a:ext>
            </a:extLst>
          </p:cNvPr>
          <p:cNvPicPr>
            <a:picLocks noChangeAspect="1"/>
          </p:cNvPicPr>
          <p:nvPr/>
        </p:nvPicPr>
        <p:blipFill>
          <a:blip r:embed="rId3"/>
          <a:stretch>
            <a:fillRect/>
          </a:stretch>
        </p:blipFill>
        <p:spPr>
          <a:xfrm>
            <a:off x="134815" y="2863117"/>
            <a:ext cx="3115110" cy="2810267"/>
          </a:xfrm>
          <a:prstGeom prst="rect">
            <a:avLst/>
          </a:prstGeom>
        </p:spPr>
      </p:pic>
      <p:pic>
        <p:nvPicPr>
          <p:cNvPr id="8" name="Grafik 7">
            <a:extLst>
              <a:ext uri="{FF2B5EF4-FFF2-40B4-BE49-F238E27FC236}">
                <a16:creationId xmlns:a16="http://schemas.microsoft.com/office/drawing/2014/main" id="{2D8047DD-BCF3-8DBD-D2AD-26A860DBFB52}"/>
              </a:ext>
            </a:extLst>
          </p:cNvPr>
          <p:cNvPicPr>
            <a:picLocks noChangeAspect="1"/>
          </p:cNvPicPr>
          <p:nvPr/>
        </p:nvPicPr>
        <p:blipFill>
          <a:blip r:embed="rId4"/>
          <a:stretch>
            <a:fillRect/>
          </a:stretch>
        </p:blipFill>
        <p:spPr>
          <a:xfrm>
            <a:off x="3287714" y="2863117"/>
            <a:ext cx="2686425" cy="2591162"/>
          </a:xfrm>
          <a:prstGeom prst="rect">
            <a:avLst/>
          </a:prstGeom>
        </p:spPr>
      </p:pic>
      <p:pic>
        <p:nvPicPr>
          <p:cNvPr id="10" name="Grafik 9">
            <a:extLst>
              <a:ext uri="{FF2B5EF4-FFF2-40B4-BE49-F238E27FC236}">
                <a16:creationId xmlns:a16="http://schemas.microsoft.com/office/drawing/2014/main" id="{19B767CC-52D8-E54C-9F2C-9471478F3CCE}"/>
              </a:ext>
            </a:extLst>
          </p:cNvPr>
          <p:cNvPicPr>
            <a:picLocks noChangeAspect="1"/>
          </p:cNvPicPr>
          <p:nvPr/>
        </p:nvPicPr>
        <p:blipFill>
          <a:blip r:embed="rId5"/>
          <a:stretch>
            <a:fillRect/>
          </a:stretch>
        </p:blipFill>
        <p:spPr>
          <a:xfrm>
            <a:off x="6096000" y="2885600"/>
            <a:ext cx="2876951" cy="2391109"/>
          </a:xfrm>
          <a:prstGeom prst="rect">
            <a:avLst/>
          </a:prstGeom>
        </p:spPr>
      </p:pic>
      <p:pic>
        <p:nvPicPr>
          <p:cNvPr id="14" name="Grafik 13">
            <a:extLst>
              <a:ext uri="{FF2B5EF4-FFF2-40B4-BE49-F238E27FC236}">
                <a16:creationId xmlns:a16="http://schemas.microsoft.com/office/drawing/2014/main" id="{2ADF6C70-8436-6B84-FC76-0BC91D0787D8}"/>
              </a:ext>
            </a:extLst>
          </p:cNvPr>
          <p:cNvPicPr>
            <a:picLocks noChangeAspect="1"/>
          </p:cNvPicPr>
          <p:nvPr/>
        </p:nvPicPr>
        <p:blipFill>
          <a:blip r:embed="rId6"/>
          <a:stretch>
            <a:fillRect/>
          </a:stretch>
        </p:blipFill>
        <p:spPr>
          <a:xfrm>
            <a:off x="8984918" y="2772617"/>
            <a:ext cx="3048425" cy="2772162"/>
          </a:xfrm>
          <a:prstGeom prst="rect">
            <a:avLst/>
          </a:prstGeom>
        </p:spPr>
      </p:pic>
      <p:sp>
        <p:nvSpPr>
          <p:cNvPr id="3" name="Fußzeilenplatzhalter 2">
            <a:extLst>
              <a:ext uri="{FF2B5EF4-FFF2-40B4-BE49-F238E27FC236}">
                <a16:creationId xmlns:a16="http://schemas.microsoft.com/office/drawing/2014/main" id="{B3B046A2-C331-4BE7-A16F-F42A06FF5359}"/>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4" name="Foliennummernplatzhalter 3">
            <a:extLst>
              <a:ext uri="{FF2B5EF4-FFF2-40B4-BE49-F238E27FC236}">
                <a16:creationId xmlns:a16="http://schemas.microsoft.com/office/drawing/2014/main" id="{718F6654-64C8-499F-9551-25D6B2944331}"/>
              </a:ext>
            </a:extLst>
          </p:cNvPr>
          <p:cNvSpPr>
            <a:spLocks noGrp="1"/>
          </p:cNvSpPr>
          <p:nvPr>
            <p:ph type="sldNum" sz="quarter" idx="12"/>
          </p:nvPr>
        </p:nvSpPr>
        <p:spPr/>
        <p:txBody>
          <a:bodyPr/>
          <a:lstStyle/>
          <a:p>
            <a:fld id="{E86F163F-8F63-4928-B8AA-681FD037123C}" type="slidenum">
              <a:rPr lang="de-DE" smtClean="0"/>
              <a:t>20</a:t>
            </a:fld>
            <a:endParaRPr lang="de-DE"/>
          </a:p>
        </p:txBody>
      </p:sp>
    </p:spTree>
    <p:extLst>
      <p:ext uri="{BB962C8B-B14F-4D97-AF65-F5344CB8AC3E}">
        <p14:creationId xmlns:p14="http://schemas.microsoft.com/office/powerpoint/2010/main" val="3046762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B8CFF-3770-166A-5BEF-38A0BA47FF34}"/>
              </a:ext>
            </a:extLst>
          </p:cNvPr>
          <p:cNvSpPr>
            <a:spLocks noGrp="1"/>
          </p:cNvSpPr>
          <p:nvPr>
            <p:ph type="title"/>
          </p:nvPr>
        </p:nvSpPr>
        <p:spPr>
          <a:xfrm>
            <a:off x="838200" y="365125"/>
            <a:ext cx="10515600" cy="1885706"/>
          </a:xfrm>
        </p:spPr>
        <p:txBody>
          <a:bodyPr>
            <a:normAutofit fontScale="90000"/>
          </a:bodyPr>
          <a:lstStyle/>
          <a:p>
            <a:pPr algn="ctr"/>
            <a:r>
              <a:rPr lang="de-AT" dirty="0" err="1"/>
              <a:t>OVOSPlay</a:t>
            </a:r>
            <a:br>
              <a:rPr lang="de-DE" dirty="0"/>
            </a:br>
            <a:r>
              <a:rPr lang="de-DE" dirty="0"/>
              <a:t>Unkompliziert in der Einführung</a:t>
            </a:r>
            <a:br>
              <a:rPr lang="de-DE" dirty="0"/>
            </a:br>
            <a:r>
              <a:rPr lang="de-DE" dirty="0"/>
              <a:t>verlässlich im Betrieb</a:t>
            </a:r>
          </a:p>
        </p:txBody>
      </p:sp>
      <p:pic>
        <p:nvPicPr>
          <p:cNvPr id="5" name="Grafik 4">
            <a:extLst>
              <a:ext uri="{FF2B5EF4-FFF2-40B4-BE49-F238E27FC236}">
                <a16:creationId xmlns:a16="http://schemas.microsoft.com/office/drawing/2014/main" id="{A5ACB8EB-FDC5-9965-77DE-B6EC85A14534}"/>
              </a:ext>
            </a:extLst>
          </p:cNvPr>
          <p:cNvPicPr>
            <a:picLocks noChangeAspect="1"/>
          </p:cNvPicPr>
          <p:nvPr/>
        </p:nvPicPr>
        <p:blipFill rotWithShape="1">
          <a:blip r:embed="rId2"/>
          <a:srcRect t="21675"/>
          <a:stretch/>
        </p:blipFill>
        <p:spPr>
          <a:xfrm>
            <a:off x="468923" y="2505808"/>
            <a:ext cx="11254154" cy="3305570"/>
          </a:xfrm>
          <a:prstGeom prst="rect">
            <a:avLst/>
          </a:prstGeom>
        </p:spPr>
      </p:pic>
      <p:sp>
        <p:nvSpPr>
          <p:cNvPr id="3" name="Fußzeilenplatzhalter 2">
            <a:extLst>
              <a:ext uri="{FF2B5EF4-FFF2-40B4-BE49-F238E27FC236}">
                <a16:creationId xmlns:a16="http://schemas.microsoft.com/office/drawing/2014/main" id="{1A4CC7A0-B3D8-4F85-B97A-1B5AAE04A4EF}"/>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4" name="Foliennummernplatzhalter 3">
            <a:extLst>
              <a:ext uri="{FF2B5EF4-FFF2-40B4-BE49-F238E27FC236}">
                <a16:creationId xmlns:a16="http://schemas.microsoft.com/office/drawing/2014/main" id="{ABDE6C33-1D5C-4F55-A9BC-590C4DD1A066}"/>
              </a:ext>
            </a:extLst>
          </p:cNvPr>
          <p:cNvSpPr>
            <a:spLocks noGrp="1"/>
          </p:cNvSpPr>
          <p:nvPr>
            <p:ph type="sldNum" sz="quarter" idx="12"/>
          </p:nvPr>
        </p:nvSpPr>
        <p:spPr/>
        <p:txBody>
          <a:bodyPr/>
          <a:lstStyle/>
          <a:p>
            <a:fld id="{E86F163F-8F63-4928-B8AA-681FD037123C}" type="slidenum">
              <a:rPr lang="de-DE" smtClean="0"/>
              <a:t>21</a:t>
            </a:fld>
            <a:endParaRPr lang="de-DE"/>
          </a:p>
        </p:txBody>
      </p:sp>
    </p:spTree>
    <p:extLst>
      <p:ext uri="{BB962C8B-B14F-4D97-AF65-F5344CB8AC3E}">
        <p14:creationId xmlns:p14="http://schemas.microsoft.com/office/powerpoint/2010/main" val="1204963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B8CFF-3770-166A-5BEF-38A0BA47FF34}"/>
              </a:ext>
            </a:extLst>
          </p:cNvPr>
          <p:cNvSpPr>
            <a:spLocks noGrp="1"/>
          </p:cNvSpPr>
          <p:nvPr>
            <p:ph type="title"/>
          </p:nvPr>
        </p:nvSpPr>
        <p:spPr/>
        <p:txBody>
          <a:bodyPr>
            <a:normAutofit/>
          </a:bodyPr>
          <a:lstStyle/>
          <a:p>
            <a:pPr algn="ctr"/>
            <a:r>
              <a:rPr lang="de-AT" dirty="0" err="1"/>
              <a:t>OVOSPlay</a:t>
            </a:r>
            <a:br>
              <a:rPr lang="de-DE" dirty="0"/>
            </a:br>
            <a:r>
              <a:rPr lang="de-DE" dirty="0"/>
              <a:t>Einsatz in HAK, HLW, FSD</a:t>
            </a:r>
          </a:p>
        </p:txBody>
      </p:sp>
      <p:sp>
        <p:nvSpPr>
          <p:cNvPr id="3" name="Inhaltsplatzhalter 2">
            <a:extLst>
              <a:ext uri="{FF2B5EF4-FFF2-40B4-BE49-F238E27FC236}">
                <a16:creationId xmlns:a16="http://schemas.microsoft.com/office/drawing/2014/main" id="{15896B4D-7A04-3C77-8D51-91E51470D4C6}"/>
              </a:ext>
            </a:extLst>
          </p:cNvPr>
          <p:cNvSpPr>
            <a:spLocks noGrp="1"/>
          </p:cNvSpPr>
          <p:nvPr>
            <p:ph idx="1"/>
          </p:nvPr>
        </p:nvSpPr>
        <p:spPr/>
        <p:txBody>
          <a:bodyPr/>
          <a:lstStyle/>
          <a:p>
            <a:r>
              <a:rPr lang="de-AT" dirty="0"/>
              <a:t>webbasierte Anwendung, Leitner-Algorithmus</a:t>
            </a:r>
          </a:p>
          <a:p>
            <a:r>
              <a:rPr lang="de-AT" dirty="0"/>
              <a:t>900 Übungsfragen, jeweils mit Bild und Text</a:t>
            </a:r>
          </a:p>
          <a:p>
            <a:r>
              <a:rPr lang="de-AT" dirty="0"/>
              <a:t>Bei drei richtigen Antworten und 20 Sekunden Antwortzeit für 100% Lernfortschritt pro Übung:</a:t>
            </a:r>
            <a:br>
              <a:rPr lang="de-AT" dirty="0"/>
            </a:br>
            <a:r>
              <a:rPr lang="de-AT" dirty="0"/>
              <a:t>900 x 3 x 20 / 60 = 900 Minuten </a:t>
            </a:r>
          </a:p>
          <a:p>
            <a:r>
              <a:rPr lang="de-AT" dirty="0"/>
              <a:t>Bei 40 Lern-Wochen ergibt das ungefähr 25 Minuten pro Woche</a:t>
            </a:r>
          </a:p>
          <a:p>
            <a:r>
              <a:rPr lang="de-AT" dirty="0"/>
              <a:t>Einbindung in ein Unterrichtsfach: WINF, AINF, Recht, VWL, IFOM</a:t>
            </a:r>
          </a:p>
          <a:p>
            <a:r>
              <a:rPr lang="de-AT" dirty="0"/>
              <a:t>Als Schul- und/oder Hausübung</a:t>
            </a:r>
          </a:p>
          <a:p>
            <a:r>
              <a:rPr lang="de-AT" dirty="0"/>
              <a:t>Erreichte Prozentsätze fließen in die Noten ein</a:t>
            </a:r>
            <a:endParaRPr lang="de-DE" dirty="0"/>
          </a:p>
        </p:txBody>
      </p:sp>
      <p:sp>
        <p:nvSpPr>
          <p:cNvPr id="4" name="Fußzeilenplatzhalter 3">
            <a:extLst>
              <a:ext uri="{FF2B5EF4-FFF2-40B4-BE49-F238E27FC236}">
                <a16:creationId xmlns:a16="http://schemas.microsoft.com/office/drawing/2014/main" id="{6951EC52-7918-4517-9F75-7713BE299A1D}"/>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5" name="Foliennummernplatzhalter 4">
            <a:extLst>
              <a:ext uri="{FF2B5EF4-FFF2-40B4-BE49-F238E27FC236}">
                <a16:creationId xmlns:a16="http://schemas.microsoft.com/office/drawing/2014/main" id="{5753D72F-3046-4725-9332-38CFD8250829}"/>
              </a:ext>
            </a:extLst>
          </p:cNvPr>
          <p:cNvSpPr>
            <a:spLocks noGrp="1"/>
          </p:cNvSpPr>
          <p:nvPr>
            <p:ph type="sldNum" sz="quarter" idx="12"/>
          </p:nvPr>
        </p:nvSpPr>
        <p:spPr/>
        <p:txBody>
          <a:bodyPr/>
          <a:lstStyle/>
          <a:p>
            <a:fld id="{E86F163F-8F63-4928-B8AA-681FD037123C}" type="slidenum">
              <a:rPr lang="de-DE" smtClean="0"/>
              <a:t>22</a:t>
            </a:fld>
            <a:endParaRPr lang="de-DE"/>
          </a:p>
        </p:txBody>
      </p:sp>
    </p:spTree>
    <p:extLst>
      <p:ext uri="{BB962C8B-B14F-4D97-AF65-F5344CB8AC3E}">
        <p14:creationId xmlns:p14="http://schemas.microsoft.com/office/powerpoint/2010/main" val="2804433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51D24-DBD8-0148-E886-969DF34BCA60}"/>
              </a:ext>
            </a:extLst>
          </p:cNvPr>
          <p:cNvSpPr>
            <a:spLocks noGrp="1"/>
          </p:cNvSpPr>
          <p:nvPr>
            <p:ph type="title"/>
          </p:nvPr>
        </p:nvSpPr>
        <p:spPr>
          <a:xfrm>
            <a:off x="838200" y="365125"/>
            <a:ext cx="10515600" cy="997683"/>
          </a:xfrm>
          <a:solidFill>
            <a:schemeClr val="accent1">
              <a:lumMod val="50000"/>
            </a:schemeClr>
          </a:solidFill>
        </p:spPr>
        <p:txBody>
          <a:bodyPr/>
          <a:lstStyle/>
          <a:p>
            <a:r>
              <a:rPr lang="de-AT" dirty="0">
                <a:solidFill>
                  <a:schemeClr val="bg1"/>
                </a:solidFill>
              </a:rPr>
              <a:t>Einbindung IT-Sicherheit in den Unterricht</a:t>
            </a:r>
            <a:endParaRPr lang="de-DE" dirty="0">
              <a:solidFill>
                <a:schemeClr val="bg1"/>
              </a:solidFill>
            </a:endParaRPr>
          </a:p>
        </p:txBody>
      </p:sp>
      <p:graphicFrame>
        <p:nvGraphicFramePr>
          <p:cNvPr id="3" name="Tabelle 5">
            <a:extLst>
              <a:ext uri="{FF2B5EF4-FFF2-40B4-BE49-F238E27FC236}">
                <a16:creationId xmlns:a16="http://schemas.microsoft.com/office/drawing/2014/main" id="{46062E78-7A09-8B39-0904-126D36739916}"/>
              </a:ext>
            </a:extLst>
          </p:cNvPr>
          <p:cNvGraphicFramePr>
            <a:graphicFrameLocks noGrp="1"/>
          </p:cNvGraphicFramePr>
          <p:nvPr>
            <p:extLst>
              <p:ext uri="{D42A27DB-BD31-4B8C-83A1-F6EECF244321}">
                <p14:modId xmlns:p14="http://schemas.microsoft.com/office/powerpoint/2010/main" val="1652335102"/>
              </p:ext>
            </p:extLst>
          </p:nvPr>
        </p:nvGraphicFramePr>
        <p:xfrm>
          <a:off x="838200" y="1349590"/>
          <a:ext cx="8753856" cy="5413394"/>
        </p:xfrm>
        <a:graphic>
          <a:graphicData uri="http://schemas.openxmlformats.org/drawingml/2006/table">
            <a:tbl>
              <a:tblPr firstRow="1" bandRow="1">
                <a:tableStyleId>{5C22544A-7EE6-4342-B048-85BDC9FD1C3A}</a:tableStyleId>
              </a:tblPr>
              <a:tblGrid>
                <a:gridCol w="2917952">
                  <a:extLst>
                    <a:ext uri="{9D8B030D-6E8A-4147-A177-3AD203B41FA5}">
                      <a16:colId xmlns:a16="http://schemas.microsoft.com/office/drawing/2014/main" val="2525381504"/>
                    </a:ext>
                  </a:extLst>
                </a:gridCol>
                <a:gridCol w="2917952">
                  <a:extLst>
                    <a:ext uri="{9D8B030D-6E8A-4147-A177-3AD203B41FA5}">
                      <a16:colId xmlns:a16="http://schemas.microsoft.com/office/drawing/2014/main" val="3548846249"/>
                    </a:ext>
                  </a:extLst>
                </a:gridCol>
                <a:gridCol w="2917952">
                  <a:extLst>
                    <a:ext uri="{9D8B030D-6E8A-4147-A177-3AD203B41FA5}">
                      <a16:colId xmlns:a16="http://schemas.microsoft.com/office/drawing/2014/main" val="1469755157"/>
                    </a:ext>
                  </a:extLst>
                </a:gridCol>
              </a:tblGrid>
              <a:tr h="367010">
                <a:tc>
                  <a:txBody>
                    <a:bodyPr/>
                    <a:lstStyle/>
                    <a:p>
                      <a:r>
                        <a:rPr lang="de-AT" dirty="0"/>
                        <a:t>Klasse</a:t>
                      </a:r>
                      <a:endParaRPr lang="de-DE" dirty="0"/>
                    </a:p>
                  </a:txBody>
                  <a:tcPr/>
                </a:tc>
                <a:tc>
                  <a:txBody>
                    <a:bodyPr/>
                    <a:lstStyle/>
                    <a:p>
                      <a:r>
                        <a:rPr lang="de-AT" dirty="0"/>
                        <a:t>Fach</a:t>
                      </a:r>
                      <a:endParaRPr lang="de-DE" dirty="0"/>
                    </a:p>
                  </a:txBody>
                  <a:tcPr/>
                </a:tc>
                <a:tc>
                  <a:txBody>
                    <a:bodyPr/>
                    <a:lstStyle/>
                    <a:p>
                      <a:r>
                        <a:rPr lang="de-AT" dirty="0"/>
                        <a:t>Einheiten</a:t>
                      </a:r>
                      <a:endParaRPr lang="de-DE" dirty="0"/>
                    </a:p>
                  </a:txBody>
                  <a:tcPr/>
                </a:tc>
                <a:extLst>
                  <a:ext uri="{0D108BD9-81ED-4DB2-BD59-A6C34878D82A}">
                    <a16:rowId xmlns:a16="http://schemas.microsoft.com/office/drawing/2014/main" val="1817627392"/>
                  </a:ext>
                </a:extLst>
              </a:tr>
              <a:tr h="367010">
                <a:tc>
                  <a:txBody>
                    <a:bodyPr/>
                    <a:lstStyle/>
                    <a:p>
                      <a:r>
                        <a:rPr lang="de-AT" dirty="0"/>
                        <a:t>4DB</a:t>
                      </a:r>
                      <a:endParaRPr lang="de-DE" dirty="0"/>
                    </a:p>
                  </a:txBody>
                  <a:tcPr/>
                </a:tc>
                <a:tc>
                  <a:txBody>
                    <a:bodyPr/>
                    <a:lstStyle/>
                    <a:p>
                      <a:r>
                        <a:rPr lang="de-AT" dirty="0"/>
                        <a:t>E-Business-Center</a:t>
                      </a:r>
                      <a:endParaRPr lang="de-DE" dirty="0"/>
                    </a:p>
                  </a:txBody>
                  <a:tcPr/>
                </a:tc>
                <a:tc>
                  <a:txBody>
                    <a:bodyPr/>
                    <a:lstStyle/>
                    <a:p>
                      <a:r>
                        <a:rPr lang="de-AT" dirty="0"/>
                        <a:t>18 Einheiten</a:t>
                      </a:r>
                      <a:endParaRPr lang="de-DE" dirty="0"/>
                    </a:p>
                  </a:txBody>
                  <a:tcPr/>
                </a:tc>
                <a:extLst>
                  <a:ext uri="{0D108BD9-81ED-4DB2-BD59-A6C34878D82A}">
                    <a16:rowId xmlns:a16="http://schemas.microsoft.com/office/drawing/2014/main" val="1870729436"/>
                  </a:ext>
                </a:extLst>
              </a:tr>
              <a:tr h="367010">
                <a:tc>
                  <a:txBody>
                    <a:bodyPr/>
                    <a:lstStyle/>
                    <a:p>
                      <a:r>
                        <a:rPr lang="de-AT" dirty="0"/>
                        <a:t>5aHK</a:t>
                      </a:r>
                      <a:endParaRPr lang="de-DE" dirty="0"/>
                    </a:p>
                  </a:txBody>
                  <a:tcPr/>
                </a:tc>
                <a:tc>
                  <a:txBody>
                    <a:bodyPr/>
                    <a:lstStyle/>
                    <a:p>
                      <a:r>
                        <a:rPr lang="de-AT" dirty="0"/>
                        <a:t>WINF</a:t>
                      </a:r>
                      <a:endParaRPr lang="de-DE" dirty="0"/>
                    </a:p>
                  </a:txBody>
                  <a:tcPr/>
                </a:tc>
                <a:tc>
                  <a:txBody>
                    <a:bodyPr/>
                    <a:lstStyle/>
                    <a:p>
                      <a:r>
                        <a:rPr lang="de-AT" dirty="0"/>
                        <a:t>18 Einheiten</a:t>
                      </a:r>
                      <a:endParaRPr lang="de-DE" dirty="0"/>
                    </a:p>
                  </a:txBody>
                  <a:tcPr/>
                </a:tc>
                <a:extLst>
                  <a:ext uri="{0D108BD9-81ED-4DB2-BD59-A6C34878D82A}">
                    <a16:rowId xmlns:a16="http://schemas.microsoft.com/office/drawing/2014/main" val="2186016892"/>
                  </a:ext>
                </a:extLst>
              </a:tr>
              <a:tr h="367010">
                <a:tc>
                  <a:txBody>
                    <a:bodyPr/>
                    <a:lstStyle/>
                    <a:p>
                      <a:r>
                        <a:rPr lang="de-AT" dirty="0"/>
                        <a:t>5bHK</a:t>
                      </a:r>
                      <a:endParaRPr lang="de-DE" dirty="0"/>
                    </a:p>
                  </a:txBody>
                  <a:tcPr/>
                </a:tc>
                <a:tc>
                  <a:txBody>
                    <a:bodyPr/>
                    <a:lstStyle/>
                    <a:p>
                      <a:r>
                        <a:rPr lang="de-AT" dirty="0"/>
                        <a:t>WINF</a:t>
                      </a:r>
                      <a:endParaRPr lang="de-DE" dirty="0"/>
                    </a:p>
                  </a:txBody>
                  <a:tcPr/>
                </a:tc>
                <a:tc>
                  <a:txBody>
                    <a:bodyPr/>
                    <a:lstStyle/>
                    <a:p>
                      <a:r>
                        <a:rPr lang="de-AT" dirty="0"/>
                        <a:t>18 Einheiten</a:t>
                      </a:r>
                      <a:endParaRPr lang="de-DE" dirty="0"/>
                    </a:p>
                  </a:txBody>
                  <a:tcPr/>
                </a:tc>
                <a:extLst>
                  <a:ext uri="{0D108BD9-81ED-4DB2-BD59-A6C34878D82A}">
                    <a16:rowId xmlns:a16="http://schemas.microsoft.com/office/drawing/2014/main" val="783418373"/>
                  </a:ext>
                </a:extLst>
              </a:tr>
              <a:tr h="917524">
                <a:tc>
                  <a:txBody>
                    <a:bodyPr/>
                    <a:lstStyle/>
                    <a:p>
                      <a:r>
                        <a:rPr lang="de-AT" dirty="0"/>
                        <a:t>4/5aHL</a:t>
                      </a:r>
                      <a:endParaRPr lang="de-DE" dirty="0"/>
                    </a:p>
                  </a:txBody>
                  <a:tcPr/>
                </a:tc>
                <a:tc>
                  <a:txBody>
                    <a:bodyPr/>
                    <a:lstStyle/>
                    <a:p>
                      <a:r>
                        <a:rPr lang="de-AT" dirty="0"/>
                        <a:t>AINF 4. JG </a:t>
                      </a:r>
                      <a:r>
                        <a:rPr lang="de-AT" dirty="0" err="1"/>
                        <a:t>SoSe</a:t>
                      </a:r>
                      <a:br>
                        <a:rPr lang="de-AT" dirty="0"/>
                      </a:br>
                      <a:r>
                        <a:rPr lang="de-AT" dirty="0"/>
                        <a:t>RECHT 5. JG </a:t>
                      </a:r>
                      <a:r>
                        <a:rPr lang="de-AT" dirty="0" err="1"/>
                        <a:t>WiSe</a:t>
                      </a:r>
                      <a:br>
                        <a:rPr lang="de-AT" dirty="0"/>
                      </a:br>
                      <a:r>
                        <a:rPr lang="de-AT" dirty="0"/>
                        <a:t>GWV 4./5. JG</a:t>
                      </a:r>
                      <a:endParaRPr lang="de-DE" dirty="0"/>
                    </a:p>
                  </a:txBody>
                  <a:tcPr/>
                </a:tc>
                <a:tc>
                  <a:txBody>
                    <a:bodyPr/>
                    <a:lstStyle/>
                    <a:p>
                      <a:r>
                        <a:rPr lang="de-AT" dirty="0"/>
                        <a:t>6 Einheiten</a:t>
                      </a:r>
                      <a:br>
                        <a:rPr lang="de-AT" dirty="0"/>
                      </a:br>
                      <a:r>
                        <a:rPr lang="de-AT" dirty="0"/>
                        <a:t>6 Einheiten</a:t>
                      </a:r>
                      <a:br>
                        <a:rPr lang="de-AT" dirty="0"/>
                      </a:br>
                      <a:r>
                        <a:rPr lang="de-AT" dirty="0"/>
                        <a:t>6 Einheiten</a:t>
                      </a:r>
                      <a:endParaRPr lang="de-DE" dirty="0"/>
                    </a:p>
                  </a:txBody>
                  <a:tcPr/>
                </a:tc>
                <a:extLst>
                  <a:ext uri="{0D108BD9-81ED-4DB2-BD59-A6C34878D82A}">
                    <a16:rowId xmlns:a16="http://schemas.microsoft.com/office/drawing/2014/main" val="1798685823"/>
                  </a:ext>
                </a:extLst>
              </a:tr>
              <a:tr h="917524">
                <a:tc>
                  <a:txBody>
                    <a:bodyPr/>
                    <a:lstStyle/>
                    <a:p>
                      <a:r>
                        <a:rPr lang="de-AT" dirty="0"/>
                        <a:t>4/5bHL</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AINF 4. JG </a:t>
                      </a:r>
                      <a:r>
                        <a:rPr lang="de-AT" dirty="0" err="1"/>
                        <a:t>SoSe</a:t>
                      </a:r>
                      <a:br>
                        <a:rPr lang="de-AT" dirty="0"/>
                      </a:br>
                      <a:r>
                        <a:rPr lang="de-AT" dirty="0"/>
                        <a:t>RECHT 5. JG </a:t>
                      </a:r>
                      <a:r>
                        <a:rPr lang="de-AT" dirty="0" err="1"/>
                        <a:t>WiSe</a:t>
                      </a:r>
                      <a:br>
                        <a:rPr lang="de-AT" dirty="0"/>
                      </a:br>
                      <a:r>
                        <a:rPr lang="de-AT" dirty="0"/>
                        <a:t>VWL 4./5. JG</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6 Einheiten</a:t>
                      </a:r>
                      <a:br>
                        <a:rPr lang="de-AT" dirty="0"/>
                      </a:br>
                      <a:r>
                        <a:rPr lang="de-AT" dirty="0"/>
                        <a:t>6 Einheiten</a:t>
                      </a:r>
                      <a:br>
                        <a:rPr lang="de-AT" dirty="0"/>
                      </a:br>
                      <a:r>
                        <a:rPr lang="de-AT" dirty="0"/>
                        <a:t>6 Einheiten</a:t>
                      </a:r>
                      <a:endParaRPr lang="de-DE" dirty="0"/>
                    </a:p>
                  </a:txBody>
                  <a:tcPr/>
                </a:tc>
                <a:extLst>
                  <a:ext uri="{0D108BD9-81ED-4DB2-BD59-A6C34878D82A}">
                    <a16:rowId xmlns:a16="http://schemas.microsoft.com/office/drawing/2014/main" val="415547441"/>
                  </a:ext>
                </a:extLst>
              </a:tr>
              <a:tr h="917524">
                <a:tc>
                  <a:txBody>
                    <a:bodyPr/>
                    <a:lstStyle/>
                    <a:p>
                      <a:r>
                        <a:rPr lang="de-AT" dirty="0"/>
                        <a:t>4/5cHL</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AINF 4. JG </a:t>
                      </a:r>
                      <a:r>
                        <a:rPr lang="de-AT" dirty="0" err="1"/>
                        <a:t>SoSe</a:t>
                      </a:r>
                      <a:br>
                        <a:rPr lang="de-AT" dirty="0"/>
                      </a:br>
                      <a:r>
                        <a:rPr lang="de-AT" dirty="0"/>
                        <a:t>RECHT 5. JG </a:t>
                      </a:r>
                      <a:r>
                        <a:rPr lang="de-AT" dirty="0" err="1"/>
                        <a:t>WiSe</a:t>
                      </a:r>
                      <a:br>
                        <a:rPr lang="de-AT" dirty="0"/>
                      </a:br>
                      <a:r>
                        <a:rPr lang="de-AT" dirty="0"/>
                        <a:t>VWL 4./5. JG</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6 Einheiten</a:t>
                      </a:r>
                      <a:br>
                        <a:rPr lang="de-AT" dirty="0"/>
                      </a:br>
                      <a:r>
                        <a:rPr lang="de-AT" dirty="0"/>
                        <a:t>6 Einheiten</a:t>
                      </a:r>
                      <a:br>
                        <a:rPr lang="de-AT" dirty="0"/>
                      </a:br>
                      <a:r>
                        <a:rPr lang="de-AT" dirty="0"/>
                        <a:t>6 Einheiten</a:t>
                      </a:r>
                      <a:endParaRPr lang="de-DE" dirty="0"/>
                    </a:p>
                  </a:txBody>
                  <a:tcPr/>
                </a:tc>
                <a:extLst>
                  <a:ext uri="{0D108BD9-81ED-4DB2-BD59-A6C34878D82A}">
                    <a16:rowId xmlns:a16="http://schemas.microsoft.com/office/drawing/2014/main" val="2627508374"/>
                  </a:ext>
                </a:extLst>
              </a:tr>
              <a:tr h="1192782">
                <a:tc>
                  <a:txBody>
                    <a:bodyPr/>
                    <a:lstStyle/>
                    <a:p>
                      <a:r>
                        <a:rPr lang="de-AT" dirty="0"/>
                        <a:t>3FSD</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IFOM</a:t>
                      </a:r>
                      <a:br>
                        <a:rPr lang="de-DE" dirty="0"/>
                      </a:br>
                      <a:r>
                        <a:rPr lang="de-DE" dirty="0"/>
                        <a:t>Recht</a:t>
                      </a:r>
                      <a:br>
                        <a:rPr lang="de-DE" dirty="0"/>
                      </a:br>
                      <a:r>
                        <a:rPr lang="de-DE" dirty="0"/>
                        <a:t>Wirtschaftswerkstatt/BWL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6 Einheiten</a:t>
                      </a:r>
                      <a:br>
                        <a:rPr lang="de-AT" dirty="0"/>
                      </a:br>
                      <a:r>
                        <a:rPr lang="de-AT" dirty="0"/>
                        <a:t>6 Einheiten</a:t>
                      </a:r>
                      <a:br>
                        <a:rPr lang="de-AT" dirty="0"/>
                      </a:br>
                      <a:r>
                        <a:rPr lang="de-AT" dirty="0"/>
                        <a:t>6 Einheiten</a:t>
                      </a:r>
                      <a:endParaRPr lang="de-DE" dirty="0"/>
                    </a:p>
                  </a:txBody>
                  <a:tcPr/>
                </a:tc>
                <a:extLst>
                  <a:ext uri="{0D108BD9-81ED-4DB2-BD59-A6C34878D82A}">
                    <a16:rowId xmlns:a16="http://schemas.microsoft.com/office/drawing/2014/main" val="2280758216"/>
                  </a:ext>
                </a:extLst>
              </a:tr>
            </a:tbl>
          </a:graphicData>
        </a:graphic>
      </p:graphicFrame>
      <p:sp>
        <p:nvSpPr>
          <p:cNvPr id="4" name="Fußzeilenplatzhalter 3">
            <a:extLst>
              <a:ext uri="{FF2B5EF4-FFF2-40B4-BE49-F238E27FC236}">
                <a16:creationId xmlns:a16="http://schemas.microsoft.com/office/drawing/2014/main" id="{90B9256A-EF1E-47FF-85DF-E1D468D8F1C0}"/>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5" name="Foliennummernplatzhalter 4">
            <a:extLst>
              <a:ext uri="{FF2B5EF4-FFF2-40B4-BE49-F238E27FC236}">
                <a16:creationId xmlns:a16="http://schemas.microsoft.com/office/drawing/2014/main" id="{8E3AF52D-9A1A-413A-8CE6-E04CBB08ABBC}"/>
              </a:ext>
            </a:extLst>
          </p:cNvPr>
          <p:cNvSpPr>
            <a:spLocks noGrp="1"/>
          </p:cNvSpPr>
          <p:nvPr>
            <p:ph type="sldNum" sz="quarter" idx="12"/>
          </p:nvPr>
        </p:nvSpPr>
        <p:spPr/>
        <p:txBody>
          <a:bodyPr/>
          <a:lstStyle/>
          <a:p>
            <a:fld id="{E86F163F-8F63-4928-B8AA-681FD037123C}" type="slidenum">
              <a:rPr lang="de-DE" smtClean="0"/>
              <a:t>23</a:t>
            </a:fld>
            <a:endParaRPr lang="de-DE"/>
          </a:p>
        </p:txBody>
      </p:sp>
    </p:spTree>
    <p:extLst>
      <p:ext uri="{BB962C8B-B14F-4D97-AF65-F5344CB8AC3E}">
        <p14:creationId xmlns:p14="http://schemas.microsoft.com/office/powerpoint/2010/main" val="1509956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DDEB704-D38C-2FFA-493E-E7B335C616A3}"/>
              </a:ext>
            </a:extLst>
          </p:cNvPr>
          <p:cNvPicPr>
            <a:picLocks noChangeAspect="1"/>
          </p:cNvPicPr>
          <p:nvPr/>
        </p:nvPicPr>
        <p:blipFill>
          <a:blip r:embed="rId2"/>
          <a:stretch>
            <a:fillRect/>
          </a:stretch>
        </p:blipFill>
        <p:spPr>
          <a:xfrm>
            <a:off x="4713928" y="2033162"/>
            <a:ext cx="6782747" cy="676369"/>
          </a:xfrm>
          <a:prstGeom prst="rect">
            <a:avLst/>
          </a:prstGeom>
        </p:spPr>
      </p:pic>
      <p:sp>
        <p:nvSpPr>
          <p:cNvPr id="2" name="Titel 1">
            <a:extLst>
              <a:ext uri="{FF2B5EF4-FFF2-40B4-BE49-F238E27FC236}">
                <a16:creationId xmlns:a16="http://schemas.microsoft.com/office/drawing/2014/main" id="{1071BB86-FDA6-0FC3-F2C9-6FAA5DFFECE1}"/>
              </a:ext>
            </a:extLst>
          </p:cNvPr>
          <p:cNvSpPr>
            <a:spLocks noGrp="1"/>
          </p:cNvSpPr>
          <p:nvPr>
            <p:ph type="title"/>
          </p:nvPr>
        </p:nvSpPr>
        <p:spPr/>
        <p:txBody>
          <a:bodyPr/>
          <a:lstStyle/>
          <a:p>
            <a:pPr algn="r"/>
            <a:r>
              <a:rPr lang="de-AT" dirty="0"/>
              <a:t>OVOS Varianten</a:t>
            </a:r>
            <a:endParaRPr lang="de-DE" dirty="0"/>
          </a:p>
        </p:txBody>
      </p:sp>
      <p:sp>
        <p:nvSpPr>
          <p:cNvPr id="3" name="Inhaltsplatzhalter 2">
            <a:extLst>
              <a:ext uri="{FF2B5EF4-FFF2-40B4-BE49-F238E27FC236}">
                <a16:creationId xmlns:a16="http://schemas.microsoft.com/office/drawing/2014/main" id="{8D9CAF09-5EDB-1EA5-37CC-F2BED6099F8F}"/>
              </a:ext>
            </a:extLst>
          </p:cNvPr>
          <p:cNvSpPr>
            <a:spLocks noGrp="1"/>
          </p:cNvSpPr>
          <p:nvPr>
            <p:ph idx="1"/>
          </p:nvPr>
        </p:nvSpPr>
        <p:spPr>
          <a:xfrm>
            <a:off x="838200" y="1501967"/>
            <a:ext cx="10515600" cy="4351338"/>
          </a:xfrm>
        </p:spPr>
        <p:txBody>
          <a:bodyPr/>
          <a:lstStyle/>
          <a:p>
            <a:pPr marL="0" indent="0" algn="r">
              <a:buNone/>
            </a:pPr>
            <a:r>
              <a:rPr lang="de-AT" dirty="0"/>
              <a:t>Setupgebühr einmalig</a:t>
            </a:r>
          </a:p>
          <a:p>
            <a:pPr marL="0" indent="0" algn="r">
              <a:buNone/>
            </a:pPr>
            <a:endParaRPr lang="de-AT" dirty="0"/>
          </a:p>
          <a:p>
            <a:pPr marL="0" indent="0" algn="r">
              <a:buNone/>
            </a:pPr>
            <a:br>
              <a:rPr lang="de-AT" dirty="0"/>
            </a:br>
            <a:r>
              <a:rPr lang="de-AT" dirty="0"/>
              <a:t>Lizenzkosten jährlich</a:t>
            </a:r>
          </a:p>
          <a:p>
            <a:pPr marL="0" indent="0" algn="r">
              <a:buNone/>
            </a:pPr>
            <a:r>
              <a:rPr lang="de-AT" sz="2000" dirty="0"/>
              <a:t>300 Nutzer,  5-Jahres-Bindung</a:t>
            </a:r>
          </a:p>
          <a:p>
            <a:pPr marL="0" indent="0" algn="r">
              <a:buNone/>
            </a:pPr>
            <a:endParaRPr lang="de-AT" sz="2000" dirty="0"/>
          </a:p>
          <a:p>
            <a:pPr marL="0" indent="0" algn="r">
              <a:buNone/>
            </a:pPr>
            <a:endParaRPr lang="de-AT" sz="2000" dirty="0"/>
          </a:p>
          <a:p>
            <a:pPr marL="0" indent="0" algn="r">
              <a:buNone/>
            </a:pPr>
            <a:r>
              <a:rPr lang="de-AT" sz="2000" dirty="0"/>
              <a:t>300 Nutzer,  ohne Bindung</a:t>
            </a:r>
            <a:endParaRPr lang="de-DE" sz="2000" dirty="0"/>
          </a:p>
        </p:txBody>
      </p:sp>
      <p:pic>
        <p:nvPicPr>
          <p:cNvPr id="5" name="Grafik 4">
            <a:extLst>
              <a:ext uri="{FF2B5EF4-FFF2-40B4-BE49-F238E27FC236}">
                <a16:creationId xmlns:a16="http://schemas.microsoft.com/office/drawing/2014/main" id="{1FC56011-F940-7B39-4659-451AF794471C}"/>
              </a:ext>
            </a:extLst>
          </p:cNvPr>
          <p:cNvPicPr>
            <a:picLocks noChangeAspect="1"/>
          </p:cNvPicPr>
          <p:nvPr/>
        </p:nvPicPr>
        <p:blipFill>
          <a:blip r:embed="rId3"/>
          <a:stretch>
            <a:fillRect/>
          </a:stretch>
        </p:blipFill>
        <p:spPr>
          <a:xfrm>
            <a:off x="475349" y="585008"/>
            <a:ext cx="6458851" cy="5591955"/>
          </a:xfrm>
          <a:prstGeom prst="rect">
            <a:avLst/>
          </a:prstGeom>
        </p:spPr>
      </p:pic>
      <p:sp>
        <p:nvSpPr>
          <p:cNvPr id="8" name="Textfeld 7">
            <a:extLst>
              <a:ext uri="{FF2B5EF4-FFF2-40B4-BE49-F238E27FC236}">
                <a16:creationId xmlns:a16="http://schemas.microsoft.com/office/drawing/2014/main" id="{CA2ECF03-1F7B-9EA7-62DD-B2AAE92D18FE}"/>
              </a:ext>
            </a:extLst>
          </p:cNvPr>
          <p:cNvSpPr txBox="1"/>
          <p:nvPr/>
        </p:nvSpPr>
        <p:spPr>
          <a:xfrm>
            <a:off x="7083984" y="3732831"/>
            <a:ext cx="4341253" cy="1200329"/>
          </a:xfrm>
          <a:prstGeom prst="rect">
            <a:avLst/>
          </a:prstGeom>
          <a:noFill/>
        </p:spPr>
        <p:txBody>
          <a:bodyPr wrap="none" rtlCol="0">
            <a:spAutoFit/>
          </a:bodyPr>
          <a:lstStyle/>
          <a:p>
            <a:pPr algn="r"/>
            <a:r>
              <a:rPr lang="de-DE" b="1" dirty="0"/>
              <a:t>€ 8.748 - 60% Education Rabatt = € 3.499,--</a:t>
            </a:r>
          </a:p>
          <a:p>
            <a:pPr algn="r"/>
            <a:r>
              <a:rPr lang="de-DE" dirty="0"/>
              <a:t>€ 11.016 - 60% Education Rabatt = € 4.406,--</a:t>
            </a:r>
          </a:p>
          <a:p>
            <a:pPr algn="r"/>
            <a:r>
              <a:rPr lang="de-DE" dirty="0"/>
              <a:t>€ 12.960 - 60% Education Rabatt = € 5.184,--</a:t>
            </a:r>
          </a:p>
          <a:p>
            <a:pPr algn="r"/>
            <a:endParaRPr lang="de-DE" dirty="0"/>
          </a:p>
        </p:txBody>
      </p:sp>
      <p:sp>
        <p:nvSpPr>
          <p:cNvPr id="9" name="Textfeld 8">
            <a:extLst>
              <a:ext uri="{FF2B5EF4-FFF2-40B4-BE49-F238E27FC236}">
                <a16:creationId xmlns:a16="http://schemas.microsoft.com/office/drawing/2014/main" id="{B3EE77F5-9D2C-1DB3-6F3B-7B10DCCC2F8A}"/>
              </a:ext>
            </a:extLst>
          </p:cNvPr>
          <p:cNvSpPr txBox="1"/>
          <p:nvPr/>
        </p:nvSpPr>
        <p:spPr>
          <a:xfrm>
            <a:off x="7002227" y="4979960"/>
            <a:ext cx="4387291" cy="923330"/>
          </a:xfrm>
          <a:prstGeom prst="rect">
            <a:avLst/>
          </a:prstGeom>
          <a:noFill/>
        </p:spPr>
        <p:txBody>
          <a:bodyPr wrap="none" rtlCol="0">
            <a:spAutoFit/>
          </a:bodyPr>
          <a:lstStyle/>
          <a:p>
            <a:pPr algn="r"/>
            <a:r>
              <a:rPr lang="de-DE" b="1" dirty="0"/>
              <a:t>€ 10.368 - 60% Education Rabatt = € 4.147,--</a:t>
            </a:r>
          </a:p>
          <a:p>
            <a:pPr algn="r"/>
            <a:r>
              <a:rPr lang="de-DE" dirty="0"/>
              <a:t>€ 13.824 - 60% Education Rabatt = € 5.530,--</a:t>
            </a:r>
          </a:p>
          <a:p>
            <a:pPr algn="r"/>
            <a:r>
              <a:rPr lang="de-DE" dirty="0"/>
              <a:t>€ 17.280 - 60% Education Rabatt = € 6.912,--</a:t>
            </a:r>
          </a:p>
        </p:txBody>
      </p:sp>
      <p:sp>
        <p:nvSpPr>
          <p:cNvPr id="4" name="Fußzeilenplatzhalter 3">
            <a:extLst>
              <a:ext uri="{FF2B5EF4-FFF2-40B4-BE49-F238E27FC236}">
                <a16:creationId xmlns:a16="http://schemas.microsoft.com/office/drawing/2014/main" id="{8D677DE8-CA54-46D7-8556-30C5E68704EF}"/>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6" name="Foliennummernplatzhalter 5">
            <a:extLst>
              <a:ext uri="{FF2B5EF4-FFF2-40B4-BE49-F238E27FC236}">
                <a16:creationId xmlns:a16="http://schemas.microsoft.com/office/drawing/2014/main" id="{4799C46B-3D90-4F48-AD52-02083EEE5EE3}"/>
              </a:ext>
            </a:extLst>
          </p:cNvPr>
          <p:cNvSpPr>
            <a:spLocks noGrp="1"/>
          </p:cNvSpPr>
          <p:nvPr>
            <p:ph type="sldNum" sz="quarter" idx="12"/>
          </p:nvPr>
        </p:nvSpPr>
        <p:spPr/>
        <p:txBody>
          <a:bodyPr/>
          <a:lstStyle/>
          <a:p>
            <a:fld id="{E86F163F-8F63-4928-B8AA-681FD037123C}" type="slidenum">
              <a:rPr lang="de-DE" smtClean="0"/>
              <a:t>24</a:t>
            </a:fld>
            <a:endParaRPr lang="de-DE"/>
          </a:p>
        </p:txBody>
      </p:sp>
    </p:spTree>
    <p:extLst>
      <p:ext uri="{BB962C8B-B14F-4D97-AF65-F5344CB8AC3E}">
        <p14:creationId xmlns:p14="http://schemas.microsoft.com/office/powerpoint/2010/main" val="370197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8901E-E2F6-E65B-F608-512D23DE9DF7}"/>
              </a:ext>
            </a:extLst>
          </p:cNvPr>
          <p:cNvSpPr>
            <a:spLocks noGrp="1"/>
          </p:cNvSpPr>
          <p:nvPr>
            <p:ph type="title"/>
          </p:nvPr>
        </p:nvSpPr>
        <p:spPr>
          <a:xfrm>
            <a:off x="695325" y="389730"/>
            <a:ext cx="10515600" cy="1325563"/>
          </a:xfrm>
        </p:spPr>
        <p:txBody>
          <a:bodyPr/>
          <a:lstStyle/>
          <a:p>
            <a:pPr algn="ctr"/>
            <a:r>
              <a:rPr lang="de-AT" dirty="0"/>
              <a:t>OVOS Finanzierung jährliche Lizenzkosten</a:t>
            </a:r>
            <a:endParaRPr lang="de-DE" dirty="0"/>
          </a:p>
        </p:txBody>
      </p:sp>
      <p:graphicFrame>
        <p:nvGraphicFramePr>
          <p:cNvPr id="4" name="Diagramm 3">
            <a:extLst>
              <a:ext uri="{FF2B5EF4-FFF2-40B4-BE49-F238E27FC236}">
                <a16:creationId xmlns:a16="http://schemas.microsoft.com/office/drawing/2014/main" id="{BFF81F30-87D5-B193-6606-1B9557276787}"/>
              </a:ext>
            </a:extLst>
          </p:cNvPr>
          <p:cNvGraphicFramePr/>
          <p:nvPr>
            <p:extLst>
              <p:ext uri="{D42A27DB-BD31-4B8C-83A1-F6EECF244321}">
                <p14:modId xmlns:p14="http://schemas.microsoft.com/office/powerpoint/2010/main" val="1577447627"/>
              </p:ext>
            </p:extLst>
          </p:nvPr>
        </p:nvGraphicFramePr>
        <p:xfrm>
          <a:off x="1119188" y="1097613"/>
          <a:ext cx="8790125" cy="527337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a:extLst>
              <a:ext uri="{FF2B5EF4-FFF2-40B4-BE49-F238E27FC236}">
                <a16:creationId xmlns:a16="http://schemas.microsoft.com/office/drawing/2014/main" id="{4720FEB6-03DC-EC8E-D2D8-947A8E370606}"/>
              </a:ext>
            </a:extLst>
          </p:cNvPr>
          <p:cNvSpPr txBox="1"/>
          <p:nvPr/>
        </p:nvSpPr>
        <p:spPr>
          <a:xfrm>
            <a:off x="5757681" y="5343411"/>
            <a:ext cx="5676901" cy="738664"/>
          </a:xfrm>
          <a:prstGeom prst="rect">
            <a:avLst/>
          </a:prstGeom>
          <a:noFill/>
        </p:spPr>
        <p:txBody>
          <a:bodyPr wrap="square" rtlCol="0">
            <a:spAutoFit/>
          </a:bodyPr>
          <a:lstStyle/>
          <a:p>
            <a:r>
              <a:rPr lang="de-AT" sz="1400" dirty="0"/>
              <a:t>Jährliche Kosten inklusive Umsatzsteuer</a:t>
            </a:r>
          </a:p>
          <a:p>
            <a:r>
              <a:rPr lang="de-AT" sz="1400" dirty="0"/>
              <a:t>Die Software ist „</a:t>
            </a:r>
            <a:r>
              <a:rPr lang="de-AT" sz="1400" dirty="0" err="1"/>
              <a:t>white-labeled</a:t>
            </a:r>
            <a:r>
              <a:rPr lang="de-AT" sz="1400" dirty="0"/>
              <a:t>“</a:t>
            </a:r>
            <a:br>
              <a:rPr lang="de-AT" sz="1400" dirty="0"/>
            </a:br>
            <a:r>
              <a:rPr lang="de-AT" sz="1400" dirty="0"/>
              <a:t>d.h. Sponsoren können direkt in das Web-App-Logo aufgenommen werden.</a:t>
            </a:r>
          </a:p>
        </p:txBody>
      </p:sp>
      <p:pic>
        <p:nvPicPr>
          <p:cNvPr id="10" name="Grafik 9">
            <a:extLst>
              <a:ext uri="{FF2B5EF4-FFF2-40B4-BE49-F238E27FC236}">
                <a16:creationId xmlns:a16="http://schemas.microsoft.com/office/drawing/2014/main" id="{48752755-3227-3DF0-8C10-2E979500966F}"/>
              </a:ext>
            </a:extLst>
          </p:cNvPr>
          <p:cNvPicPr>
            <a:picLocks noChangeAspect="1"/>
          </p:cNvPicPr>
          <p:nvPr/>
        </p:nvPicPr>
        <p:blipFill>
          <a:blip r:embed="rId3"/>
          <a:stretch>
            <a:fillRect/>
          </a:stretch>
        </p:blipFill>
        <p:spPr>
          <a:xfrm>
            <a:off x="6872483" y="3854673"/>
            <a:ext cx="4585821" cy="1117936"/>
          </a:xfrm>
          <a:prstGeom prst="rect">
            <a:avLst/>
          </a:prstGeom>
        </p:spPr>
      </p:pic>
      <p:sp>
        <p:nvSpPr>
          <p:cNvPr id="11" name="Stern: 6 Zacken 10">
            <a:extLst>
              <a:ext uri="{FF2B5EF4-FFF2-40B4-BE49-F238E27FC236}">
                <a16:creationId xmlns:a16="http://schemas.microsoft.com/office/drawing/2014/main" id="{EA75A0DD-EC12-5DAE-9F1D-5E21B6EBDB81}"/>
              </a:ext>
            </a:extLst>
          </p:cNvPr>
          <p:cNvSpPr/>
          <p:nvPr/>
        </p:nvSpPr>
        <p:spPr>
          <a:xfrm>
            <a:off x="8912838" y="1254378"/>
            <a:ext cx="2521744" cy="2451380"/>
          </a:xfrm>
          <a:prstGeom prst="star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AT" sz="2400" b="1" dirty="0"/>
              <a:t>5 Jahre Bindung</a:t>
            </a:r>
          </a:p>
          <a:p>
            <a:pPr algn="ctr"/>
            <a:r>
              <a:rPr lang="de-AT" sz="2400" b="1" dirty="0"/>
              <a:t>Minus 20%</a:t>
            </a:r>
          </a:p>
        </p:txBody>
      </p:sp>
      <p:sp>
        <p:nvSpPr>
          <p:cNvPr id="3" name="Fußzeilenplatzhalter 2">
            <a:extLst>
              <a:ext uri="{FF2B5EF4-FFF2-40B4-BE49-F238E27FC236}">
                <a16:creationId xmlns:a16="http://schemas.microsoft.com/office/drawing/2014/main" id="{BA5FD669-CC67-48CB-BC65-C3ACDAB0BA58}"/>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5" name="Foliennummernplatzhalter 4">
            <a:extLst>
              <a:ext uri="{FF2B5EF4-FFF2-40B4-BE49-F238E27FC236}">
                <a16:creationId xmlns:a16="http://schemas.microsoft.com/office/drawing/2014/main" id="{169300B0-73A1-410C-B1AA-80F71DA09058}"/>
              </a:ext>
            </a:extLst>
          </p:cNvPr>
          <p:cNvSpPr>
            <a:spLocks noGrp="1"/>
          </p:cNvSpPr>
          <p:nvPr>
            <p:ph type="sldNum" sz="quarter" idx="12"/>
          </p:nvPr>
        </p:nvSpPr>
        <p:spPr/>
        <p:txBody>
          <a:bodyPr/>
          <a:lstStyle/>
          <a:p>
            <a:fld id="{E86F163F-8F63-4928-B8AA-681FD037123C}" type="slidenum">
              <a:rPr lang="de-DE" smtClean="0"/>
              <a:t>25</a:t>
            </a:fld>
            <a:endParaRPr lang="de-DE"/>
          </a:p>
        </p:txBody>
      </p:sp>
    </p:spTree>
    <p:extLst>
      <p:ext uri="{BB962C8B-B14F-4D97-AF65-F5344CB8AC3E}">
        <p14:creationId xmlns:p14="http://schemas.microsoft.com/office/powerpoint/2010/main" val="189704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8901E-E2F6-E65B-F608-512D23DE9DF7}"/>
              </a:ext>
            </a:extLst>
          </p:cNvPr>
          <p:cNvSpPr>
            <a:spLocks noGrp="1"/>
          </p:cNvSpPr>
          <p:nvPr>
            <p:ph type="title"/>
          </p:nvPr>
        </p:nvSpPr>
        <p:spPr/>
        <p:txBody>
          <a:bodyPr/>
          <a:lstStyle/>
          <a:p>
            <a:r>
              <a:rPr lang="de-AT" dirty="0"/>
              <a:t>Personalaufwand</a:t>
            </a:r>
            <a:endParaRPr lang="de-DE" dirty="0"/>
          </a:p>
        </p:txBody>
      </p:sp>
      <p:sp>
        <p:nvSpPr>
          <p:cNvPr id="3" name="Inhaltsplatzhalter 2">
            <a:extLst>
              <a:ext uri="{FF2B5EF4-FFF2-40B4-BE49-F238E27FC236}">
                <a16:creationId xmlns:a16="http://schemas.microsoft.com/office/drawing/2014/main" id="{0B1F4AA3-FB43-0ED3-F38B-4D3CE9715FE4}"/>
              </a:ext>
            </a:extLst>
          </p:cNvPr>
          <p:cNvSpPr>
            <a:spLocks noGrp="1"/>
          </p:cNvSpPr>
          <p:nvPr>
            <p:ph idx="1"/>
          </p:nvPr>
        </p:nvSpPr>
        <p:spPr/>
        <p:txBody>
          <a:bodyPr/>
          <a:lstStyle/>
          <a:p>
            <a:r>
              <a:rPr lang="de-AT" dirty="0"/>
              <a:t>Arbeitszeiten für administrative Tätigkeiten</a:t>
            </a:r>
          </a:p>
          <a:p>
            <a:r>
              <a:rPr lang="de-DE" dirty="0"/>
              <a:t>Administration </a:t>
            </a:r>
            <a:r>
              <a:rPr lang="de-DE" dirty="0" err="1"/>
              <a:t>GoPhish</a:t>
            </a:r>
            <a:r>
              <a:rPr lang="de-DE" dirty="0"/>
              <a:t>, Erstellung und Einhaltung Zeitplan für </a:t>
            </a:r>
            <a:r>
              <a:rPr lang="de-DE" dirty="0" err="1"/>
              <a:t>GoPhish</a:t>
            </a:r>
            <a:r>
              <a:rPr lang="de-DE" dirty="0"/>
              <a:t>-Mails, Erstellung Phishing-Mails</a:t>
            </a:r>
          </a:p>
          <a:p>
            <a:r>
              <a:rPr lang="de-DE" dirty="0"/>
              <a:t>Erstellung und Einhaltung Zeitplan für Schulungsinhalte OVOS, Regelmäßige Freischaltung der Schulungsinhalte OVOS</a:t>
            </a:r>
          </a:p>
          <a:p>
            <a:r>
              <a:rPr lang="de-DE" dirty="0"/>
              <a:t>Auswertung der Lernerfolge</a:t>
            </a:r>
          </a:p>
          <a:p>
            <a:r>
              <a:rPr lang="de-DE" dirty="0"/>
              <a:t>Anforderung der Zertifikate</a:t>
            </a:r>
          </a:p>
          <a:p>
            <a:r>
              <a:rPr lang="de-DE" b="1" dirty="0" err="1"/>
              <a:t>eEducation</a:t>
            </a:r>
            <a:r>
              <a:rPr lang="de-DE" b="1" dirty="0"/>
              <a:t>-Finanzierungsanträge als Expert(-Plus)-Schule</a:t>
            </a:r>
          </a:p>
          <a:p>
            <a:r>
              <a:rPr lang="de-DE" b="1" dirty="0" err="1"/>
              <a:t>Kustodiate</a:t>
            </a:r>
            <a:endParaRPr lang="de-DE" b="1" dirty="0"/>
          </a:p>
          <a:p>
            <a:endParaRPr lang="de-DE" dirty="0"/>
          </a:p>
        </p:txBody>
      </p:sp>
      <p:sp>
        <p:nvSpPr>
          <p:cNvPr id="4" name="Fußzeilenplatzhalter 3">
            <a:extLst>
              <a:ext uri="{FF2B5EF4-FFF2-40B4-BE49-F238E27FC236}">
                <a16:creationId xmlns:a16="http://schemas.microsoft.com/office/drawing/2014/main" id="{C324A3AF-4462-45B1-84CA-F950751B6AE1}"/>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5" name="Foliennummernplatzhalter 4">
            <a:extLst>
              <a:ext uri="{FF2B5EF4-FFF2-40B4-BE49-F238E27FC236}">
                <a16:creationId xmlns:a16="http://schemas.microsoft.com/office/drawing/2014/main" id="{CA282C50-2EE7-4892-B048-DDA023F9A35A}"/>
              </a:ext>
            </a:extLst>
          </p:cNvPr>
          <p:cNvSpPr>
            <a:spLocks noGrp="1"/>
          </p:cNvSpPr>
          <p:nvPr>
            <p:ph type="sldNum" sz="quarter" idx="12"/>
          </p:nvPr>
        </p:nvSpPr>
        <p:spPr/>
        <p:txBody>
          <a:bodyPr/>
          <a:lstStyle/>
          <a:p>
            <a:fld id="{E86F163F-8F63-4928-B8AA-681FD037123C}" type="slidenum">
              <a:rPr lang="de-DE" smtClean="0"/>
              <a:t>26</a:t>
            </a:fld>
            <a:endParaRPr lang="de-DE"/>
          </a:p>
        </p:txBody>
      </p:sp>
    </p:spTree>
    <p:extLst>
      <p:ext uri="{BB962C8B-B14F-4D97-AF65-F5344CB8AC3E}">
        <p14:creationId xmlns:p14="http://schemas.microsoft.com/office/powerpoint/2010/main" val="1992971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450F5-5909-463B-BD8D-FE1040AD748C}"/>
              </a:ext>
            </a:extLst>
          </p:cNvPr>
          <p:cNvSpPr>
            <a:spLocks noGrp="1"/>
          </p:cNvSpPr>
          <p:nvPr>
            <p:ph type="title"/>
          </p:nvPr>
        </p:nvSpPr>
        <p:spPr/>
        <p:txBody>
          <a:bodyPr/>
          <a:lstStyle/>
          <a:p>
            <a:r>
              <a:rPr lang="de-AT" dirty="0"/>
              <a:t>Schritte für die Schule</a:t>
            </a:r>
            <a:endParaRPr lang="de-DE" dirty="0"/>
          </a:p>
        </p:txBody>
      </p:sp>
      <p:sp>
        <p:nvSpPr>
          <p:cNvPr id="3" name="Inhaltsplatzhalter 2">
            <a:extLst>
              <a:ext uri="{FF2B5EF4-FFF2-40B4-BE49-F238E27FC236}">
                <a16:creationId xmlns:a16="http://schemas.microsoft.com/office/drawing/2014/main" id="{46081207-F092-A5B6-CF7F-7D252C6B5727}"/>
              </a:ext>
            </a:extLst>
          </p:cNvPr>
          <p:cNvSpPr>
            <a:spLocks noGrp="1"/>
          </p:cNvSpPr>
          <p:nvPr>
            <p:ph idx="1"/>
          </p:nvPr>
        </p:nvSpPr>
        <p:spPr>
          <a:xfrm>
            <a:off x="838200" y="1615313"/>
            <a:ext cx="10515600" cy="4513629"/>
          </a:xfrm>
        </p:spPr>
        <p:txBody>
          <a:bodyPr>
            <a:normAutofit fontScale="85000" lnSpcReduction="10000"/>
          </a:bodyPr>
          <a:lstStyle/>
          <a:p>
            <a:r>
              <a:rPr lang="de-AT" dirty="0"/>
              <a:t>Zielfestlegung: Einführung des Awareness-Programms und Zertifikate für SchülerInnen</a:t>
            </a:r>
          </a:p>
          <a:p>
            <a:r>
              <a:rPr lang="de-AT" dirty="0"/>
              <a:t>Klärung der Finanzierung von OVOS</a:t>
            </a:r>
          </a:p>
          <a:p>
            <a:r>
              <a:rPr lang="de-AT" dirty="0"/>
              <a:t>Installation </a:t>
            </a:r>
            <a:r>
              <a:rPr lang="de-AT" dirty="0" err="1"/>
              <a:t>GoPhish</a:t>
            </a:r>
            <a:endParaRPr lang="de-AT" dirty="0"/>
          </a:p>
          <a:p>
            <a:r>
              <a:rPr lang="de-AT" dirty="0"/>
              <a:t>Installation und Konfiguration OVOS (wird extern durchgeführt, € 1.500,--)</a:t>
            </a:r>
          </a:p>
          <a:p>
            <a:r>
              <a:rPr lang="de-AT" dirty="0"/>
              <a:t>Organisatorische Festlegungen, Zuständigkeiten für: </a:t>
            </a:r>
          </a:p>
          <a:p>
            <a:pPr lvl="1"/>
            <a:r>
              <a:rPr lang="de-AT" dirty="0"/>
              <a:t>Administration </a:t>
            </a:r>
            <a:r>
              <a:rPr lang="de-AT" dirty="0" err="1"/>
              <a:t>GoPhish</a:t>
            </a:r>
            <a:r>
              <a:rPr lang="de-AT" dirty="0"/>
              <a:t> (auf internem/externem Webserver)</a:t>
            </a:r>
          </a:p>
          <a:p>
            <a:pPr lvl="1"/>
            <a:r>
              <a:rPr lang="de-AT" dirty="0"/>
              <a:t>Erstellung und Einhaltung Zeitplan für </a:t>
            </a:r>
            <a:r>
              <a:rPr lang="de-AT" dirty="0" err="1"/>
              <a:t>GoPhish</a:t>
            </a:r>
            <a:r>
              <a:rPr lang="de-AT" dirty="0"/>
              <a:t>-Mails</a:t>
            </a:r>
          </a:p>
          <a:p>
            <a:pPr lvl="1"/>
            <a:r>
              <a:rPr lang="de-AT" dirty="0"/>
              <a:t>Erstellung Phishing-Mails: effizient durch Importmöglichkeiten, Vorlagen, Schulübungen </a:t>
            </a:r>
          </a:p>
          <a:p>
            <a:pPr lvl="1"/>
            <a:r>
              <a:rPr lang="de-AT" dirty="0"/>
              <a:t>Erstellung und Einhaltung Zeitplan für Schulungsinhalte OVOS</a:t>
            </a:r>
          </a:p>
          <a:p>
            <a:pPr lvl="1"/>
            <a:r>
              <a:rPr lang="de-AT" dirty="0"/>
              <a:t>Regelmäßige Freischaltung der Schulungsinhalte OVOS</a:t>
            </a:r>
          </a:p>
          <a:p>
            <a:pPr lvl="1"/>
            <a:r>
              <a:rPr lang="de-AT" dirty="0"/>
              <a:t>Auswertung der Lernerfolge</a:t>
            </a:r>
          </a:p>
          <a:p>
            <a:pPr lvl="1"/>
            <a:r>
              <a:rPr lang="de-AT" dirty="0"/>
              <a:t>Anforderung der Zertifikate</a:t>
            </a:r>
          </a:p>
          <a:p>
            <a:endParaRPr lang="de-DE" dirty="0"/>
          </a:p>
        </p:txBody>
      </p:sp>
      <p:sp>
        <p:nvSpPr>
          <p:cNvPr id="4" name="Fußzeilenplatzhalter 3">
            <a:extLst>
              <a:ext uri="{FF2B5EF4-FFF2-40B4-BE49-F238E27FC236}">
                <a16:creationId xmlns:a16="http://schemas.microsoft.com/office/drawing/2014/main" id="{83C46EEF-5397-40DB-A7C1-0336626C9979}"/>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5" name="Foliennummernplatzhalter 4">
            <a:extLst>
              <a:ext uri="{FF2B5EF4-FFF2-40B4-BE49-F238E27FC236}">
                <a16:creationId xmlns:a16="http://schemas.microsoft.com/office/drawing/2014/main" id="{22790EA1-0D97-4F33-8B61-6ED2A2990AD4}"/>
              </a:ext>
            </a:extLst>
          </p:cNvPr>
          <p:cNvSpPr>
            <a:spLocks noGrp="1"/>
          </p:cNvSpPr>
          <p:nvPr>
            <p:ph type="sldNum" sz="quarter" idx="12"/>
          </p:nvPr>
        </p:nvSpPr>
        <p:spPr/>
        <p:txBody>
          <a:bodyPr/>
          <a:lstStyle/>
          <a:p>
            <a:fld id="{E86F163F-8F63-4928-B8AA-681FD037123C}" type="slidenum">
              <a:rPr lang="de-DE" smtClean="0"/>
              <a:t>27</a:t>
            </a:fld>
            <a:endParaRPr lang="de-DE"/>
          </a:p>
        </p:txBody>
      </p:sp>
    </p:spTree>
    <p:extLst>
      <p:ext uri="{BB962C8B-B14F-4D97-AF65-F5344CB8AC3E}">
        <p14:creationId xmlns:p14="http://schemas.microsoft.com/office/powerpoint/2010/main" val="1340720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450F5-5909-463B-BD8D-FE1040AD748C}"/>
              </a:ext>
            </a:extLst>
          </p:cNvPr>
          <p:cNvSpPr>
            <a:spLocks noGrp="1"/>
          </p:cNvSpPr>
          <p:nvPr>
            <p:ph type="title"/>
          </p:nvPr>
        </p:nvSpPr>
        <p:spPr/>
        <p:txBody>
          <a:bodyPr/>
          <a:lstStyle/>
          <a:p>
            <a:r>
              <a:rPr lang="de-AT" dirty="0"/>
              <a:t>Vorteile für die Schule</a:t>
            </a:r>
            <a:endParaRPr lang="de-DE" dirty="0"/>
          </a:p>
        </p:txBody>
      </p:sp>
      <p:sp>
        <p:nvSpPr>
          <p:cNvPr id="3" name="Inhaltsplatzhalter 2">
            <a:extLst>
              <a:ext uri="{FF2B5EF4-FFF2-40B4-BE49-F238E27FC236}">
                <a16:creationId xmlns:a16="http://schemas.microsoft.com/office/drawing/2014/main" id="{46081207-F092-A5B6-CF7F-7D252C6B5727}"/>
              </a:ext>
            </a:extLst>
          </p:cNvPr>
          <p:cNvSpPr>
            <a:spLocks noGrp="1"/>
          </p:cNvSpPr>
          <p:nvPr>
            <p:ph idx="1"/>
          </p:nvPr>
        </p:nvSpPr>
        <p:spPr/>
        <p:txBody>
          <a:bodyPr>
            <a:normAutofit/>
          </a:bodyPr>
          <a:lstStyle/>
          <a:p>
            <a:r>
              <a:rPr lang="de-AT" dirty="0"/>
              <a:t>Außenwirkung:</a:t>
            </a:r>
          </a:p>
          <a:p>
            <a:pPr lvl="1"/>
            <a:r>
              <a:rPr lang="de-AT" dirty="0"/>
              <a:t>bei Organisationen durch Awareness Zertifikat</a:t>
            </a:r>
          </a:p>
          <a:p>
            <a:pPr lvl="1"/>
            <a:r>
              <a:rPr lang="de-AT" dirty="0"/>
              <a:t>Beiträge in Print- und Online-Medien</a:t>
            </a:r>
          </a:p>
          <a:p>
            <a:pPr lvl="1"/>
            <a:r>
              <a:rPr lang="de-AT" dirty="0"/>
              <a:t>Professionalität bei der Fortbildung von SchülerInnen und LehrerInnen</a:t>
            </a:r>
          </a:p>
          <a:p>
            <a:r>
              <a:rPr lang="de-AT" dirty="0"/>
              <a:t>Innovation macht Schule</a:t>
            </a:r>
          </a:p>
          <a:p>
            <a:r>
              <a:rPr lang="de-AT" dirty="0"/>
              <a:t>Förderung von digitalen Kompetenzen</a:t>
            </a:r>
          </a:p>
          <a:p>
            <a:r>
              <a:rPr lang="de-AT" dirty="0"/>
              <a:t>Förderung der </a:t>
            </a:r>
            <a:r>
              <a:rPr lang="de-AT" dirty="0" err="1"/>
              <a:t>Cyber</a:t>
            </a:r>
            <a:r>
              <a:rPr lang="de-AT" dirty="0"/>
              <a:t> Security Awareness</a:t>
            </a:r>
          </a:p>
          <a:p>
            <a:pPr lvl="1"/>
            <a:r>
              <a:rPr lang="de-AT" dirty="0"/>
              <a:t>bei Schülerinnen und Schüler</a:t>
            </a:r>
          </a:p>
          <a:p>
            <a:pPr lvl="1"/>
            <a:r>
              <a:rPr lang="de-AT" dirty="0"/>
              <a:t>im Lehrerkollegium</a:t>
            </a:r>
          </a:p>
          <a:p>
            <a:endParaRPr lang="de-DE" dirty="0"/>
          </a:p>
        </p:txBody>
      </p:sp>
      <p:sp>
        <p:nvSpPr>
          <p:cNvPr id="4" name="Fußzeilenplatzhalter 3">
            <a:extLst>
              <a:ext uri="{FF2B5EF4-FFF2-40B4-BE49-F238E27FC236}">
                <a16:creationId xmlns:a16="http://schemas.microsoft.com/office/drawing/2014/main" id="{6BF1B86B-8E78-4A07-8A2C-2CEAFCE6D0EC}"/>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5" name="Foliennummernplatzhalter 4">
            <a:extLst>
              <a:ext uri="{FF2B5EF4-FFF2-40B4-BE49-F238E27FC236}">
                <a16:creationId xmlns:a16="http://schemas.microsoft.com/office/drawing/2014/main" id="{9E0B596E-20C4-4719-AEC9-27BF8C325D86}"/>
              </a:ext>
            </a:extLst>
          </p:cNvPr>
          <p:cNvSpPr>
            <a:spLocks noGrp="1"/>
          </p:cNvSpPr>
          <p:nvPr>
            <p:ph type="sldNum" sz="quarter" idx="12"/>
          </p:nvPr>
        </p:nvSpPr>
        <p:spPr/>
        <p:txBody>
          <a:bodyPr/>
          <a:lstStyle/>
          <a:p>
            <a:fld id="{E86F163F-8F63-4928-B8AA-681FD037123C}" type="slidenum">
              <a:rPr lang="de-DE" smtClean="0"/>
              <a:t>28</a:t>
            </a:fld>
            <a:endParaRPr lang="de-DE"/>
          </a:p>
        </p:txBody>
      </p:sp>
    </p:spTree>
    <p:extLst>
      <p:ext uri="{BB962C8B-B14F-4D97-AF65-F5344CB8AC3E}">
        <p14:creationId xmlns:p14="http://schemas.microsoft.com/office/powerpoint/2010/main" val="2849843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E146C6A-1934-44B1-E37F-7BF4CA0E5CBE}"/>
              </a:ext>
            </a:extLst>
          </p:cNvPr>
          <p:cNvPicPr>
            <a:picLocks noChangeAspect="1"/>
          </p:cNvPicPr>
          <p:nvPr/>
        </p:nvPicPr>
        <p:blipFill>
          <a:blip r:embed="rId2"/>
          <a:stretch>
            <a:fillRect/>
          </a:stretch>
        </p:blipFill>
        <p:spPr>
          <a:xfrm>
            <a:off x="3867571" y="0"/>
            <a:ext cx="4456857" cy="6858000"/>
          </a:xfrm>
          <a:prstGeom prst="rect">
            <a:avLst/>
          </a:prstGeom>
        </p:spPr>
      </p:pic>
      <p:sp>
        <p:nvSpPr>
          <p:cNvPr id="2" name="Fußzeilenplatzhalter 1">
            <a:extLst>
              <a:ext uri="{FF2B5EF4-FFF2-40B4-BE49-F238E27FC236}">
                <a16:creationId xmlns:a16="http://schemas.microsoft.com/office/drawing/2014/main" id="{2A1A23B8-514A-47F8-8E25-EEE920B4C206}"/>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3" name="Foliennummernplatzhalter 2">
            <a:extLst>
              <a:ext uri="{FF2B5EF4-FFF2-40B4-BE49-F238E27FC236}">
                <a16:creationId xmlns:a16="http://schemas.microsoft.com/office/drawing/2014/main" id="{8CA17D25-2EA9-4230-942E-27FA7536B54C}"/>
              </a:ext>
            </a:extLst>
          </p:cNvPr>
          <p:cNvSpPr>
            <a:spLocks noGrp="1"/>
          </p:cNvSpPr>
          <p:nvPr>
            <p:ph type="sldNum" sz="quarter" idx="12"/>
          </p:nvPr>
        </p:nvSpPr>
        <p:spPr/>
        <p:txBody>
          <a:bodyPr/>
          <a:lstStyle/>
          <a:p>
            <a:fld id="{E86F163F-8F63-4928-B8AA-681FD037123C}" type="slidenum">
              <a:rPr lang="de-DE" smtClean="0"/>
              <a:t>29</a:t>
            </a:fld>
            <a:endParaRPr lang="de-DE"/>
          </a:p>
        </p:txBody>
      </p:sp>
    </p:spTree>
    <p:extLst>
      <p:ext uri="{BB962C8B-B14F-4D97-AF65-F5344CB8AC3E}">
        <p14:creationId xmlns:p14="http://schemas.microsoft.com/office/powerpoint/2010/main" val="131156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s Ritterleben zieht heute viele Reanactors an.">
            <a:extLst>
              <a:ext uri="{FF2B5EF4-FFF2-40B4-BE49-F238E27FC236}">
                <a16:creationId xmlns:a16="http://schemas.microsoft.com/office/drawing/2014/main" id="{9C084DDF-1D0A-08A2-A3FB-B369CA9E1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675196A7-7526-A32E-957C-9041D20BF1B7}"/>
              </a:ext>
            </a:extLst>
          </p:cNvPr>
          <p:cNvSpPr txBox="1"/>
          <p:nvPr/>
        </p:nvSpPr>
        <p:spPr>
          <a:xfrm>
            <a:off x="888727" y="334297"/>
            <a:ext cx="6338595" cy="2616101"/>
          </a:xfrm>
          <a:prstGeom prst="rect">
            <a:avLst/>
          </a:prstGeom>
          <a:noFill/>
        </p:spPr>
        <p:txBody>
          <a:bodyPr wrap="none" rtlCol="0">
            <a:spAutoFit/>
          </a:bodyPr>
          <a:lstStyle/>
          <a:p>
            <a:pPr marL="285750" indent="-285750">
              <a:buFont typeface="Arial" panose="020B0604020202020204" pitchFamily="34" charset="0"/>
              <a:buChar char="•"/>
            </a:pPr>
            <a:r>
              <a:rPr lang="de-AT" dirty="0"/>
              <a:t>Es handelt sich um einen Kampf</a:t>
            </a:r>
          </a:p>
          <a:p>
            <a:pPr marL="285750" indent="-285750">
              <a:buFont typeface="Arial" panose="020B0604020202020204" pitchFamily="34" charset="0"/>
              <a:buChar char="•"/>
            </a:pPr>
            <a:r>
              <a:rPr lang="de-AT" dirty="0"/>
              <a:t>Bedrohlich</a:t>
            </a:r>
          </a:p>
          <a:p>
            <a:pPr marL="285750" indent="-285750">
              <a:buFont typeface="Arial" panose="020B0604020202020204" pitchFamily="34" charset="0"/>
              <a:buChar char="•"/>
            </a:pPr>
            <a:r>
              <a:rPr lang="de-AT" dirty="0"/>
              <a:t>Aggressiv, die Schwächen des Menschen ausnutzend</a:t>
            </a:r>
          </a:p>
          <a:p>
            <a:pPr marL="285750" indent="-285750">
              <a:buFont typeface="Arial" panose="020B0604020202020204" pitchFamily="34" charset="0"/>
              <a:buChar char="•"/>
            </a:pPr>
            <a:r>
              <a:rPr lang="de-AT" dirty="0"/>
              <a:t>Es betrifft den einzelnen Organisationsteilnehmer persönlich</a:t>
            </a:r>
          </a:p>
          <a:p>
            <a:pPr marL="285750" indent="-285750">
              <a:buFont typeface="Arial" panose="020B0604020202020204" pitchFamily="34" charset="0"/>
              <a:buChar char="•"/>
            </a:pPr>
            <a:r>
              <a:rPr lang="de-AT" dirty="0"/>
              <a:t>Sehr zielorientiert: 1 Organisationsteilnehmer reicht</a:t>
            </a:r>
          </a:p>
          <a:p>
            <a:pPr marL="285750" indent="-285750">
              <a:buFont typeface="Arial" panose="020B0604020202020204" pitchFamily="34" charset="0"/>
              <a:buChar char="•"/>
            </a:pPr>
            <a:r>
              <a:rPr lang="de-AT" dirty="0"/>
              <a:t>Verdeutlicht spezielle Vorgehensweise des Spear-Phishings</a:t>
            </a:r>
          </a:p>
          <a:p>
            <a:pPr marL="285750" indent="-285750">
              <a:buFont typeface="Arial" panose="020B0604020202020204" pitchFamily="34" charset="0"/>
              <a:buChar char="•"/>
            </a:pPr>
            <a:r>
              <a:rPr lang="de-AT" dirty="0"/>
              <a:t>KI-</a:t>
            </a:r>
            <a:r>
              <a:rPr lang="de-AT" dirty="0" err="1"/>
              <a:t>as</a:t>
            </a:r>
            <a:r>
              <a:rPr lang="de-AT" dirty="0"/>
              <a:t>-a-Service ermöglicht tü</a:t>
            </a:r>
            <a:r>
              <a:rPr lang="de-AT" dirty="0">
                <a:solidFill>
                  <a:schemeClr val="bg1"/>
                </a:solidFill>
              </a:rPr>
              <a:t>ckis</a:t>
            </a:r>
            <a:r>
              <a:rPr lang="de-AT" dirty="0"/>
              <a:t>che, neue Angriffstaktiken wie</a:t>
            </a:r>
          </a:p>
          <a:p>
            <a:pPr marL="285750" indent="-285750">
              <a:buFont typeface="Arial" panose="020B0604020202020204" pitchFamily="34" charset="0"/>
              <a:buChar char="•"/>
            </a:pPr>
            <a:r>
              <a:rPr lang="de-AT" dirty="0"/>
              <a:t>Deep-Fakes, Voice </a:t>
            </a:r>
            <a:r>
              <a:rPr lang="de-AT" dirty="0" err="1"/>
              <a:t>Cloning</a:t>
            </a:r>
            <a:r>
              <a:rPr lang="de-AT" dirty="0"/>
              <a:t>, </a:t>
            </a:r>
            <a:r>
              <a:rPr lang="de-AT" dirty="0">
                <a:solidFill>
                  <a:schemeClr val="bg1"/>
                </a:solidFill>
              </a:rPr>
              <a:t>masse</a:t>
            </a:r>
            <a:r>
              <a:rPr lang="de-AT" dirty="0"/>
              <a:t>ntaugliches </a:t>
            </a:r>
            <a:r>
              <a:rPr lang="de-AT" dirty="0" err="1"/>
              <a:t>Spearphishing</a:t>
            </a:r>
            <a:endParaRPr lang="de-AT" dirty="0"/>
          </a:p>
          <a:p>
            <a:pPr marL="285750" indent="-285750">
              <a:buFont typeface="Arial" panose="020B0604020202020204" pitchFamily="34" charset="0"/>
              <a:buChar char="•"/>
            </a:pPr>
            <a:r>
              <a:rPr lang="de-AT" sz="2000" b="1" dirty="0"/>
              <a:t>Abwehrmechanismen intu</a:t>
            </a:r>
            <a:r>
              <a:rPr lang="de-AT" sz="2000" b="1" dirty="0">
                <a:solidFill>
                  <a:schemeClr val="bg1"/>
                </a:solidFill>
              </a:rPr>
              <a:t>itiv</a:t>
            </a:r>
            <a:endParaRPr lang="de-DE" sz="2000" b="1" dirty="0">
              <a:solidFill>
                <a:schemeClr val="bg1"/>
              </a:solidFill>
            </a:endParaRPr>
          </a:p>
        </p:txBody>
      </p:sp>
      <p:sp>
        <p:nvSpPr>
          <p:cNvPr id="7" name="Textfeld 6">
            <a:extLst>
              <a:ext uri="{FF2B5EF4-FFF2-40B4-BE49-F238E27FC236}">
                <a16:creationId xmlns:a16="http://schemas.microsoft.com/office/drawing/2014/main" id="{E462D7ED-0DE4-3957-3B42-726281480112}"/>
              </a:ext>
            </a:extLst>
          </p:cNvPr>
          <p:cNvSpPr txBox="1"/>
          <p:nvPr/>
        </p:nvSpPr>
        <p:spPr>
          <a:xfrm>
            <a:off x="6736415" y="4828032"/>
            <a:ext cx="242374" cy="369332"/>
          </a:xfrm>
          <a:prstGeom prst="rect">
            <a:avLst/>
          </a:prstGeom>
          <a:noFill/>
        </p:spPr>
        <p:txBody>
          <a:bodyPr wrap="none" rtlCol="0">
            <a:spAutoFit/>
          </a:bodyPr>
          <a:lstStyle/>
          <a:p>
            <a:r>
              <a:rPr lang="de-AT" dirty="0"/>
              <a:t>.</a:t>
            </a:r>
            <a:endParaRPr lang="de-DE" dirty="0"/>
          </a:p>
        </p:txBody>
      </p:sp>
      <p:sp>
        <p:nvSpPr>
          <p:cNvPr id="6" name="Titel 1">
            <a:extLst>
              <a:ext uri="{FF2B5EF4-FFF2-40B4-BE49-F238E27FC236}">
                <a16:creationId xmlns:a16="http://schemas.microsoft.com/office/drawing/2014/main" id="{0EAA7F0B-6FAA-4E55-97AE-EF4AA4311DA2}"/>
              </a:ext>
            </a:extLst>
          </p:cNvPr>
          <p:cNvSpPr txBox="1">
            <a:spLocks/>
          </p:cNvSpPr>
          <p:nvPr/>
        </p:nvSpPr>
        <p:spPr>
          <a:xfrm>
            <a:off x="787673" y="2993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4800" b="1" dirty="0"/>
              <a:t>In diesem Krieg sind wir </a:t>
            </a:r>
          </a:p>
          <a:p>
            <a:r>
              <a:rPr lang="de-AT" sz="4800" b="1" dirty="0"/>
              <a:t>alle betroffen</a:t>
            </a:r>
            <a:endParaRPr lang="de-DE" sz="4800" b="1" dirty="0"/>
          </a:p>
        </p:txBody>
      </p:sp>
      <p:sp>
        <p:nvSpPr>
          <p:cNvPr id="2" name="Fußzeilenplatzhalter 1">
            <a:extLst>
              <a:ext uri="{FF2B5EF4-FFF2-40B4-BE49-F238E27FC236}">
                <a16:creationId xmlns:a16="http://schemas.microsoft.com/office/drawing/2014/main" id="{009314D2-415C-4FA2-AA9E-9BF44BF8947C}"/>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3" name="Foliennummernplatzhalter 2">
            <a:extLst>
              <a:ext uri="{FF2B5EF4-FFF2-40B4-BE49-F238E27FC236}">
                <a16:creationId xmlns:a16="http://schemas.microsoft.com/office/drawing/2014/main" id="{25E14922-F903-4D1A-8592-D5CD9E2BBF28}"/>
              </a:ext>
            </a:extLst>
          </p:cNvPr>
          <p:cNvSpPr>
            <a:spLocks noGrp="1"/>
          </p:cNvSpPr>
          <p:nvPr>
            <p:ph type="sldNum" sz="quarter" idx="12"/>
          </p:nvPr>
        </p:nvSpPr>
        <p:spPr/>
        <p:txBody>
          <a:bodyPr/>
          <a:lstStyle/>
          <a:p>
            <a:fld id="{E86F163F-8F63-4928-B8AA-681FD037123C}" type="slidenum">
              <a:rPr lang="de-DE" smtClean="0"/>
              <a:t>3</a:t>
            </a:fld>
            <a:endParaRPr lang="de-DE"/>
          </a:p>
        </p:txBody>
      </p:sp>
    </p:spTree>
    <p:extLst>
      <p:ext uri="{BB962C8B-B14F-4D97-AF65-F5344CB8AC3E}">
        <p14:creationId xmlns:p14="http://schemas.microsoft.com/office/powerpoint/2010/main" val="129006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additive="base">
                                        <p:cTn id="4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additive="base">
                                        <p:cTn id="4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 calcmode="lin" valueType="num">
                                      <p:cBhvr additive="base">
                                        <p:cTn id="5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anim calcmode="lin" valueType="num">
                                      <p:cBhvr additive="base">
                                        <p:cTn id="5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00016-B2B1-47CE-83AC-27224621DDE4}"/>
              </a:ext>
            </a:extLst>
          </p:cNvPr>
          <p:cNvSpPr>
            <a:spLocks noGrp="1"/>
          </p:cNvSpPr>
          <p:nvPr>
            <p:ph type="title" idx="4294967295"/>
          </p:nvPr>
        </p:nvSpPr>
        <p:spPr>
          <a:xfrm>
            <a:off x="0" y="365125"/>
            <a:ext cx="10515600" cy="1325563"/>
          </a:xfrm>
        </p:spPr>
        <p:txBody>
          <a:bodyPr/>
          <a:lstStyle/>
          <a:p>
            <a:r>
              <a:rPr lang="de-AT" dirty="0"/>
              <a:t>B</a:t>
            </a:r>
            <a:endParaRPr lang="de-DE" dirty="0"/>
          </a:p>
        </p:txBody>
      </p:sp>
      <p:pic>
        <p:nvPicPr>
          <p:cNvPr id="1026" name="Picture 2" descr="Die innere Alchemie">
            <a:extLst>
              <a:ext uri="{FF2B5EF4-FFF2-40B4-BE49-F238E27FC236}">
                <a16:creationId xmlns:a16="http://schemas.microsoft.com/office/drawing/2014/main" id="{FA8E474D-9F60-4546-8FE6-7E28C9E2F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09751CCA-814D-4EDA-990F-05F263A0B39D}"/>
              </a:ext>
            </a:extLst>
          </p:cNvPr>
          <p:cNvSpPr txBox="1"/>
          <p:nvPr/>
        </p:nvSpPr>
        <p:spPr>
          <a:xfrm>
            <a:off x="5659583" y="1624736"/>
            <a:ext cx="2760436" cy="1323439"/>
          </a:xfrm>
          <a:prstGeom prst="rect">
            <a:avLst/>
          </a:prstGeom>
          <a:noFill/>
        </p:spPr>
        <p:txBody>
          <a:bodyPr wrap="none" rtlCol="0">
            <a:spAutoFit/>
          </a:bodyPr>
          <a:lstStyle/>
          <a:p>
            <a:r>
              <a:rPr lang="de-AT" sz="4000" dirty="0"/>
              <a:t>Bewusstsein</a:t>
            </a:r>
          </a:p>
          <a:p>
            <a:r>
              <a:rPr lang="de-AT" sz="4000" dirty="0"/>
              <a:t>Awareness</a:t>
            </a:r>
            <a:endParaRPr lang="de-DE" sz="4000" dirty="0"/>
          </a:p>
        </p:txBody>
      </p:sp>
      <p:sp>
        <p:nvSpPr>
          <p:cNvPr id="3" name="Textfeld 2">
            <a:extLst>
              <a:ext uri="{FF2B5EF4-FFF2-40B4-BE49-F238E27FC236}">
                <a16:creationId xmlns:a16="http://schemas.microsoft.com/office/drawing/2014/main" id="{E136C291-4C93-47A5-908B-3BF06A0A6CD1}"/>
              </a:ext>
            </a:extLst>
          </p:cNvPr>
          <p:cNvSpPr txBox="1"/>
          <p:nvPr/>
        </p:nvSpPr>
        <p:spPr>
          <a:xfrm>
            <a:off x="8220456" y="3674179"/>
            <a:ext cx="3394904" cy="2308324"/>
          </a:xfrm>
          <a:prstGeom prst="rect">
            <a:avLst/>
          </a:prstGeom>
          <a:noFill/>
        </p:spPr>
        <p:txBody>
          <a:bodyPr wrap="none" rtlCol="0">
            <a:spAutoFit/>
          </a:bodyPr>
          <a:lstStyle/>
          <a:p>
            <a:r>
              <a:rPr lang="de-AT" sz="7200" dirty="0">
                <a:solidFill>
                  <a:schemeClr val="bg1"/>
                </a:solidFill>
              </a:rPr>
              <a:t>Gefühl</a:t>
            </a:r>
          </a:p>
          <a:p>
            <a:r>
              <a:rPr lang="de-AT" sz="7200" dirty="0">
                <a:solidFill>
                  <a:schemeClr val="bg1"/>
                </a:solidFill>
              </a:rPr>
              <a:t>Intuition</a:t>
            </a:r>
            <a:endParaRPr lang="de-DE" sz="7200" dirty="0">
              <a:solidFill>
                <a:schemeClr val="bg1"/>
              </a:solidFill>
            </a:endParaRPr>
          </a:p>
        </p:txBody>
      </p:sp>
      <p:sp>
        <p:nvSpPr>
          <p:cNvPr id="5" name="Fußzeilenplatzhalter 4">
            <a:extLst>
              <a:ext uri="{FF2B5EF4-FFF2-40B4-BE49-F238E27FC236}">
                <a16:creationId xmlns:a16="http://schemas.microsoft.com/office/drawing/2014/main" id="{9FB8C7DB-4013-4B7A-A618-0F3BBA29B17D}"/>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6" name="Foliennummernplatzhalter 5">
            <a:extLst>
              <a:ext uri="{FF2B5EF4-FFF2-40B4-BE49-F238E27FC236}">
                <a16:creationId xmlns:a16="http://schemas.microsoft.com/office/drawing/2014/main" id="{F2D34502-4B50-495E-80CA-A57878217E88}"/>
              </a:ext>
            </a:extLst>
          </p:cNvPr>
          <p:cNvSpPr>
            <a:spLocks noGrp="1"/>
          </p:cNvSpPr>
          <p:nvPr>
            <p:ph type="sldNum" sz="quarter" idx="12"/>
          </p:nvPr>
        </p:nvSpPr>
        <p:spPr/>
        <p:txBody>
          <a:bodyPr/>
          <a:lstStyle/>
          <a:p>
            <a:fld id="{E86F163F-8F63-4928-B8AA-681FD037123C}" type="slidenum">
              <a:rPr lang="de-DE" smtClean="0"/>
              <a:t>4</a:t>
            </a:fld>
            <a:endParaRPr lang="de-DE"/>
          </a:p>
        </p:txBody>
      </p:sp>
      <p:sp>
        <p:nvSpPr>
          <p:cNvPr id="7" name="Textfeld 6">
            <a:extLst>
              <a:ext uri="{FF2B5EF4-FFF2-40B4-BE49-F238E27FC236}">
                <a16:creationId xmlns:a16="http://schemas.microsoft.com/office/drawing/2014/main" id="{0145F303-4631-41B4-8D1F-17ABB2BBE525}"/>
              </a:ext>
            </a:extLst>
          </p:cNvPr>
          <p:cNvSpPr txBox="1"/>
          <p:nvPr/>
        </p:nvSpPr>
        <p:spPr>
          <a:xfrm>
            <a:off x="967154" y="712177"/>
            <a:ext cx="2170787" cy="461665"/>
          </a:xfrm>
          <a:prstGeom prst="rect">
            <a:avLst/>
          </a:prstGeom>
          <a:noFill/>
        </p:spPr>
        <p:txBody>
          <a:bodyPr wrap="none" rtlCol="0">
            <a:spAutoFit/>
          </a:bodyPr>
          <a:lstStyle/>
          <a:p>
            <a:r>
              <a:rPr lang="de-AT" sz="2400" b="1" dirty="0">
                <a:solidFill>
                  <a:schemeClr val="bg1"/>
                </a:solidFill>
              </a:rPr>
              <a:t>Haltung ändern</a:t>
            </a:r>
            <a:endParaRPr lang="de-DE" sz="2400" b="1" dirty="0">
              <a:solidFill>
                <a:schemeClr val="bg1"/>
              </a:solidFill>
            </a:endParaRPr>
          </a:p>
        </p:txBody>
      </p:sp>
      <p:sp>
        <p:nvSpPr>
          <p:cNvPr id="9" name="Textfeld 8">
            <a:extLst>
              <a:ext uri="{FF2B5EF4-FFF2-40B4-BE49-F238E27FC236}">
                <a16:creationId xmlns:a16="http://schemas.microsoft.com/office/drawing/2014/main" id="{4B2B54F8-4264-46D4-8664-23644BA5BE02}"/>
              </a:ext>
            </a:extLst>
          </p:cNvPr>
          <p:cNvSpPr txBox="1"/>
          <p:nvPr/>
        </p:nvSpPr>
        <p:spPr>
          <a:xfrm>
            <a:off x="967153" y="1173842"/>
            <a:ext cx="2355132" cy="461665"/>
          </a:xfrm>
          <a:prstGeom prst="rect">
            <a:avLst/>
          </a:prstGeom>
          <a:noFill/>
        </p:spPr>
        <p:txBody>
          <a:bodyPr wrap="none" rtlCol="0">
            <a:spAutoFit/>
          </a:bodyPr>
          <a:lstStyle/>
          <a:p>
            <a:r>
              <a:rPr lang="de-AT" sz="2400" b="1" dirty="0">
                <a:solidFill>
                  <a:schemeClr val="bg1"/>
                </a:solidFill>
              </a:rPr>
              <a:t>Wissen aneignen</a:t>
            </a:r>
            <a:endParaRPr lang="de-DE" sz="2400" b="1" dirty="0">
              <a:solidFill>
                <a:schemeClr val="bg1"/>
              </a:solidFill>
            </a:endParaRPr>
          </a:p>
        </p:txBody>
      </p:sp>
      <p:sp>
        <p:nvSpPr>
          <p:cNvPr id="10" name="Textfeld 9">
            <a:extLst>
              <a:ext uri="{FF2B5EF4-FFF2-40B4-BE49-F238E27FC236}">
                <a16:creationId xmlns:a16="http://schemas.microsoft.com/office/drawing/2014/main" id="{92AB8A48-9D29-4092-B4A2-ACA1F08C44B2}"/>
              </a:ext>
            </a:extLst>
          </p:cNvPr>
          <p:cNvSpPr txBox="1"/>
          <p:nvPr/>
        </p:nvSpPr>
        <p:spPr>
          <a:xfrm>
            <a:off x="967153" y="1671341"/>
            <a:ext cx="2310248" cy="461665"/>
          </a:xfrm>
          <a:prstGeom prst="rect">
            <a:avLst/>
          </a:prstGeom>
          <a:noFill/>
        </p:spPr>
        <p:txBody>
          <a:bodyPr wrap="none" rtlCol="0">
            <a:spAutoFit/>
          </a:bodyPr>
          <a:lstStyle/>
          <a:p>
            <a:r>
              <a:rPr lang="de-AT" sz="2400" b="1" dirty="0">
                <a:solidFill>
                  <a:schemeClr val="bg1"/>
                </a:solidFill>
              </a:rPr>
              <a:t>Üben </a:t>
            </a:r>
            <a:r>
              <a:rPr lang="de-AT" sz="2400" b="1" dirty="0" err="1">
                <a:solidFill>
                  <a:schemeClr val="bg1"/>
                </a:solidFill>
              </a:rPr>
              <a:t>üben</a:t>
            </a:r>
            <a:r>
              <a:rPr lang="de-AT" sz="2400" b="1" dirty="0">
                <a:solidFill>
                  <a:schemeClr val="bg1"/>
                </a:solidFill>
              </a:rPr>
              <a:t> </a:t>
            </a:r>
            <a:r>
              <a:rPr lang="de-AT" sz="2400" b="1" dirty="0" err="1">
                <a:solidFill>
                  <a:schemeClr val="bg1"/>
                </a:solidFill>
              </a:rPr>
              <a:t>üben</a:t>
            </a:r>
            <a:endParaRPr lang="de-DE" sz="2400" b="1" dirty="0">
              <a:solidFill>
                <a:schemeClr val="bg1"/>
              </a:solidFill>
            </a:endParaRPr>
          </a:p>
        </p:txBody>
      </p:sp>
      <p:sp>
        <p:nvSpPr>
          <p:cNvPr id="8" name="Stern: 7 Zacken 7">
            <a:extLst>
              <a:ext uri="{FF2B5EF4-FFF2-40B4-BE49-F238E27FC236}">
                <a16:creationId xmlns:a16="http://schemas.microsoft.com/office/drawing/2014/main" id="{44E55A98-7FB7-4EA5-892F-B87C19838399}"/>
              </a:ext>
            </a:extLst>
          </p:cNvPr>
          <p:cNvSpPr/>
          <p:nvPr/>
        </p:nvSpPr>
        <p:spPr>
          <a:xfrm>
            <a:off x="802208" y="2325353"/>
            <a:ext cx="2170788" cy="142182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Spielerisch</a:t>
            </a:r>
          </a:p>
          <a:p>
            <a:pPr algn="ctr"/>
            <a:r>
              <a:rPr lang="de-AT" dirty="0"/>
              <a:t>lernen</a:t>
            </a:r>
            <a:endParaRPr lang="de-DE" sz="1100" dirty="0"/>
          </a:p>
        </p:txBody>
      </p:sp>
      <p:sp>
        <p:nvSpPr>
          <p:cNvPr id="11" name="Textfeld 10">
            <a:extLst>
              <a:ext uri="{FF2B5EF4-FFF2-40B4-BE49-F238E27FC236}">
                <a16:creationId xmlns:a16="http://schemas.microsoft.com/office/drawing/2014/main" id="{7BB0F419-5EE0-464B-8E1F-324CEE975E86}"/>
              </a:ext>
            </a:extLst>
          </p:cNvPr>
          <p:cNvSpPr txBox="1"/>
          <p:nvPr/>
        </p:nvSpPr>
        <p:spPr>
          <a:xfrm>
            <a:off x="3322285" y="2513046"/>
            <a:ext cx="1689180" cy="523220"/>
          </a:xfrm>
          <a:prstGeom prst="rect">
            <a:avLst/>
          </a:prstGeom>
          <a:noFill/>
        </p:spPr>
        <p:txBody>
          <a:bodyPr wrap="none" rtlCol="0">
            <a:spAutoFit/>
          </a:bodyPr>
          <a:lstStyle/>
          <a:p>
            <a:r>
              <a:rPr lang="de-AT" sz="2800" b="1" dirty="0">
                <a:solidFill>
                  <a:schemeClr val="bg1"/>
                </a:solidFill>
              </a:rPr>
              <a:t>Verstehen</a:t>
            </a:r>
            <a:endParaRPr lang="de-DE" sz="2800" b="1" dirty="0">
              <a:solidFill>
                <a:schemeClr val="bg1"/>
              </a:solidFill>
            </a:endParaRPr>
          </a:p>
        </p:txBody>
      </p:sp>
    </p:spTree>
    <p:extLst>
      <p:ext uri="{BB962C8B-B14F-4D97-AF65-F5344CB8AC3E}">
        <p14:creationId xmlns:p14="http://schemas.microsoft.com/office/powerpoint/2010/main" val="373417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P spid="9" grpId="0"/>
      <p:bldP spid="10" grpId="0"/>
      <p:bldP spid="8"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B9C86-DCAC-25CA-47EF-3F3BF43B532E}"/>
              </a:ext>
            </a:extLst>
          </p:cNvPr>
          <p:cNvSpPr>
            <a:spLocks noGrp="1"/>
          </p:cNvSpPr>
          <p:nvPr>
            <p:ph type="ctrTitle"/>
          </p:nvPr>
        </p:nvSpPr>
        <p:spPr>
          <a:xfrm>
            <a:off x="1524000" y="856807"/>
            <a:ext cx="9144000" cy="1139825"/>
          </a:xfrm>
        </p:spPr>
        <p:txBody>
          <a:bodyPr>
            <a:normAutofit fontScale="90000"/>
          </a:bodyPr>
          <a:lstStyle/>
          <a:p>
            <a:r>
              <a:rPr lang="de-AT" dirty="0" err="1"/>
              <a:t>Cyber</a:t>
            </a:r>
            <a:r>
              <a:rPr lang="de-AT" dirty="0"/>
              <a:t> Security </a:t>
            </a:r>
            <a:br>
              <a:rPr lang="de-AT" dirty="0"/>
            </a:br>
            <a:r>
              <a:rPr lang="de-AT" dirty="0"/>
              <a:t>Awareness Programm</a:t>
            </a:r>
            <a:endParaRPr lang="de-DE" dirty="0"/>
          </a:p>
        </p:txBody>
      </p:sp>
      <p:sp>
        <p:nvSpPr>
          <p:cNvPr id="3" name="Untertitel 2">
            <a:extLst>
              <a:ext uri="{FF2B5EF4-FFF2-40B4-BE49-F238E27FC236}">
                <a16:creationId xmlns:a16="http://schemas.microsoft.com/office/drawing/2014/main" id="{105B928B-820A-4780-A679-071EA7696E72}"/>
              </a:ext>
            </a:extLst>
          </p:cNvPr>
          <p:cNvSpPr>
            <a:spLocks noGrp="1"/>
          </p:cNvSpPr>
          <p:nvPr>
            <p:ph type="subTitle" idx="1"/>
          </p:nvPr>
        </p:nvSpPr>
        <p:spPr/>
        <p:txBody>
          <a:bodyPr/>
          <a:lstStyle/>
          <a:p>
            <a:endParaRPr lang="de-DE" dirty="0"/>
          </a:p>
        </p:txBody>
      </p:sp>
      <p:pic>
        <p:nvPicPr>
          <p:cNvPr id="4" name="Grafik 3">
            <a:extLst>
              <a:ext uri="{FF2B5EF4-FFF2-40B4-BE49-F238E27FC236}">
                <a16:creationId xmlns:a16="http://schemas.microsoft.com/office/drawing/2014/main" id="{FFB73723-F880-D012-1FD2-B953FF34C8F8}"/>
              </a:ext>
            </a:extLst>
          </p:cNvPr>
          <p:cNvPicPr>
            <a:picLocks noChangeAspect="1"/>
          </p:cNvPicPr>
          <p:nvPr/>
        </p:nvPicPr>
        <p:blipFill rotWithShape="1">
          <a:blip r:embed="rId2"/>
          <a:srcRect b="13184"/>
          <a:stretch/>
        </p:blipFill>
        <p:spPr>
          <a:xfrm>
            <a:off x="3531235" y="3602038"/>
            <a:ext cx="5129530" cy="2457205"/>
          </a:xfrm>
          <a:prstGeom prst="rect">
            <a:avLst/>
          </a:prstGeom>
        </p:spPr>
      </p:pic>
      <p:pic>
        <p:nvPicPr>
          <p:cNvPr id="6" name="Grafik 5">
            <a:extLst>
              <a:ext uri="{FF2B5EF4-FFF2-40B4-BE49-F238E27FC236}">
                <a16:creationId xmlns:a16="http://schemas.microsoft.com/office/drawing/2014/main" id="{AEF93D4F-60DA-1A8A-0EC7-0258BA8418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1996632"/>
            <a:ext cx="2832100" cy="1546860"/>
          </a:xfrm>
          <a:prstGeom prst="rect">
            <a:avLst/>
          </a:prstGeom>
          <a:noFill/>
          <a:ln>
            <a:noFill/>
          </a:ln>
        </p:spPr>
      </p:pic>
    </p:spTree>
    <p:extLst>
      <p:ext uri="{BB962C8B-B14F-4D97-AF65-F5344CB8AC3E}">
        <p14:creationId xmlns:p14="http://schemas.microsoft.com/office/powerpoint/2010/main" val="2581144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1CE22-5A80-0016-0436-B8D4C861999C}"/>
              </a:ext>
            </a:extLst>
          </p:cNvPr>
          <p:cNvSpPr>
            <a:spLocks noGrp="1"/>
          </p:cNvSpPr>
          <p:nvPr>
            <p:ph type="title"/>
          </p:nvPr>
        </p:nvSpPr>
        <p:spPr/>
        <p:txBody>
          <a:bodyPr/>
          <a:lstStyle/>
          <a:p>
            <a:r>
              <a:rPr lang="de-AT" dirty="0"/>
              <a:t>Die Cyberbedrohungen sind zahlreich</a:t>
            </a:r>
            <a:endParaRPr lang="de-DE" dirty="0"/>
          </a:p>
        </p:txBody>
      </p:sp>
      <p:sp>
        <p:nvSpPr>
          <p:cNvPr id="6" name="Inhaltsplatzhalter 5">
            <a:extLst>
              <a:ext uri="{FF2B5EF4-FFF2-40B4-BE49-F238E27FC236}">
                <a16:creationId xmlns:a16="http://schemas.microsoft.com/office/drawing/2014/main" id="{495C3770-462D-0964-1550-17D62D521A4B}"/>
              </a:ext>
            </a:extLst>
          </p:cNvPr>
          <p:cNvSpPr>
            <a:spLocks noGrp="1"/>
          </p:cNvSpPr>
          <p:nvPr>
            <p:ph idx="1"/>
          </p:nvPr>
        </p:nvSpPr>
        <p:spPr>
          <a:xfrm>
            <a:off x="838200" y="1728421"/>
            <a:ext cx="10515600" cy="5032863"/>
          </a:xfrm>
        </p:spPr>
        <p:txBody>
          <a:bodyPr>
            <a:normAutofit/>
          </a:bodyPr>
          <a:lstStyle/>
          <a:p>
            <a:r>
              <a:rPr lang="de-DE" sz="2400" dirty="0"/>
              <a:t>Daten-Hacks im Einzelhandel </a:t>
            </a:r>
            <a:br>
              <a:rPr lang="de-DE" sz="2400" dirty="0"/>
            </a:br>
            <a:r>
              <a:rPr lang="de-DE" sz="2400" dirty="0"/>
              <a:t>(Kreditkartennummern...)</a:t>
            </a:r>
          </a:p>
          <a:p>
            <a:r>
              <a:rPr lang="de-DE" sz="2400" dirty="0"/>
              <a:t>Mobile Sicherheit und </a:t>
            </a:r>
            <a:br>
              <a:rPr lang="de-DE" sz="2400" dirty="0"/>
            </a:br>
            <a:r>
              <a:rPr lang="de-DE" sz="2400" dirty="0"/>
              <a:t>Smartphone-Bedrohungen</a:t>
            </a:r>
          </a:p>
          <a:p>
            <a:r>
              <a:rPr lang="de-DE" sz="2400" dirty="0"/>
              <a:t>Phishing-Angriffe und </a:t>
            </a:r>
            <a:br>
              <a:rPr lang="de-DE" sz="2400" dirty="0"/>
            </a:br>
            <a:r>
              <a:rPr lang="de-DE" sz="2400" dirty="0" err="1"/>
              <a:t>Social</a:t>
            </a:r>
            <a:r>
              <a:rPr lang="de-DE" sz="2400" dirty="0"/>
              <a:t> Engineering</a:t>
            </a:r>
          </a:p>
          <a:p>
            <a:r>
              <a:rPr lang="de-DE" sz="2400" dirty="0"/>
              <a:t>Identitätsdiebstahl</a:t>
            </a:r>
          </a:p>
          <a:p>
            <a:r>
              <a:rPr lang="de-DE" sz="2400" dirty="0"/>
              <a:t>Daten-Hacks im Gesundheitswesen</a:t>
            </a:r>
          </a:p>
          <a:p>
            <a:r>
              <a:rPr lang="de-DE" sz="2400" dirty="0"/>
              <a:t>Sexualstraftäter, die es auf </a:t>
            </a:r>
            <a:br>
              <a:rPr lang="de-DE" sz="2400" dirty="0"/>
            </a:br>
            <a:r>
              <a:rPr lang="de-DE" sz="2400" dirty="0"/>
              <a:t>Kinder abgesehen haben</a:t>
            </a:r>
          </a:p>
          <a:p>
            <a:r>
              <a:rPr lang="de-DE" sz="2400" dirty="0"/>
              <a:t>Angriffe auf Banken</a:t>
            </a:r>
          </a:p>
        </p:txBody>
      </p:sp>
      <p:pic>
        <p:nvPicPr>
          <p:cNvPr id="2050" name="Picture 2" descr="Cyber-Bedrohung">
            <a:extLst>
              <a:ext uri="{FF2B5EF4-FFF2-40B4-BE49-F238E27FC236}">
                <a16:creationId xmlns:a16="http://schemas.microsoft.com/office/drawing/2014/main" id="{6CB73FD7-D2DA-775C-EB6D-0B000923F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136" y="2299923"/>
            <a:ext cx="5304664" cy="3318362"/>
          </a:xfrm>
          <a:prstGeom prst="rect">
            <a:avLst/>
          </a:prstGeom>
          <a:noFill/>
          <a:extLst>
            <a:ext uri="{909E8E84-426E-40DD-AFC4-6F175D3DCCD1}">
              <a14:hiddenFill xmlns:a14="http://schemas.microsoft.com/office/drawing/2010/main">
                <a:solidFill>
                  <a:srgbClr val="FFFFFF"/>
                </a:solidFill>
              </a14:hiddenFill>
            </a:ext>
          </a:extLst>
        </p:spPr>
      </p:pic>
      <p:sp>
        <p:nvSpPr>
          <p:cNvPr id="2" name="Fußzeilenplatzhalter 1">
            <a:extLst>
              <a:ext uri="{FF2B5EF4-FFF2-40B4-BE49-F238E27FC236}">
                <a16:creationId xmlns:a16="http://schemas.microsoft.com/office/drawing/2014/main" id="{42E3FFE0-5494-422F-A421-0B5C79218BED}"/>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3" name="Foliennummernplatzhalter 2">
            <a:extLst>
              <a:ext uri="{FF2B5EF4-FFF2-40B4-BE49-F238E27FC236}">
                <a16:creationId xmlns:a16="http://schemas.microsoft.com/office/drawing/2014/main" id="{CEDA19F2-C73D-4B58-BEBB-A6F2A62A8F3E}"/>
              </a:ext>
            </a:extLst>
          </p:cNvPr>
          <p:cNvSpPr>
            <a:spLocks noGrp="1"/>
          </p:cNvSpPr>
          <p:nvPr>
            <p:ph type="sldNum" sz="quarter" idx="12"/>
          </p:nvPr>
        </p:nvSpPr>
        <p:spPr/>
        <p:txBody>
          <a:bodyPr/>
          <a:lstStyle/>
          <a:p>
            <a:fld id="{E86F163F-8F63-4928-B8AA-681FD037123C}" type="slidenum">
              <a:rPr lang="de-DE" smtClean="0"/>
              <a:t>6</a:t>
            </a:fld>
            <a:endParaRPr lang="de-DE"/>
          </a:p>
        </p:txBody>
      </p:sp>
    </p:spTree>
    <p:extLst>
      <p:ext uri="{BB962C8B-B14F-4D97-AF65-F5344CB8AC3E}">
        <p14:creationId xmlns:p14="http://schemas.microsoft.com/office/powerpoint/2010/main" val="419948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0B3A604B-11F6-6FD7-B066-101FC27948FE}"/>
              </a:ext>
            </a:extLst>
          </p:cNvPr>
          <p:cNvPicPr>
            <a:picLocks noChangeAspect="1"/>
          </p:cNvPicPr>
          <p:nvPr/>
        </p:nvPicPr>
        <p:blipFill>
          <a:blip r:embed="rId2"/>
          <a:stretch>
            <a:fillRect/>
          </a:stretch>
        </p:blipFill>
        <p:spPr>
          <a:xfrm>
            <a:off x="23267" y="0"/>
            <a:ext cx="12145466" cy="6858000"/>
          </a:xfrm>
          <a:prstGeom prst="rect">
            <a:avLst/>
          </a:prstGeom>
        </p:spPr>
      </p:pic>
      <p:sp>
        <p:nvSpPr>
          <p:cNvPr id="8" name="Textfeld 7">
            <a:extLst>
              <a:ext uri="{FF2B5EF4-FFF2-40B4-BE49-F238E27FC236}">
                <a16:creationId xmlns:a16="http://schemas.microsoft.com/office/drawing/2014/main" id="{A7BC0C63-F798-FCFB-CFAB-E6D5250533EA}"/>
              </a:ext>
            </a:extLst>
          </p:cNvPr>
          <p:cNvSpPr txBox="1"/>
          <p:nvPr/>
        </p:nvSpPr>
        <p:spPr>
          <a:xfrm>
            <a:off x="4248150" y="1200151"/>
            <a:ext cx="4335781" cy="923330"/>
          </a:xfrm>
          <a:prstGeom prst="rect">
            <a:avLst/>
          </a:prstGeom>
          <a:noFill/>
        </p:spPr>
        <p:txBody>
          <a:bodyPr wrap="square" rtlCol="0">
            <a:spAutoFit/>
          </a:bodyPr>
          <a:lstStyle/>
          <a:p>
            <a:pPr algn="ctr"/>
            <a:r>
              <a:rPr lang="de-DE" dirty="0"/>
              <a:t>Danke an Mag. </a:t>
            </a:r>
            <a:r>
              <a:rPr lang="de-DE" dirty="0" err="1"/>
              <a:t>Furtlehner</a:t>
            </a:r>
            <a:endParaRPr lang="de-DE" dirty="0"/>
          </a:p>
          <a:p>
            <a:pPr algn="ctr"/>
            <a:r>
              <a:rPr lang="de-DE" dirty="0"/>
              <a:t>Vortrag pädagogischer Tag BBS Rohrbach</a:t>
            </a:r>
          </a:p>
          <a:p>
            <a:pPr algn="ctr"/>
            <a:r>
              <a:rPr lang="de-DE" dirty="0"/>
              <a:t>Februar 2022</a:t>
            </a:r>
          </a:p>
        </p:txBody>
      </p:sp>
      <p:sp>
        <p:nvSpPr>
          <p:cNvPr id="2" name="Fußzeilenplatzhalter 1">
            <a:extLst>
              <a:ext uri="{FF2B5EF4-FFF2-40B4-BE49-F238E27FC236}">
                <a16:creationId xmlns:a16="http://schemas.microsoft.com/office/drawing/2014/main" id="{CC9DC22B-C9BA-4802-9876-F2D0422591F1}"/>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3" name="Foliennummernplatzhalter 2">
            <a:extLst>
              <a:ext uri="{FF2B5EF4-FFF2-40B4-BE49-F238E27FC236}">
                <a16:creationId xmlns:a16="http://schemas.microsoft.com/office/drawing/2014/main" id="{9E96849B-65E1-496F-BA50-B8137B1E7842}"/>
              </a:ext>
            </a:extLst>
          </p:cNvPr>
          <p:cNvSpPr>
            <a:spLocks noGrp="1"/>
          </p:cNvSpPr>
          <p:nvPr>
            <p:ph type="sldNum" sz="quarter" idx="12"/>
          </p:nvPr>
        </p:nvSpPr>
        <p:spPr/>
        <p:txBody>
          <a:bodyPr/>
          <a:lstStyle/>
          <a:p>
            <a:fld id="{E86F163F-8F63-4928-B8AA-681FD037123C}" type="slidenum">
              <a:rPr lang="de-DE" smtClean="0"/>
              <a:t>7</a:t>
            </a:fld>
            <a:endParaRPr lang="de-DE"/>
          </a:p>
        </p:txBody>
      </p:sp>
    </p:spTree>
    <p:extLst>
      <p:ext uri="{BB962C8B-B14F-4D97-AF65-F5344CB8AC3E}">
        <p14:creationId xmlns:p14="http://schemas.microsoft.com/office/powerpoint/2010/main" val="284964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1CE22-5A80-0016-0436-B8D4C861999C}"/>
              </a:ext>
            </a:extLst>
          </p:cNvPr>
          <p:cNvSpPr>
            <a:spLocks noGrp="1"/>
          </p:cNvSpPr>
          <p:nvPr>
            <p:ph type="title"/>
          </p:nvPr>
        </p:nvSpPr>
        <p:spPr/>
        <p:txBody>
          <a:bodyPr/>
          <a:lstStyle/>
          <a:p>
            <a:r>
              <a:rPr lang="de-AT" dirty="0"/>
              <a:t>Aber die meisten Angriffe werden mit…</a:t>
            </a:r>
            <a:endParaRPr lang="de-DE" dirty="0"/>
          </a:p>
        </p:txBody>
      </p:sp>
      <p:sp>
        <p:nvSpPr>
          <p:cNvPr id="6" name="Inhaltsplatzhalter 5">
            <a:extLst>
              <a:ext uri="{FF2B5EF4-FFF2-40B4-BE49-F238E27FC236}">
                <a16:creationId xmlns:a16="http://schemas.microsoft.com/office/drawing/2014/main" id="{495C3770-462D-0964-1550-17D62D521A4B}"/>
              </a:ext>
            </a:extLst>
          </p:cNvPr>
          <p:cNvSpPr>
            <a:spLocks noGrp="1"/>
          </p:cNvSpPr>
          <p:nvPr>
            <p:ph idx="1"/>
          </p:nvPr>
        </p:nvSpPr>
        <p:spPr>
          <a:xfrm>
            <a:off x="838200" y="1690688"/>
            <a:ext cx="4219575" cy="452804"/>
          </a:xfrm>
        </p:spPr>
        <p:txBody>
          <a:bodyPr>
            <a:normAutofit/>
          </a:bodyPr>
          <a:lstStyle/>
          <a:p>
            <a:pPr marL="0" indent="0">
              <a:buNone/>
            </a:pPr>
            <a:r>
              <a:rPr lang="de-AT" sz="2400" dirty="0"/>
              <a:t>…</a:t>
            </a:r>
            <a:r>
              <a:rPr lang="de-AT" sz="2400" dirty="0" err="1"/>
              <a:t>Phishingmails</a:t>
            </a:r>
            <a:r>
              <a:rPr lang="de-AT" sz="2400" dirty="0"/>
              <a:t> durchgeführt</a:t>
            </a:r>
            <a:endParaRPr lang="de-DE" sz="2400" dirty="0"/>
          </a:p>
        </p:txBody>
      </p:sp>
      <p:pic>
        <p:nvPicPr>
          <p:cNvPr id="1026" name="Picture 2" descr="Scoprire se una e-mail è stata compromessa - TantiLink">
            <a:extLst>
              <a:ext uri="{FF2B5EF4-FFF2-40B4-BE49-F238E27FC236}">
                <a16:creationId xmlns:a16="http://schemas.microsoft.com/office/drawing/2014/main" id="{11762D18-AF2B-4654-B787-F26A6EBB3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49" y="2614028"/>
            <a:ext cx="4462097" cy="3346573"/>
          </a:xfrm>
          <a:prstGeom prst="rect">
            <a:avLst/>
          </a:prstGeom>
          <a:noFill/>
          <a:extLst>
            <a:ext uri="{909E8E84-426E-40DD-AFC4-6F175D3DCCD1}">
              <a14:hiddenFill xmlns:a14="http://schemas.microsoft.com/office/drawing/2010/main">
                <a:solidFill>
                  <a:srgbClr val="FFFFFF"/>
                </a:solidFill>
              </a14:hiddenFill>
            </a:ext>
          </a:extLst>
        </p:spPr>
      </p:pic>
      <p:sp>
        <p:nvSpPr>
          <p:cNvPr id="2" name="Inhaltsplatzhalter 5">
            <a:extLst>
              <a:ext uri="{FF2B5EF4-FFF2-40B4-BE49-F238E27FC236}">
                <a16:creationId xmlns:a16="http://schemas.microsoft.com/office/drawing/2014/main" id="{B9C9B91B-EA89-7318-40E8-58FDAE6DF605}"/>
              </a:ext>
            </a:extLst>
          </p:cNvPr>
          <p:cNvSpPr txBox="1">
            <a:spLocks/>
          </p:cNvSpPr>
          <p:nvPr/>
        </p:nvSpPr>
        <p:spPr>
          <a:xfrm>
            <a:off x="5905500" y="1690688"/>
            <a:ext cx="4219575" cy="452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sz="2400" dirty="0"/>
              <a:t>Wie erkenne ich </a:t>
            </a:r>
            <a:r>
              <a:rPr lang="de-AT" sz="2400" dirty="0" err="1"/>
              <a:t>Phishingmails</a:t>
            </a:r>
            <a:r>
              <a:rPr lang="de-AT" sz="2400" dirty="0"/>
              <a:t>?</a:t>
            </a:r>
            <a:endParaRPr lang="de-DE" sz="2400" dirty="0"/>
          </a:p>
        </p:txBody>
      </p:sp>
      <p:sp>
        <p:nvSpPr>
          <p:cNvPr id="4" name="Textfeld 3">
            <a:extLst>
              <a:ext uri="{FF2B5EF4-FFF2-40B4-BE49-F238E27FC236}">
                <a16:creationId xmlns:a16="http://schemas.microsoft.com/office/drawing/2014/main" id="{AFAEB7B8-F329-6950-6754-269D5181DA79}"/>
              </a:ext>
            </a:extLst>
          </p:cNvPr>
          <p:cNvSpPr txBox="1"/>
          <p:nvPr/>
        </p:nvSpPr>
        <p:spPr>
          <a:xfrm>
            <a:off x="5962651" y="2482726"/>
            <a:ext cx="4743450" cy="3477875"/>
          </a:xfrm>
          <a:prstGeom prst="rect">
            <a:avLst/>
          </a:prstGeom>
          <a:noFill/>
        </p:spPr>
        <p:txBody>
          <a:bodyPr wrap="square" rtlCol="0">
            <a:spAutoFit/>
          </a:bodyPr>
          <a:lstStyle/>
          <a:p>
            <a:pPr marL="285750" indent="-285750">
              <a:buFont typeface="Arial" panose="020B0604020202020204" pitchFamily="34" charset="0"/>
              <a:buChar char="•"/>
            </a:pPr>
            <a:r>
              <a:rPr lang="de-DE" sz="2000" dirty="0"/>
              <a:t>E-Mail mit gefälschtem Absender.</a:t>
            </a:r>
          </a:p>
          <a:p>
            <a:pPr marL="285750" indent="-285750">
              <a:buFont typeface="Arial" panose="020B0604020202020204" pitchFamily="34" charset="0"/>
              <a:buChar char="•"/>
            </a:pPr>
            <a:r>
              <a:rPr lang="de-DE" sz="2000" dirty="0"/>
              <a:t>Betreff zu ausstehender Zahlung oder Rechnung.</a:t>
            </a:r>
          </a:p>
          <a:p>
            <a:pPr marL="285750" indent="-285750">
              <a:buFont typeface="Arial" panose="020B0604020202020204" pitchFamily="34" charset="0"/>
              <a:buChar char="•"/>
            </a:pPr>
            <a:r>
              <a:rPr lang="de-DE" sz="2000" dirty="0"/>
              <a:t>Anrede ist unpersönlich.</a:t>
            </a:r>
          </a:p>
          <a:p>
            <a:pPr marL="285750" indent="-285750">
              <a:buFont typeface="Arial" panose="020B0604020202020204" pitchFamily="34" charset="0"/>
              <a:buChar char="•"/>
            </a:pPr>
            <a:r>
              <a:rPr lang="de-DE" sz="2000" dirty="0"/>
              <a:t>Akuter Handlungsbedarf wird vorgetäuscht.</a:t>
            </a:r>
          </a:p>
          <a:p>
            <a:pPr marL="285750" indent="-285750">
              <a:buFont typeface="Arial" panose="020B0604020202020204" pitchFamily="34" charset="0"/>
              <a:buChar char="•"/>
            </a:pPr>
            <a:r>
              <a:rPr lang="de-DE" sz="2000" dirty="0"/>
              <a:t>Schlechte Formulierungen in der E-Mail.</a:t>
            </a:r>
          </a:p>
          <a:p>
            <a:pPr marL="285750" indent="-285750">
              <a:buFont typeface="Arial" panose="020B0604020202020204" pitchFamily="34" charset="0"/>
              <a:buChar char="•"/>
            </a:pPr>
            <a:r>
              <a:rPr lang="de-DE" sz="2000" dirty="0"/>
              <a:t>Text enthält falsch aufgelöste oder fehlende Umlaute.</a:t>
            </a:r>
          </a:p>
          <a:p>
            <a:pPr marL="285750" indent="-285750">
              <a:buFont typeface="Arial" panose="020B0604020202020204" pitchFamily="34" charset="0"/>
              <a:buChar char="•"/>
            </a:pPr>
            <a:r>
              <a:rPr lang="de-DE" sz="2000" dirty="0"/>
              <a:t>Links und Anhänge in der E-Mail.</a:t>
            </a:r>
          </a:p>
          <a:p>
            <a:pPr marL="285750" indent="-285750">
              <a:buFont typeface="Arial" panose="020B0604020202020204" pitchFamily="34" charset="0"/>
              <a:buChar char="•"/>
            </a:pPr>
            <a:r>
              <a:rPr lang="de-DE" sz="2000" dirty="0"/>
              <a:t>Verdächtige URLs.</a:t>
            </a:r>
          </a:p>
        </p:txBody>
      </p:sp>
      <p:sp>
        <p:nvSpPr>
          <p:cNvPr id="3" name="Fußzeilenplatzhalter 2">
            <a:extLst>
              <a:ext uri="{FF2B5EF4-FFF2-40B4-BE49-F238E27FC236}">
                <a16:creationId xmlns:a16="http://schemas.microsoft.com/office/drawing/2014/main" id="{4BEB51FB-A704-4414-ABB1-29E96BAC9A0F}"/>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7" name="Foliennummernplatzhalter 6">
            <a:extLst>
              <a:ext uri="{FF2B5EF4-FFF2-40B4-BE49-F238E27FC236}">
                <a16:creationId xmlns:a16="http://schemas.microsoft.com/office/drawing/2014/main" id="{586337AD-B3BC-41A4-8F5C-550BA71B573A}"/>
              </a:ext>
            </a:extLst>
          </p:cNvPr>
          <p:cNvSpPr>
            <a:spLocks noGrp="1"/>
          </p:cNvSpPr>
          <p:nvPr>
            <p:ph type="sldNum" sz="quarter" idx="12"/>
          </p:nvPr>
        </p:nvSpPr>
        <p:spPr/>
        <p:txBody>
          <a:bodyPr/>
          <a:lstStyle/>
          <a:p>
            <a:fld id="{E86F163F-8F63-4928-B8AA-681FD037123C}" type="slidenum">
              <a:rPr lang="de-DE" smtClean="0"/>
              <a:t>8</a:t>
            </a:fld>
            <a:endParaRPr lang="de-DE"/>
          </a:p>
        </p:txBody>
      </p:sp>
    </p:spTree>
    <p:extLst>
      <p:ext uri="{BB962C8B-B14F-4D97-AF65-F5344CB8AC3E}">
        <p14:creationId xmlns:p14="http://schemas.microsoft.com/office/powerpoint/2010/main" val="134886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1CE22-5A80-0016-0436-B8D4C861999C}"/>
              </a:ext>
            </a:extLst>
          </p:cNvPr>
          <p:cNvSpPr>
            <a:spLocks noGrp="1"/>
          </p:cNvSpPr>
          <p:nvPr>
            <p:ph type="title"/>
          </p:nvPr>
        </p:nvSpPr>
        <p:spPr/>
        <p:txBody>
          <a:bodyPr/>
          <a:lstStyle/>
          <a:p>
            <a:r>
              <a:rPr lang="de-AT" dirty="0"/>
              <a:t>Wie können wir uns am besten schützen?</a:t>
            </a:r>
            <a:endParaRPr lang="de-DE" dirty="0"/>
          </a:p>
        </p:txBody>
      </p:sp>
      <p:sp>
        <p:nvSpPr>
          <p:cNvPr id="6" name="Inhaltsplatzhalter 5">
            <a:extLst>
              <a:ext uri="{FF2B5EF4-FFF2-40B4-BE49-F238E27FC236}">
                <a16:creationId xmlns:a16="http://schemas.microsoft.com/office/drawing/2014/main" id="{495C3770-462D-0964-1550-17D62D521A4B}"/>
              </a:ext>
            </a:extLst>
          </p:cNvPr>
          <p:cNvSpPr>
            <a:spLocks noGrp="1"/>
          </p:cNvSpPr>
          <p:nvPr>
            <p:ph idx="1"/>
          </p:nvPr>
        </p:nvSpPr>
        <p:spPr>
          <a:xfrm>
            <a:off x="838200" y="1699832"/>
            <a:ext cx="10515600" cy="5032863"/>
          </a:xfrm>
        </p:spPr>
        <p:txBody>
          <a:bodyPr>
            <a:normAutofit/>
          </a:bodyPr>
          <a:lstStyle/>
          <a:p>
            <a:r>
              <a:rPr lang="de-DE" b="1" dirty="0"/>
              <a:t>Verwenden Sie starke Passwörter</a:t>
            </a:r>
          </a:p>
          <a:p>
            <a:r>
              <a:rPr lang="de-DE" b="1" dirty="0"/>
              <a:t>Für jedes Login ein eigenes Passwort</a:t>
            </a:r>
          </a:p>
          <a:p>
            <a:r>
              <a:rPr lang="de-DE" b="1" dirty="0"/>
              <a:t>Stellen Sie sicher, dass Software und </a:t>
            </a:r>
            <a:br>
              <a:rPr lang="de-DE" b="1" dirty="0"/>
            </a:br>
            <a:r>
              <a:rPr lang="de-DE" b="1" dirty="0"/>
              <a:t>Betriebssystem stets auf dem neuesten Stand sind</a:t>
            </a:r>
          </a:p>
          <a:p>
            <a:r>
              <a:rPr lang="de-DE" b="1" dirty="0"/>
              <a:t>Vermeiden Sie das Anklicken von Weblinks in Emails oder anderen Nachrichten</a:t>
            </a:r>
            <a:endParaRPr lang="de-DE" dirty="0"/>
          </a:p>
          <a:p>
            <a:r>
              <a:rPr lang="de-DE" b="1" dirty="0"/>
              <a:t>Denken Sie an Ihre Haltung, seien Sie vorsichtig, handeln Sie bedächtig und achtsam</a:t>
            </a:r>
            <a:endParaRPr lang="de-DE" dirty="0"/>
          </a:p>
        </p:txBody>
      </p:sp>
      <p:sp>
        <p:nvSpPr>
          <p:cNvPr id="2" name="Textfeld 1">
            <a:extLst>
              <a:ext uri="{FF2B5EF4-FFF2-40B4-BE49-F238E27FC236}">
                <a16:creationId xmlns:a16="http://schemas.microsoft.com/office/drawing/2014/main" id="{B3E23950-C442-450B-BF58-542134EC8E33}"/>
              </a:ext>
            </a:extLst>
          </p:cNvPr>
          <p:cNvSpPr txBox="1"/>
          <p:nvPr/>
        </p:nvSpPr>
        <p:spPr>
          <a:xfrm>
            <a:off x="7259984" y="5158168"/>
            <a:ext cx="3138854" cy="923330"/>
          </a:xfrm>
          <a:prstGeom prst="rect">
            <a:avLst/>
          </a:prstGeom>
          <a:noFill/>
        </p:spPr>
        <p:txBody>
          <a:bodyPr wrap="square" rtlCol="0">
            <a:spAutoFit/>
          </a:bodyPr>
          <a:lstStyle/>
          <a:p>
            <a:r>
              <a:rPr lang="sv-SE" dirty="0">
                <a:hlinkClick r:id="rId2"/>
              </a:rPr>
              <a:t>Cyber-Angriffe: Statistiken &amp; Fakten | Cyber-Glossar | Fortinet</a:t>
            </a:r>
            <a:endParaRPr lang="de-DE" dirty="0"/>
          </a:p>
        </p:txBody>
      </p:sp>
      <p:sp>
        <p:nvSpPr>
          <p:cNvPr id="3" name="Fußzeilenplatzhalter 2">
            <a:extLst>
              <a:ext uri="{FF2B5EF4-FFF2-40B4-BE49-F238E27FC236}">
                <a16:creationId xmlns:a16="http://schemas.microsoft.com/office/drawing/2014/main" id="{4273AA23-F496-48D6-9C44-A3CAFE48367E}"/>
              </a:ext>
            </a:extLst>
          </p:cNvPr>
          <p:cNvSpPr>
            <a:spLocks noGrp="1"/>
          </p:cNvSpPr>
          <p:nvPr>
            <p:ph type="ftr" sz="quarter" idx="11"/>
          </p:nvPr>
        </p:nvSpPr>
        <p:spPr/>
        <p:txBody>
          <a:bodyPr/>
          <a:lstStyle/>
          <a:p>
            <a:r>
              <a:rPr lang="de-DE"/>
              <a:t>Workshop Cyber Security Awareness Programm BBS Rohrbach (eEducation Fachtagung 2022, Mag. Robert Korntner-Haas)</a:t>
            </a:r>
          </a:p>
        </p:txBody>
      </p:sp>
      <p:sp>
        <p:nvSpPr>
          <p:cNvPr id="4" name="Foliennummernplatzhalter 3">
            <a:extLst>
              <a:ext uri="{FF2B5EF4-FFF2-40B4-BE49-F238E27FC236}">
                <a16:creationId xmlns:a16="http://schemas.microsoft.com/office/drawing/2014/main" id="{559EA36F-8D96-4137-8214-BFF87BD4EE09}"/>
              </a:ext>
            </a:extLst>
          </p:cNvPr>
          <p:cNvSpPr>
            <a:spLocks noGrp="1"/>
          </p:cNvSpPr>
          <p:nvPr>
            <p:ph type="sldNum" sz="quarter" idx="12"/>
          </p:nvPr>
        </p:nvSpPr>
        <p:spPr/>
        <p:txBody>
          <a:bodyPr/>
          <a:lstStyle/>
          <a:p>
            <a:fld id="{E86F163F-8F63-4928-B8AA-681FD037123C}" type="slidenum">
              <a:rPr lang="de-DE" smtClean="0"/>
              <a:t>9</a:t>
            </a:fld>
            <a:endParaRPr lang="de-DE"/>
          </a:p>
        </p:txBody>
      </p:sp>
      <p:sp>
        <p:nvSpPr>
          <p:cNvPr id="10" name="Textfeld 9">
            <a:extLst>
              <a:ext uri="{FF2B5EF4-FFF2-40B4-BE49-F238E27FC236}">
                <a16:creationId xmlns:a16="http://schemas.microsoft.com/office/drawing/2014/main" id="{62FC7D1D-3FC8-48A2-9699-146108B4EC49}"/>
              </a:ext>
            </a:extLst>
          </p:cNvPr>
          <p:cNvSpPr txBox="1"/>
          <p:nvPr/>
        </p:nvSpPr>
        <p:spPr>
          <a:xfrm>
            <a:off x="7330440" y="1297599"/>
            <a:ext cx="3761232" cy="1754326"/>
          </a:xfrm>
          <a:prstGeom prst="rect">
            <a:avLst/>
          </a:prstGeom>
          <a:solidFill>
            <a:schemeClr val="accent2"/>
          </a:solidFill>
        </p:spPr>
        <p:txBody>
          <a:bodyPr wrap="square" rtlCol="0">
            <a:spAutoFit/>
          </a:bodyPr>
          <a:lstStyle/>
          <a:p>
            <a:r>
              <a:rPr lang="de-AT" b="1" dirty="0"/>
              <a:t>Tipp: verschiedene Passwörter</a:t>
            </a:r>
            <a:br>
              <a:rPr lang="de-AT" dirty="0"/>
            </a:br>
            <a:r>
              <a:rPr lang="de-AT" dirty="0"/>
              <a:t>Basis-Passwort z.B. ZU89;:</a:t>
            </a:r>
            <a:r>
              <a:rPr lang="de-AT" dirty="0" err="1"/>
              <a:t>iu</a:t>
            </a:r>
            <a:br>
              <a:rPr lang="de-AT" dirty="0"/>
            </a:br>
            <a:r>
              <a:rPr lang="de-AT" dirty="0"/>
              <a:t>Login-Domain z.B. facebook.com</a:t>
            </a:r>
            <a:br>
              <a:rPr lang="de-AT" dirty="0"/>
            </a:br>
            <a:r>
              <a:rPr lang="de-AT" dirty="0"/>
              <a:t>Systematik z.B. ersten 2 Buchstaben</a:t>
            </a:r>
            <a:br>
              <a:rPr lang="de-AT" dirty="0"/>
            </a:br>
            <a:r>
              <a:rPr lang="de-AT" dirty="0"/>
              <a:t>Passwort für </a:t>
            </a:r>
            <a:r>
              <a:rPr lang="de-AT" dirty="0" err="1"/>
              <a:t>facebook</a:t>
            </a:r>
            <a:r>
              <a:rPr lang="de-AT" dirty="0"/>
              <a:t>: faZU89;:</a:t>
            </a:r>
            <a:r>
              <a:rPr lang="de-AT" dirty="0" err="1"/>
              <a:t>iu</a:t>
            </a:r>
            <a:br>
              <a:rPr lang="de-AT" dirty="0"/>
            </a:br>
            <a:r>
              <a:rPr lang="de-AT" dirty="0"/>
              <a:t>Passwort für </a:t>
            </a:r>
            <a:r>
              <a:rPr lang="de-AT" dirty="0" err="1"/>
              <a:t>google</a:t>
            </a:r>
            <a:r>
              <a:rPr lang="de-AT" dirty="0"/>
              <a:t>: goZU89;:</a:t>
            </a:r>
            <a:r>
              <a:rPr lang="de-AT" dirty="0" err="1"/>
              <a:t>iu</a:t>
            </a:r>
            <a:endParaRPr lang="de-DE" dirty="0"/>
          </a:p>
        </p:txBody>
      </p:sp>
    </p:spTree>
    <p:extLst>
      <p:ext uri="{BB962C8B-B14F-4D97-AF65-F5344CB8AC3E}">
        <p14:creationId xmlns:p14="http://schemas.microsoft.com/office/powerpoint/2010/main" val="401999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p:bldP spid="10"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2261</Words>
  <Application>Microsoft Office PowerPoint</Application>
  <PresentationFormat>Breitbild</PresentationFormat>
  <Paragraphs>273</Paragraphs>
  <Slides>29</Slides>
  <Notes>1</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Folientitel</vt:lpstr>
      </vt:variant>
      <vt:variant>
        <vt:i4>29</vt:i4>
      </vt:variant>
      <vt:variant>
        <vt:lpstr>Zielgruppenorientierte Präsentationen</vt:lpstr>
      </vt:variant>
      <vt:variant>
        <vt:i4>2</vt:i4>
      </vt:variant>
    </vt:vector>
  </HeadingPairs>
  <TitlesOfParts>
    <vt:vector size="36" baseType="lpstr">
      <vt:lpstr>Arial</vt:lpstr>
      <vt:lpstr>Calibri</vt:lpstr>
      <vt:lpstr>Calibri Light</vt:lpstr>
      <vt:lpstr>Wingdings</vt:lpstr>
      <vt:lpstr>Office</vt:lpstr>
      <vt:lpstr>PowerPoint-Präsentation</vt:lpstr>
      <vt:lpstr>150 Millionen verschiedene Waffen bzw. Schadsoftwarevarianten</vt:lpstr>
      <vt:lpstr>PowerPoint-Präsentation</vt:lpstr>
      <vt:lpstr>B</vt:lpstr>
      <vt:lpstr>Cyber Security  Awareness Programm</vt:lpstr>
      <vt:lpstr>Die Cyberbedrohungen sind zahlreich</vt:lpstr>
      <vt:lpstr>PowerPoint-Präsentation</vt:lpstr>
      <vt:lpstr>Aber die meisten Angriffe werden mit…</vt:lpstr>
      <vt:lpstr>Wie können wir uns am besten schützen?</vt:lpstr>
      <vt:lpstr>Unternehmen  fordern von ihren MitarbeiterInnen MEHR  Cyber Security Awareness</vt:lpstr>
      <vt:lpstr>Und setzen selbst  vermehrt auf  Phishing-Plattformen und  intelligente Schulungssysteme</vt:lpstr>
      <vt:lpstr>Wären aber natürlich froh, wenn ihre MitarbeiterInnen schon während ihrer Schullaufbahn ausreichend  Bewusstsein für die Gefahren im Netz entwickelt haben</vt:lpstr>
      <vt:lpstr>BBS Rohrbach spielen…</vt:lpstr>
      <vt:lpstr>BBS Rohrbach fördern die  Cyber Security Awareness</vt:lpstr>
      <vt:lpstr>Basierend auf zwei Schulungsprogrammen</vt:lpstr>
      <vt:lpstr>Phishing-Framework GoPhish</vt:lpstr>
      <vt:lpstr>OVOSPlay – Lernen neu gedacht</vt:lpstr>
      <vt:lpstr>OVOSPlay – Vorteile Gamified Learning</vt:lpstr>
      <vt:lpstr>OVOSPlay – Zertifizierung</vt:lpstr>
      <vt:lpstr>OVOSPlay – Zertifizierung</vt:lpstr>
      <vt:lpstr>OVOSPlay Unkompliziert in der Einführung verlässlich im Betrieb</vt:lpstr>
      <vt:lpstr>OVOSPlay Einsatz in HAK, HLW, FSD</vt:lpstr>
      <vt:lpstr>Einbindung IT-Sicherheit in den Unterricht</vt:lpstr>
      <vt:lpstr>OVOS Varianten</vt:lpstr>
      <vt:lpstr>OVOS Finanzierung jährliche Lizenzkosten</vt:lpstr>
      <vt:lpstr>Personalaufwand</vt:lpstr>
      <vt:lpstr>Schritte für die Schule</vt:lpstr>
      <vt:lpstr>Vorteile für die Schule</vt:lpstr>
      <vt:lpstr>PowerPoint-Präsentation</vt:lpstr>
      <vt:lpstr>ARGE-Sitzung</vt:lpstr>
      <vt:lpstr>eEducation Juni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Security Awareness an den  BBS Rohrbach</dc:title>
  <dc:creator>Korntner Robert</dc:creator>
  <cp:lastModifiedBy>Edina Dzaferovic</cp:lastModifiedBy>
  <cp:revision>51</cp:revision>
  <cp:lastPrinted>2022-11-10T09:24:21Z</cp:lastPrinted>
  <dcterms:created xsi:type="dcterms:W3CDTF">2022-05-15T07:03:53Z</dcterms:created>
  <dcterms:modified xsi:type="dcterms:W3CDTF">2022-11-14T10:02:26Z</dcterms:modified>
</cp:coreProperties>
</file>