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300" r:id="rId4"/>
    <p:sldId id="297" r:id="rId5"/>
    <p:sldId id="303" r:id="rId6"/>
    <p:sldId id="271" r:id="rId7"/>
    <p:sldId id="269" r:id="rId8"/>
    <p:sldId id="276" r:id="rId9"/>
    <p:sldId id="277" r:id="rId10"/>
    <p:sldId id="30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 Liftenegger" initials="ML" lastIdx="1" clrIdx="0">
    <p:extLst>
      <p:ext uri="{19B8F6BF-5375-455C-9EA6-DF929625EA0E}">
        <p15:presenceInfo xmlns:p15="http://schemas.microsoft.com/office/powerpoint/2012/main" userId="478ff1ef441733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5380" autoAdjust="0"/>
  </p:normalViewPr>
  <p:slideViewPr>
    <p:cSldViewPr snapToGrid="0">
      <p:cViewPr varScale="1">
        <p:scale>
          <a:sx n="86" d="100"/>
          <a:sy n="86" d="100"/>
        </p:scale>
        <p:origin x="750" y="78"/>
      </p:cViewPr>
      <p:guideLst/>
    </p:cSldViewPr>
  </p:slideViewPr>
  <p:outlineViewPr>
    <p:cViewPr>
      <p:scale>
        <a:sx n="33" d="100"/>
        <a:sy n="33" d="100"/>
      </p:scale>
      <p:origin x="0" y="-292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04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7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91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54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8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53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17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84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5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89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39D9A24-087E-43E2-A50E-D667BFE6AFC9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0C5B612-41B0-4972-AD32-184710441E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78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pixabay.com/de/vectors/pixelchen-ressource-oer-audio-3947916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3t.tugraz.at/HTML/kollaboration/1377601452einsatz-kollaborativer-werkzeuge/" TargetMode="External"/><Relationship Id="rId2" Type="http://schemas.openxmlformats.org/officeDocument/2006/relationships/hyperlink" Target="https://flinga.fi/too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arrierebibel.de/kollaboratives-arbeiten/" TargetMode="External"/><Relationship Id="rId4" Type="http://schemas.openxmlformats.org/officeDocument/2006/relationships/hyperlink" Target="https://lernsachen.blog/workshops/kollaborative-digitale-tool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thercalc.net/" TargetMode="External"/><Relationship Id="rId3" Type="http://schemas.openxmlformats.org/officeDocument/2006/relationships/hyperlink" Target="https://cryptpad.fr/index.html" TargetMode="External"/><Relationship Id="rId7" Type="http://schemas.openxmlformats.org/officeDocument/2006/relationships/hyperlink" Target="https://pad.freifunk.net/" TargetMode="External"/><Relationship Id="rId2" Type="http://schemas.openxmlformats.org/officeDocument/2006/relationships/hyperlink" Target="https://zumpad.zum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pad.eu/" TargetMode="External"/><Relationship Id="rId5" Type="http://schemas.openxmlformats.org/officeDocument/2006/relationships/hyperlink" Target="https://bbb3.bsbb.eu/" TargetMode="External"/><Relationship Id="rId4" Type="http://schemas.openxmlformats.org/officeDocument/2006/relationships/hyperlink" Target="https://pad.systemli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dashboard" TargetMode="External"/><Relationship Id="rId2" Type="http://schemas.openxmlformats.org/officeDocument/2006/relationships/hyperlink" Target="https://flinga.fi/too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bo.ophir.dev/" TargetMode="External"/><Relationship Id="rId5" Type="http://schemas.openxmlformats.org/officeDocument/2006/relationships/hyperlink" Target="https://scrumlr.io/#/new" TargetMode="External"/><Relationship Id="rId4" Type="http://schemas.openxmlformats.org/officeDocument/2006/relationships/hyperlink" Target="http://scrumblr.c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p.kits.blog/app" TargetMode="External"/><Relationship Id="rId7" Type="http://schemas.openxmlformats.org/officeDocument/2006/relationships/hyperlink" Target="https://www.mindmeister.com/de" TargetMode="External"/><Relationship Id="rId2" Type="http://schemas.openxmlformats.org/officeDocument/2006/relationships/hyperlink" Target="https://flinga.fi/too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nd-map-online.de/" TargetMode="External"/><Relationship Id="rId5" Type="http://schemas.openxmlformats.org/officeDocument/2006/relationships/hyperlink" Target="https://mind42.com/" TargetMode="External"/><Relationship Id="rId4" Type="http://schemas.openxmlformats.org/officeDocument/2006/relationships/hyperlink" Target="https://app.wisemapping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thority.de/social-media-prisma/" TargetMode="External"/><Relationship Id="rId2" Type="http://schemas.openxmlformats.org/officeDocument/2006/relationships/hyperlink" Target="https://flinga.fi/too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nterrichten.digital/2020/06/25/kollaboratives-schreiben-unterricht/" TargetMode="External"/><Relationship Id="rId4" Type="http://schemas.openxmlformats.org/officeDocument/2006/relationships/hyperlink" Target="https://ebildungslabor.de/blog/padmethod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FB57ED5-941D-44E2-9320-56A0A026F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A1BE9A9-6FBF-4CF1-8F0C-BFCFF1FD9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ixelchen, Ressource, Oer, Audio, Video, Grafik">
            <a:extLst>
              <a:ext uri="{FF2B5EF4-FFF2-40B4-BE49-F238E27FC236}">
                <a16:creationId xmlns:a16="http://schemas.microsoft.com/office/drawing/2014/main" id="{A13A47BA-1190-40A8-891D-0BA36C25B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"/>
          <a:stretch/>
        </p:blipFill>
        <p:spPr bwMode="auto">
          <a:xfrm>
            <a:off x="650629" y="912850"/>
            <a:ext cx="5311127" cy="466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C4AE8163-578C-46A4-BF65-BD3AEEF2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5"/>
            <a:ext cx="5149596" cy="484622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F0830B-4DAF-4A70-8717-3C93A69B7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3220" y="1078104"/>
            <a:ext cx="4615180" cy="2121597"/>
          </a:xfrm>
        </p:spPr>
        <p:txBody>
          <a:bodyPr anchor="ctr">
            <a:normAutofit fontScale="90000"/>
          </a:bodyPr>
          <a:lstStyle/>
          <a:p>
            <a:r>
              <a:rPr lang="de-DE" sz="44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Kollaboratives arbeiten </a:t>
            </a:r>
            <a:br>
              <a:rPr lang="de-DE" sz="44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</a:br>
            <a:r>
              <a:rPr lang="de-DE" sz="44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im Unterricht</a:t>
            </a:r>
            <a:br>
              <a:rPr lang="de-DE" sz="4400" dirty="0"/>
            </a:br>
            <a:endParaRPr lang="de-DE" sz="4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46F56CC-F97A-40DF-9A88-6D8BF7A6A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5756954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94818F1-2ACF-4181-B8B6-7637EB92B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1BF4AB6-91C5-40DA-AFC8-BBDA46BB2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A6D6306-ED75-4DC2-9BEF-160516C2F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Untertitel 2">
            <a:extLst>
              <a:ext uri="{FF2B5EF4-FFF2-40B4-BE49-F238E27FC236}">
                <a16:creationId xmlns:a16="http://schemas.microsoft.com/office/drawing/2014/main" id="{56E2A96B-9965-4895-A440-6F4B5ABAA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3220" y="3658300"/>
            <a:ext cx="4615180" cy="1597589"/>
          </a:xfrm>
        </p:spPr>
        <p:txBody>
          <a:bodyPr>
            <a:normAutofit fontScale="85000" lnSpcReduction="20000"/>
          </a:bodyPr>
          <a:lstStyle/>
          <a:p>
            <a:endParaRPr lang="de-DE" sz="1400" dirty="0"/>
          </a:p>
          <a:p>
            <a:r>
              <a:rPr lang="de-DE" sz="24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eEducation</a:t>
            </a:r>
            <a:r>
              <a:rPr lang="de-DE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Praxistage 2021 </a:t>
            </a:r>
          </a:p>
          <a:p>
            <a:r>
              <a:rPr lang="de-DE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23.03.2021</a:t>
            </a:r>
          </a:p>
          <a:p>
            <a:endParaRPr lang="de-DE" sz="18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sz="18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MMag</a:t>
            </a:r>
            <a:r>
              <a:rPr lang="de-DE" sz="18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 Dr. Mario Liftenegger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7740B3-DEC4-478D-A77E-EAB493386F01}"/>
              </a:ext>
            </a:extLst>
          </p:cNvPr>
          <p:cNvSpPr txBox="1"/>
          <p:nvPr/>
        </p:nvSpPr>
        <p:spPr>
          <a:xfrm>
            <a:off x="633999" y="6513839"/>
            <a:ext cx="85804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manfredsteger</a:t>
            </a:r>
            <a:r>
              <a:rPr lang="de-DE" sz="1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 </a:t>
            </a:r>
            <a:r>
              <a:rPr lang="de-DE" sz="10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Pixelchen</a:t>
            </a:r>
            <a:r>
              <a:rPr lang="de-DE" sz="1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 In: pixabay.com </a:t>
            </a:r>
            <a:r>
              <a:rPr lang="de-DE" sz="1000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5"/>
              </a:rPr>
              <a:t>https://pixabay.com/de/vectors/pixelchen-ressource-oer-audio-3947916/</a:t>
            </a:r>
            <a:r>
              <a:rPr lang="de-DE" sz="1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(20.11.2020).  </a:t>
            </a:r>
          </a:p>
        </p:txBody>
      </p:sp>
      <p:pic>
        <p:nvPicPr>
          <p:cNvPr id="7" name="Picture 6" descr="Creative Commons Lizenzvertrag">
            <a:extLst>
              <a:ext uri="{FF2B5EF4-FFF2-40B4-BE49-F238E27FC236}">
                <a16:creationId xmlns:a16="http://schemas.microsoft.com/office/drawing/2014/main" id="{DD5DC3F1-4786-4066-9230-D4A4A7897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9847" y="6490879"/>
            <a:ext cx="1042153" cy="36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701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C0BB0B-5795-4550-8FBF-39606DD94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01749"/>
            <a:ext cx="10058400" cy="5470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altLang="de-DE" sz="3500" dirty="0">
                <a:solidFill>
                  <a:srgbClr val="CE7337"/>
                </a:solidFill>
                <a:latin typeface="Source Sans Pro Light" panose="020B0403030403020204" pitchFamily="34" charset="0"/>
              </a:rPr>
              <a:t>Quellen</a:t>
            </a:r>
            <a:endParaRPr lang="de-DE" sz="3500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2"/>
            </a:endParaRPr>
          </a:p>
          <a:p>
            <a:pPr marL="0" indent="0">
              <a:buNone/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Karlhuber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Stefam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/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Wageneder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Günter/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Freisleben-Teutscher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Christian F., Einsatz kollaborativer Werkzeuge. Lernen und Lehren mit webbasierten Anwendungen. In: Ebner M. und Schön S. (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Hg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.), Lehrbuch für Lernen und Lehren mit Technologien. 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https://l3t.tugraz.at/HTML/kollaboration/1377601452einsatz-kollaborativer-werkzeuge/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(3.9.2020). </a:t>
            </a: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Moch Thomas, Kollaborative Digitale Tools. In: Lernsachen. 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https://lernsachen.blog/workshops/kollaborative-digitale-tools/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(3.9.2020). </a:t>
            </a: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Pölert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Hauke, Das SAMR Modell: Simples, aber anschauliches Modell für Digitalisierung in der Schule. In: 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unterrichten.digital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https://unterrichten.digital/2018/01/23/samr-modell-digitalisierung-schule/ (26.01.2021). </a:t>
            </a: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Wahl Kristina, Das 4K-Modell. In: schule-in-der-digitalen-welt.de https://schule-in-der-digitalen-welt.de/wp-content/uploads/2020/04/DFmdD_4K-Modell_Credits_transparent_neu-1024x1024-1.png (26.01.2021). </a:t>
            </a: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Warkentin Nils, Kollaboratives Arbeiten: Tipps für Teams. In: karrierebibel.de. 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https://karrierebibel.de/kollaboratives-arbeiten/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(3.9.2020).  </a:t>
            </a: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endParaRPr lang="de-DE" dirty="0">
              <a:solidFill>
                <a:srgbClr val="002060"/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2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erricht Archives - Schule in der digitalen Welt">
            <a:extLst>
              <a:ext uri="{FF2B5EF4-FFF2-40B4-BE49-F238E27FC236}">
                <a16:creationId xmlns:a16="http://schemas.microsoft.com/office/drawing/2014/main" id="{0406C36F-6626-4B80-A664-2748DE80B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286" y="153286"/>
            <a:ext cx="6551428" cy="655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1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16073-BE5C-4680-8BB1-D7AC5AD8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92126"/>
            <a:ext cx="10058400" cy="52737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de-AT" altLang="de-DE" sz="3600" dirty="0">
                <a:solidFill>
                  <a:srgbClr val="CE7337"/>
                </a:solidFill>
                <a:latin typeface="Source Sans Pro Light" panose="020B0403030403020204" pitchFamily="34" charset="0"/>
              </a:rPr>
              <a:t>4K Modell 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de-DE" sz="1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Dieses Modell des Unterrichts beschreibt die grundlegenden Kompetenzen von Lernenden im 21. Jahrhundert. </a:t>
            </a:r>
          </a:p>
          <a:p>
            <a:pPr algn="just">
              <a:lnSpc>
                <a:spcPct val="150000"/>
              </a:lnSpc>
            </a:pPr>
            <a:r>
              <a:rPr lang="de-DE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Reines Wissen tritt in den Hintergrund und die gemeinsame Bearbeitung von Inhalten und Lösung von Problemstellungen gewinnt an Bedeutung. </a:t>
            </a:r>
          </a:p>
          <a:p>
            <a:pPr algn="just">
              <a:lnSpc>
                <a:spcPct val="150000"/>
              </a:lnSpc>
            </a:pPr>
            <a:r>
              <a:rPr lang="de-DE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Lernen kann nun zeit- und ortsunabhängig stattfinden.</a:t>
            </a:r>
          </a:p>
        </p:txBody>
      </p:sp>
    </p:spTree>
    <p:extLst>
      <p:ext uri="{BB962C8B-B14F-4D97-AF65-F5344CB8AC3E}">
        <p14:creationId xmlns:p14="http://schemas.microsoft.com/office/powerpoint/2010/main" val="351032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16073-BE5C-4680-8BB1-D7AC5AD8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92126"/>
            <a:ext cx="10058400" cy="52737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de-AT" altLang="de-DE" sz="3600" dirty="0">
                <a:solidFill>
                  <a:srgbClr val="CE7337"/>
                </a:solidFill>
                <a:latin typeface="Source Sans Pro Light" panose="020B0403030403020204" pitchFamily="34" charset="0"/>
              </a:rPr>
              <a:t>4K Modell 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de-DE" sz="1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Dieses Modell hält aber auch fest, nicht denselben Unterricht mit digitalen Medien zu machen wie ohne sie. </a:t>
            </a:r>
          </a:p>
          <a:p>
            <a:pPr algn="just">
              <a:lnSpc>
                <a:spcPct val="150000"/>
              </a:lnSpc>
            </a:pPr>
            <a:r>
              <a:rPr lang="de-DE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Ziel sollte ein Konzept sein, in dem digitale Lernmittel individuell genutzt werden und in dem Kompetenzerwerb und Wissenserwerb einander ergänzen. </a:t>
            </a:r>
          </a:p>
          <a:p>
            <a:pPr algn="just">
              <a:lnSpc>
                <a:spcPct val="150000"/>
              </a:lnSpc>
            </a:pPr>
            <a:endParaRPr lang="de-DE" sz="24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2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24DECA-66CF-417F-A6C3-F62AB512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10732"/>
            <a:ext cx="10058400" cy="523653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de-AT" altLang="de-DE" sz="4200" dirty="0">
                <a:solidFill>
                  <a:srgbClr val="CE7337"/>
                </a:solidFill>
                <a:latin typeface="Source Sans Pro Light" panose="020B0403030403020204" pitchFamily="34" charset="0"/>
              </a:rPr>
              <a:t>Kollaboratives und Kooperatives Lernen</a:t>
            </a:r>
            <a:endParaRPr lang="de-DE" sz="4200" b="1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de-DE" sz="1300" b="1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6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Kooperativ </a:t>
            </a:r>
            <a:r>
              <a:rPr lang="de-DE" sz="26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bedeutet, dass arbeitsteilig an einem gemeinsamen Projektziel gearbeitet wird. </a:t>
            </a:r>
          </a:p>
          <a:p>
            <a:pPr algn="just">
              <a:lnSpc>
                <a:spcPct val="150000"/>
              </a:lnSpc>
            </a:pPr>
            <a:r>
              <a:rPr lang="de-DE" sz="26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Kollaborativ</a:t>
            </a:r>
            <a:r>
              <a:rPr lang="de-DE" sz="26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bedeutet, dass gemeinsam an einer Aufgabe gearbeitet wird. Es ist also eine enge Art der Zusammenarbeit.  </a:t>
            </a:r>
          </a:p>
          <a:p>
            <a:pPr algn="just">
              <a:lnSpc>
                <a:spcPct val="150000"/>
              </a:lnSpc>
            </a:pPr>
            <a:r>
              <a:rPr lang="de-DE" sz="26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Bei beiden Arbeitsweisen liegt die Verantwortung für den Lern- und Arbeitsprozess bei den </a:t>
            </a:r>
            <a:r>
              <a:rPr lang="de-DE" sz="26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SuS</a:t>
            </a:r>
            <a:r>
              <a:rPr lang="de-DE" sz="26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584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B6A824-4931-4FE5-B577-EC0845F3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13816"/>
            <a:ext cx="10058400" cy="5230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altLang="de-DE" sz="3200" dirty="0" err="1">
                <a:solidFill>
                  <a:srgbClr val="CE7337"/>
                </a:solidFill>
                <a:latin typeface="Source Sans Pro Light" panose="020B0403030403020204" pitchFamily="34" charset="0"/>
              </a:rPr>
              <a:t>Etherpads</a:t>
            </a:r>
            <a:endParaRPr lang="de-AT" altLang="de-DE" sz="3200" dirty="0">
              <a:solidFill>
                <a:srgbClr val="CE7337"/>
              </a:solidFill>
              <a:latin typeface="Source Sans Pro Light" panose="020B0403030403020204" pitchFamily="34" charset="0"/>
            </a:endParaRPr>
          </a:p>
          <a:p>
            <a:pPr marL="0" indent="0">
              <a:buNone/>
            </a:pPr>
            <a:endParaRPr lang="de-DE" sz="1200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2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3"/>
              </a:rPr>
              <a:t>CryptPad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Verschlüsselte Variante; Daten werden nicht gelöscht </a:t>
            </a:r>
          </a:p>
          <a:p>
            <a:pPr marL="0" indent="0">
              <a:buNone/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4"/>
              </a:rPr>
              <a:t>Pad vom Datenschutz-Kollektiv 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4"/>
              </a:rPr>
              <a:t>Systemli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wird nach einem Tag, 30 Tagen oder einem Jahr gelöscht</a:t>
            </a: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2"/>
              </a:rPr>
              <a:t>ZUMpad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nach einem halben Jahr werden die Daten gelöscht </a:t>
            </a: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5"/>
              </a:rPr>
              <a:t>LISUM Pad</a:t>
            </a: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6"/>
              </a:rPr>
              <a:t>Etherpad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6"/>
              </a:rPr>
              <a:t> des Deutschen Bundesjugendrings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wird nach einem Tag, 30 Tagen oder einem Jahr gelöscht</a:t>
            </a: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7"/>
              </a:rPr>
              <a:t>Etherpad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7"/>
              </a:rPr>
              <a:t> von freifunk.net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</a:t>
            </a: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8"/>
            </a:endParaRPr>
          </a:p>
        </p:txBody>
      </p:sp>
    </p:spTree>
    <p:extLst>
      <p:ext uri="{BB962C8B-B14F-4D97-AF65-F5344CB8AC3E}">
        <p14:creationId xmlns:p14="http://schemas.microsoft.com/office/powerpoint/2010/main" val="205197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C0B8BB-9A2F-4162-94EA-01D055D9C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5118"/>
            <a:ext cx="10058400" cy="5527763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de-AT" altLang="de-DE" sz="3600" dirty="0">
                <a:solidFill>
                  <a:srgbClr val="CE7337"/>
                </a:solidFill>
                <a:latin typeface="Source Sans Pro Light" panose="020B0403030403020204" pitchFamily="34" charset="0"/>
              </a:rPr>
              <a:t>Digitale Boards</a:t>
            </a:r>
            <a:endParaRPr lang="de-DE" sz="3600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2"/>
            </a:endParaRPr>
          </a:p>
          <a:p>
            <a:pPr>
              <a:lnSpc>
                <a:spcPct val="100000"/>
              </a:lnSpc>
            </a:pPr>
            <a:endParaRPr lang="de-DE" sz="1200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2"/>
            </a:endParaRP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2"/>
              </a:rPr>
              <a:t>FLINGA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Whiteboard und Kartenabfrage zum kollaborativen Arbeiten. Anmeldung nur von der 	     erstellenden Person erforderlich. </a:t>
            </a:r>
          </a:p>
          <a:p>
            <a:pPr marL="0" indent="0">
              <a:buNone/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3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4"/>
              </a:rPr>
              <a:t>Scrumblr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Notizen können kollaborativ mittels Klebezettel auf eine Taskboard geklebt 		         werden. Hat seinen Ursprung in der Projektmanagement Methode „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Scrum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“.  </a:t>
            </a:r>
          </a:p>
          <a:p>
            <a:pPr marL="0" indent="0">
              <a:buNone/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5"/>
              </a:rPr>
              <a:t>Scrumlr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Vorab gestaltete Pinnwände mit unterschiedlichen Methoden (Start/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Stop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/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Continue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, 	      oder Positiv/Negativ usw.). Man kann auch zwischen einzelnen Phasen (Sammlung 	      von Ideen, Bewertung usw.) wechseln. </a:t>
            </a:r>
          </a:p>
          <a:p>
            <a:pPr marL="0" indent="0">
              <a:buNone/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6"/>
              </a:rPr>
              <a:t>Wbo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– Online Whiteboard, dass sich sehr gut als „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Icebreaker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“ im Unterricht eignet. </a:t>
            </a: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8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83AF8A-501E-45DE-847B-7704D854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47946"/>
            <a:ext cx="10058400" cy="53967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altLang="de-DE" sz="3200" dirty="0">
                <a:solidFill>
                  <a:srgbClr val="CE7337"/>
                </a:solidFill>
                <a:latin typeface="Source Sans Pro Light" panose="020B0403030403020204" pitchFamily="34" charset="0"/>
              </a:rPr>
              <a:t>Mindmaps </a:t>
            </a:r>
            <a:endParaRPr lang="de-DE" sz="3200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2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Mindmaps visualisieren und strukturieren Ideen. 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Nach der Sammelphase der Ideen lassen sich diese strukturieren, hierarchisieren aber auch kategorisieren. </a:t>
            </a:r>
          </a:p>
          <a:p>
            <a:pPr>
              <a:lnSpc>
                <a:spcPct val="150000"/>
              </a:lnSpc>
            </a:pPr>
            <a:endParaRPr lang="de-DE" sz="14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3"/>
              </a:rPr>
              <a:t>kits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3"/>
              </a:rPr>
              <a:t> 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3"/>
              </a:rPr>
              <a:t>map</a:t>
            </a: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13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4"/>
              </a:rPr>
              <a:t>M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5"/>
              </a:rPr>
              <a:t>ind42</a:t>
            </a: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endParaRPr lang="de-DE" sz="13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sz="2000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6"/>
              </a:rPr>
              <a:t>mind-map</a:t>
            </a:r>
            <a:r>
              <a:rPr lang="de-DE" sz="2000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6"/>
              </a:rPr>
              <a:t>-online</a:t>
            </a:r>
            <a:endParaRPr lang="de-DE" sz="20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endParaRPr lang="de-DE" sz="1300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7"/>
            </a:endParaRP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  <a:hlinkClick r:id="rId7"/>
              </a:rPr>
              <a:t>Mindmeister</a:t>
            </a: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>
              <a:lnSpc>
                <a:spcPct val="150000"/>
              </a:lnSpc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>
              <a:lnSpc>
                <a:spcPct val="150000"/>
              </a:lnSpc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C0BB0B-5795-4550-8FBF-39606DD94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01749"/>
            <a:ext cx="10058400" cy="5470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altLang="de-DE" sz="3500" dirty="0">
                <a:solidFill>
                  <a:srgbClr val="CE7337"/>
                </a:solidFill>
                <a:latin typeface="Source Sans Pro Light" panose="020B0403030403020204" pitchFamily="34" charset="0"/>
              </a:rPr>
              <a:t>Quellen</a:t>
            </a:r>
            <a:endParaRPr lang="de-DE" sz="3500" dirty="0">
              <a:latin typeface="Source Sans Pro Light" panose="020B0403030403020204" pitchFamily="34" charset="0"/>
              <a:ea typeface="Source Sans Pro Light" panose="020B0403030403020204" pitchFamily="34" charset="0"/>
              <a:hlinkClick r:id="rId2"/>
            </a:endParaRPr>
          </a:p>
          <a:p>
            <a:pPr marL="0" indent="0">
              <a:buNone/>
            </a:pPr>
            <a:endParaRPr lang="de-DE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Blume Bob, Abc der wissensdurstigen Mediennutzer. Hamburg 2019. </a:t>
            </a: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Digitaler Freischwimmer (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Hg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.), Kollaboratives Schreiben. In: Digitaler Freischwimmer. Online Tools für die Lehre. https://www2.tuhh.de/zll/freischwimmer/kollaboratives-schreiben-2/ (29.01.2021). </a:t>
            </a: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Franke Stan, Das 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Social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Media Prisma 2017/2018. In: ethority.de 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https://ethority.de/social-media-prisma/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(3.9.2020). </a:t>
            </a: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Heusinger Monika, Lernprozesse digital unterstützen. Ein Methodenbuch für den Unterricht. Weinheim 2020. </a:t>
            </a:r>
          </a:p>
          <a:p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Hirsch Nele, Tools und Ideen zum kollaborativen schreiben. In: EBILDUNGSLABOR 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https://ebildungslabor.de/blog/padmethoden/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(3.9.2020). </a:t>
            </a:r>
          </a:p>
          <a:p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k.A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., Kollaboratives Schreiben – 4 praktische Tools für Schule &amp; Unterricht. In: </a:t>
            </a:r>
            <a:r>
              <a:rPr lang="de-DE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unterrichten.digital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 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https://unterrichten.digital/2020/06/25/kollaboratives-schreiben-unterricht/</a:t>
            </a:r>
            <a:r>
              <a:rPr lang="de-DE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(3.9.2020). </a:t>
            </a:r>
          </a:p>
          <a:p>
            <a:endParaRPr lang="de-DE" dirty="0">
              <a:solidFill>
                <a:srgbClr val="002060"/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1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Holzar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lzart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Breitbild</PresentationFormat>
  <Paragraphs>72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Source Sans Pro Light</vt:lpstr>
      <vt:lpstr>Wingdings</vt:lpstr>
      <vt:lpstr>Holzart</vt:lpstr>
      <vt:lpstr>Kollaboratives arbeiten  im Unterricht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Kollaboratives arbeiten  mit Hilfe von  webbasierten online tools  </dc:title>
  <dc:creator>Mario Liftenegger</dc:creator>
  <cp:lastModifiedBy>Mario Liftenegger</cp:lastModifiedBy>
  <cp:revision>107</cp:revision>
  <dcterms:created xsi:type="dcterms:W3CDTF">2020-11-29T14:31:48Z</dcterms:created>
  <dcterms:modified xsi:type="dcterms:W3CDTF">2021-03-23T08:46:38Z</dcterms:modified>
</cp:coreProperties>
</file>