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notesSlides/notesSlide34.xml" ContentType="application/vnd.openxmlformats-officedocument.presentationml.notesSlide+xml"/>
  <Override PartName="/ppt/charts/chart2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5"/>
  </p:notesMasterIdLst>
  <p:handoutMasterIdLst>
    <p:handoutMasterId r:id="rId76"/>
  </p:handoutMasterIdLst>
  <p:sldIdLst>
    <p:sldId id="332" r:id="rId2"/>
    <p:sldId id="544" r:id="rId3"/>
    <p:sldId id="650" r:id="rId4"/>
    <p:sldId id="618" r:id="rId5"/>
    <p:sldId id="559" r:id="rId6"/>
    <p:sldId id="563" r:id="rId7"/>
    <p:sldId id="366" r:id="rId8"/>
    <p:sldId id="573" r:id="rId9"/>
    <p:sldId id="610" r:id="rId10"/>
    <p:sldId id="467" r:id="rId11"/>
    <p:sldId id="540" r:id="rId12"/>
    <p:sldId id="589" r:id="rId13"/>
    <p:sldId id="648" r:id="rId14"/>
    <p:sldId id="606" r:id="rId15"/>
    <p:sldId id="603" r:id="rId16"/>
    <p:sldId id="590" r:id="rId17"/>
    <p:sldId id="624" r:id="rId18"/>
    <p:sldId id="591" r:id="rId19"/>
    <p:sldId id="592" r:id="rId20"/>
    <p:sldId id="593" r:id="rId21"/>
    <p:sldId id="594" r:id="rId22"/>
    <p:sldId id="595" r:id="rId23"/>
    <p:sldId id="271" r:id="rId24"/>
    <p:sldId id="272" r:id="rId25"/>
    <p:sldId id="273" r:id="rId26"/>
    <p:sldId id="274" r:id="rId27"/>
    <p:sldId id="647" r:id="rId28"/>
    <p:sldId id="605" r:id="rId29"/>
    <p:sldId id="542" r:id="rId30"/>
    <p:sldId id="439" r:id="rId31"/>
    <p:sldId id="570" r:id="rId32"/>
    <p:sldId id="619" r:id="rId33"/>
    <p:sldId id="620" r:id="rId34"/>
    <p:sldId id="621" r:id="rId35"/>
    <p:sldId id="492" r:id="rId36"/>
    <p:sldId id="651" r:id="rId37"/>
    <p:sldId id="446" r:id="rId38"/>
    <p:sldId id="652" r:id="rId39"/>
    <p:sldId id="622" r:id="rId40"/>
    <p:sldId id="653" r:id="rId41"/>
    <p:sldId id="645" r:id="rId42"/>
    <p:sldId id="630" r:id="rId43"/>
    <p:sldId id="464" r:id="rId44"/>
    <p:sldId id="430" r:id="rId45"/>
    <p:sldId id="565" r:id="rId46"/>
    <p:sldId id="471" r:id="rId47"/>
    <p:sldId id="631" r:id="rId48"/>
    <p:sldId id="632" r:id="rId49"/>
    <p:sldId id="634" r:id="rId50"/>
    <p:sldId id="633" r:id="rId51"/>
    <p:sldId id="388" r:id="rId52"/>
    <p:sldId id="611" r:id="rId53"/>
    <p:sldId id="604" r:id="rId54"/>
    <p:sldId id="601" r:id="rId55"/>
    <p:sldId id="612" r:id="rId56"/>
    <p:sldId id="597" r:id="rId57"/>
    <p:sldId id="613" r:id="rId58"/>
    <p:sldId id="614" r:id="rId59"/>
    <p:sldId id="615" r:id="rId60"/>
    <p:sldId id="616" r:id="rId61"/>
    <p:sldId id="596" r:id="rId62"/>
    <p:sldId id="607" r:id="rId63"/>
    <p:sldId id="584" r:id="rId64"/>
    <p:sldId id="602" r:id="rId65"/>
    <p:sldId id="600" r:id="rId66"/>
    <p:sldId id="649" r:id="rId67"/>
    <p:sldId id="617" r:id="rId68"/>
    <p:sldId id="486" r:id="rId69"/>
    <p:sldId id="569" r:id="rId70"/>
    <p:sldId id="468" r:id="rId71"/>
    <p:sldId id="466" r:id="rId72"/>
    <p:sldId id="502" r:id="rId73"/>
    <p:sldId id="435" r:id="rId74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bara" initials="b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C6F7"/>
    <a:srgbClr val="CCFBC1"/>
    <a:srgbClr val="99FF99"/>
    <a:srgbClr val="BAE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758" autoAdjust="0"/>
    <p:restoredTop sz="81912" autoAdjust="0"/>
  </p:normalViewPr>
  <p:slideViewPr>
    <p:cSldViewPr snapToGrid="0">
      <p:cViewPr varScale="1">
        <p:scale>
          <a:sx n="94" d="100"/>
          <a:sy n="94" d="100"/>
        </p:scale>
        <p:origin x="1716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4" d="100"/>
        <a:sy n="114" d="100"/>
      </p:scale>
      <p:origin x="0" y="-10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arbara\Dropbox\Informatik%20-%20Ein%20Kinderspiel\Dokumentation%20und%20Evaluation\Modeling_for_English\statistik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ppe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 b="1"/>
              <a:t>Satisfaction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281018813624"/>
          <c:y val="0.149191818498082"/>
          <c:w val="0.85198118985126803"/>
          <c:h val="0.61498432487605703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Tabelle1!$I$12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Tabelle1!$H$13:$H$14</c:f>
              <c:strCache>
                <c:ptCount val="2"/>
                <c:pt idx="0">
                  <c:v>ER</c:v>
                </c:pt>
                <c:pt idx="1">
                  <c:v>Flow</c:v>
                </c:pt>
              </c:strCache>
            </c:strRef>
          </c:cat>
          <c:val>
            <c:numRef>
              <c:f>Tabelle1!$I$13:$I$14</c:f>
              <c:numCache>
                <c:formatCode>General</c:formatCode>
                <c:ptCount val="2"/>
                <c:pt idx="0">
                  <c:v>58</c:v>
                </c:pt>
                <c:pt idx="1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40-4AF6-B952-ABE8B31DCECC}"/>
            </c:ext>
          </c:extLst>
        </c:ser>
        <c:ser>
          <c:idx val="1"/>
          <c:order val="1"/>
          <c:tx>
            <c:strRef>
              <c:f>Tabelle1!$J$12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Tabelle1!$H$13:$H$14</c:f>
              <c:strCache>
                <c:ptCount val="2"/>
                <c:pt idx="0">
                  <c:v>ER</c:v>
                </c:pt>
                <c:pt idx="1">
                  <c:v>Flow</c:v>
                </c:pt>
              </c:strCache>
            </c:strRef>
          </c:cat>
          <c:val>
            <c:numRef>
              <c:f>Tabelle1!$J$13:$J$14</c:f>
              <c:numCache>
                <c:formatCode>General</c:formatCode>
                <c:ptCount val="2"/>
                <c:pt idx="0">
                  <c:v>8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40-4AF6-B952-ABE8B31DCECC}"/>
            </c:ext>
          </c:extLst>
        </c:ser>
        <c:ser>
          <c:idx val="2"/>
          <c:order val="2"/>
          <c:tx>
            <c:strRef>
              <c:f>Tabelle1!$K$12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Tabelle1!$H$13:$H$14</c:f>
              <c:strCache>
                <c:ptCount val="2"/>
                <c:pt idx="0">
                  <c:v>ER</c:v>
                </c:pt>
                <c:pt idx="1">
                  <c:v>Flow</c:v>
                </c:pt>
              </c:strCache>
            </c:strRef>
          </c:cat>
          <c:val>
            <c:numRef>
              <c:f>Tabelle1!$K$13:$K$14</c:f>
              <c:numCache>
                <c:formatCode>General</c:formatCode>
                <c:ptCount val="2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40-4AF6-B952-ABE8B31DCE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-2101836688"/>
        <c:axId val="-2101833264"/>
        <c:axId val="0"/>
      </c:bar3DChart>
      <c:catAx>
        <c:axId val="-2101836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2101833264"/>
        <c:crosses val="autoZero"/>
        <c:auto val="1"/>
        <c:lblAlgn val="ctr"/>
        <c:lblOffset val="100"/>
        <c:noMultiLvlLbl val="0"/>
      </c:catAx>
      <c:valAx>
        <c:axId val="-2101833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-210183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AT" dirty="0" err="1"/>
              <a:t>Use</a:t>
            </a:r>
            <a:r>
              <a:rPr lang="de-AT" dirty="0"/>
              <a:t> in </a:t>
            </a:r>
            <a:r>
              <a:rPr lang="de-AT" dirty="0" err="1"/>
              <a:t>future</a:t>
            </a:r>
            <a:r>
              <a:rPr lang="de-AT" dirty="0"/>
              <a:t> </a:t>
            </a:r>
            <a:r>
              <a:rPr lang="de-AT" dirty="0" err="1"/>
              <a:t>learning</a:t>
            </a:r>
            <a:r>
              <a:rPr lang="de-AT" dirty="0"/>
              <a:t> </a:t>
            </a:r>
            <a:r>
              <a:rPr lang="de-AT" dirty="0" err="1"/>
              <a:t>situations</a:t>
            </a:r>
            <a:endParaRPr lang="de-AT" dirty="0"/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509343047531102E-2"/>
          <c:y val="0.136492030157738"/>
          <c:w val="0.82633984376799896"/>
          <c:h val="0.82773879953850904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4726-49CC-9752-2487A3EDDAD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726-49CC-9752-2487A3EDDA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4726-49CC-9752-2487A3EDDAD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726-49CC-9752-2487A3EDDADB}"/>
              </c:ext>
            </c:extLst>
          </c:dPt>
          <c:dLbls>
            <c:spPr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4"/>
                <c:pt idx="0">
                  <c:v>yes</c:v>
                </c:pt>
                <c:pt idx="1">
                  <c:v>Maybe</c:v>
                </c:pt>
                <c:pt idx="2">
                  <c:v>No</c:v>
                </c:pt>
                <c:pt idx="3">
                  <c:v>No answer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34</c:v>
                </c:pt>
                <c:pt idx="1">
                  <c:v>19</c:v>
                </c:pt>
                <c:pt idx="2">
                  <c:v>14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726-49CC-9752-2487A3EDDADB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8135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6" y="1"/>
            <a:ext cx="2945659" cy="498135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fld id="{BE6C297E-A66C-41B8-9023-9EFA0D042119}" type="datetimeFigureOut">
              <a:rPr lang="de-AT" smtClean="0"/>
              <a:t>19.11.2018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" y="9430092"/>
            <a:ext cx="2945659" cy="498134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6" y="9430092"/>
            <a:ext cx="2945659" cy="498134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fld id="{6250F438-C4A7-4AF6-8DE2-9567A3D39DB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89757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8135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8135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300"/>
            </a:lvl1pPr>
          </a:lstStyle>
          <a:p>
            <a:fld id="{ADAECB75-3DEB-41AC-A719-99DCE63777DE}" type="datetimeFigureOut">
              <a:rPr lang="de-AT" smtClean="0"/>
              <a:t>19.11.2018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" y="9430092"/>
            <a:ext cx="2945659" cy="498134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6" y="9430092"/>
            <a:ext cx="2945659" cy="498134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300"/>
            </a:lvl1pPr>
          </a:lstStyle>
          <a:p>
            <a:fld id="{B859F4D4-BBBC-4BCA-9039-97A34CAE162E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00069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1:30 Stimmungsbild: CT + Modellierung + integrativer Weg? </a:t>
            </a:r>
          </a:p>
          <a:p>
            <a:r>
              <a:rPr lang="de-DE" dirty="0"/>
              <a:t>Vereinfacht ausgedrückt: 1) CT= </a:t>
            </a:r>
            <a:r>
              <a:rPr lang="de-DE" dirty="0" err="1"/>
              <a:t>informat</a:t>
            </a:r>
            <a:r>
              <a:rPr lang="de-DE" dirty="0"/>
              <a:t>. Denken und Problemlösen, 2) mit MO wird es beschrieben und veranschaulicht. 3) Integrative Weg zu CT über Alltagsbeispiele:</a:t>
            </a:r>
          </a:p>
          <a:p>
            <a:r>
              <a:rPr lang="de-DE" dirty="0"/>
              <a:t>Was ist das? Was sagt Ihnen der Smiley?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60054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Denkprozesse bei Modellierung</a:t>
            </a:r>
          </a:p>
          <a:p>
            <a:r>
              <a:rPr lang="de-AT" dirty="0"/>
              <a:t>Letzteres mit Klassendiagramm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220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Brain </a:t>
            </a:r>
            <a:r>
              <a:rPr lang="de-AT" dirty="0" err="1"/>
              <a:t>needs</a:t>
            </a:r>
            <a:r>
              <a:rPr lang="de-AT" dirty="0"/>
              <a:t> </a:t>
            </a:r>
            <a:r>
              <a:rPr lang="de-AT" dirty="0" err="1"/>
              <a:t>structure</a:t>
            </a:r>
            <a:r>
              <a:rPr lang="de-AT" dirty="0"/>
              <a:t> and </a:t>
            </a:r>
            <a:r>
              <a:rPr lang="de-AT" dirty="0" err="1"/>
              <a:t>has</a:t>
            </a:r>
            <a:r>
              <a:rPr lang="de-AT" dirty="0"/>
              <a:t> </a:t>
            </a:r>
            <a:r>
              <a:rPr lang="de-AT" dirty="0" err="1"/>
              <a:t>automatic</a:t>
            </a:r>
            <a:r>
              <a:rPr lang="de-AT" dirty="0"/>
              <a:t> </a:t>
            </a:r>
            <a:r>
              <a:rPr lang="de-AT" dirty="0" err="1"/>
              <a:t>pattern</a:t>
            </a:r>
            <a:r>
              <a:rPr lang="de-AT" dirty="0"/>
              <a:t> </a:t>
            </a:r>
            <a:r>
              <a:rPr lang="de-AT" dirty="0" err="1"/>
              <a:t>recognition</a:t>
            </a:r>
            <a:r>
              <a:rPr lang="de-AT" dirty="0"/>
              <a:t> </a:t>
            </a:r>
          </a:p>
          <a:p>
            <a:r>
              <a:rPr lang="de-AT" dirty="0"/>
              <a:t>Supports </a:t>
            </a:r>
            <a:r>
              <a:rPr lang="de-AT" dirty="0" err="1"/>
              <a:t>abstraction</a:t>
            </a:r>
            <a:endParaRPr lang="de-AT" dirty="0"/>
          </a:p>
          <a:p>
            <a:r>
              <a:rPr lang="de-AT" dirty="0" err="1"/>
              <a:t>stimulus</a:t>
            </a:r>
            <a:r>
              <a:rPr lang="de-AT" dirty="0"/>
              <a:t> </a:t>
            </a:r>
            <a:r>
              <a:rPr lang="de-AT" dirty="0" err="1"/>
              <a:t>influences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memorization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followed</a:t>
            </a:r>
            <a:r>
              <a:rPr lang="de-AT" dirty="0"/>
              <a:t> </a:t>
            </a:r>
            <a:r>
              <a:rPr lang="de-AT" dirty="0" err="1"/>
              <a:t>information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92330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Aktueller Forschungsschwerpunkt</a:t>
            </a:r>
          </a:p>
          <a:p>
            <a:r>
              <a:rPr lang="de-AT" dirty="0"/>
              <a:t>Focus on </a:t>
            </a:r>
            <a:r>
              <a:rPr lang="de-AT" dirty="0" err="1"/>
              <a:t>diagrams</a:t>
            </a:r>
            <a:endParaRPr lang="de-AT" dirty="0"/>
          </a:p>
          <a:p>
            <a:r>
              <a:rPr lang="de-AT" dirty="0"/>
              <a:t>Modeling </a:t>
            </a:r>
            <a:r>
              <a:rPr lang="de-AT" dirty="0" err="1"/>
              <a:t>data</a:t>
            </a:r>
            <a:r>
              <a:rPr lang="de-AT" dirty="0"/>
              <a:t>/</a:t>
            </a:r>
            <a:r>
              <a:rPr lang="de-AT" dirty="0" err="1"/>
              <a:t>structures</a:t>
            </a:r>
            <a:r>
              <a:rPr lang="de-AT" dirty="0"/>
              <a:t> and </a:t>
            </a:r>
            <a:r>
              <a:rPr lang="de-AT" dirty="0" err="1"/>
              <a:t>behavior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6468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Situationen, Events etc. veranschaulichen </a:t>
            </a:r>
          </a:p>
          <a:p>
            <a:r>
              <a:rPr lang="de-AT" dirty="0"/>
              <a:t>Texte verstehen, strukturieren, planen, gliedern</a:t>
            </a:r>
          </a:p>
          <a:p>
            <a:pPr marL="228600" indent="-228600">
              <a:buAutoNum type="arabicPeriod"/>
            </a:pPr>
            <a:r>
              <a:rPr lang="de-AT" dirty="0"/>
              <a:t>Lesen &amp; Verstehen – Situation bzw. Anwendungsfall im Hotel oder im Sprachunterricht</a:t>
            </a:r>
          </a:p>
          <a:p>
            <a:pPr marL="228600" indent="-228600">
              <a:buAutoNum type="arabicPeriod"/>
            </a:pPr>
            <a:r>
              <a:rPr lang="de-AT" dirty="0"/>
              <a:t>Modell erstellen – Realität reduziert, vereinfacht abbilden, dahinter steckt Problemlöseprozess</a:t>
            </a:r>
          </a:p>
          <a:p>
            <a:pPr marL="228600" indent="-228600">
              <a:buAutoNum type="arabicPeriod"/>
            </a:pPr>
            <a:r>
              <a:rPr lang="de-AT" dirty="0"/>
              <a:t>Problemlöseprozess = Computational </a:t>
            </a:r>
            <a:r>
              <a:rPr lang="de-AT" dirty="0" err="1"/>
              <a:t>Thinking</a:t>
            </a:r>
            <a:endParaRPr lang="de-AT" dirty="0"/>
          </a:p>
          <a:p>
            <a:pPr marL="228600" indent="-228600">
              <a:buAutoNum type="arabicPeriod"/>
            </a:pPr>
            <a:r>
              <a:rPr lang="de-AT" dirty="0"/>
              <a:t>Akteure brauchen digitale Kompetenzen bei Online-Buchung und check in/out am PC </a:t>
            </a:r>
          </a:p>
          <a:p>
            <a:endParaRPr lang="de-AT" dirty="0"/>
          </a:p>
          <a:p>
            <a:r>
              <a:rPr lang="de-AT" dirty="0"/>
              <a:t>Talking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modeling</a:t>
            </a:r>
            <a:r>
              <a:rPr lang="de-AT" dirty="0"/>
              <a:t> = </a:t>
            </a:r>
            <a:r>
              <a:rPr lang="de-AT" dirty="0" err="1"/>
              <a:t>modeling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diagrams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13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7129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3301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Situationen, Events etc. veranschaulichen </a:t>
            </a:r>
          </a:p>
          <a:p>
            <a:r>
              <a:rPr lang="de-AT" dirty="0"/>
              <a:t>Texte verstehen, strukturieren, planen, gliedern</a:t>
            </a:r>
          </a:p>
          <a:p>
            <a:pPr marL="228600" indent="-228600">
              <a:buAutoNum type="arabicPeriod"/>
            </a:pPr>
            <a:r>
              <a:rPr lang="de-AT" dirty="0"/>
              <a:t>Lesen &amp; Verstehen – Situation bzw. Anwendungsfall im Hotel oder im Sprachunterricht</a:t>
            </a:r>
          </a:p>
          <a:p>
            <a:pPr marL="228600" indent="-228600">
              <a:buAutoNum type="arabicPeriod"/>
            </a:pPr>
            <a:r>
              <a:rPr lang="de-AT" dirty="0"/>
              <a:t>Modell erstellen – Realität reduziert, vereinfacht abbilden, dahinter steckt Problemlöseprozess</a:t>
            </a:r>
          </a:p>
          <a:p>
            <a:pPr marL="228600" indent="-228600">
              <a:buAutoNum type="arabicPeriod"/>
            </a:pPr>
            <a:r>
              <a:rPr lang="de-AT" dirty="0"/>
              <a:t>Problemlöseprozess = Computational </a:t>
            </a:r>
            <a:r>
              <a:rPr lang="de-AT" dirty="0" err="1"/>
              <a:t>Thinking</a:t>
            </a:r>
            <a:endParaRPr lang="de-AT" dirty="0"/>
          </a:p>
          <a:p>
            <a:pPr marL="228600" indent="-228600">
              <a:buAutoNum type="arabicPeriod"/>
            </a:pPr>
            <a:r>
              <a:rPr lang="de-AT" dirty="0"/>
              <a:t>Akteure brauchen digitale Kompetenzen bei Online-Buchung und check in/out am PC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2847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7541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2507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18701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80620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42410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6337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4555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43c8e5044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43c8e504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45597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43c8e5044d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43c8e5044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38802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Wichtig: ausgehen von Alltagsbeispielen nicht von Informatik  </a:t>
            </a:r>
          </a:p>
          <a:p>
            <a:r>
              <a:rPr lang="de-AT" dirty="0"/>
              <a:t>Transfer </a:t>
            </a:r>
            <a:r>
              <a:rPr lang="de-AT" dirty="0" err="1"/>
              <a:t>from</a:t>
            </a:r>
            <a:r>
              <a:rPr lang="de-AT" dirty="0"/>
              <a:t> CS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school</a:t>
            </a:r>
            <a:r>
              <a:rPr lang="de-AT" dirty="0"/>
              <a:t> </a:t>
            </a:r>
          </a:p>
          <a:p>
            <a:r>
              <a:rPr lang="de-AT" dirty="0" err="1"/>
              <a:t>Starting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early</a:t>
            </a:r>
            <a:r>
              <a:rPr lang="de-AT" dirty="0"/>
              <a:t> </a:t>
            </a:r>
            <a:r>
              <a:rPr lang="de-AT" dirty="0" err="1"/>
              <a:t>as</a:t>
            </a:r>
            <a:r>
              <a:rPr lang="de-AT" dirty="0"/>
              <a:t> possible </a:t>
            </a:r>
            <a:r>
              <a:rPr lang="de-AT" dirty="0" err="1"/>
              <a:t>from</a:t>
            </a:r>
            <a:r>
              <a:rPr lang="de-AT" dirty="0"/>
              <a:t> 5 </a:t>
            </a:r>
            <a:r>
              <a:rPr lang="de-AT" dirty="0" err="1"/>
              <a:t>years</a:t>
            </a:r>
            <a:r>
              <a:rPr lang="de-AT" dirty="0"/>
              <a:t> on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35440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Ein Weg führt von Inhalten der einzelnen Fächer zur Informatik bzw. zu CT</a:t>
            </a:r>
          </a:p>
          <a:p>
            <a:r>
              <a:rPr lang="de-AT" dirty="0"/>
              <a:t>Das entspricht der Definition von Jeannette Wing, 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27DAB-0CC5-A247-A973-9F52ACE85ACD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50873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867">
              <a:defRPr/>
            </a:pPr>
            <a:r>
              <a:rPr lang="de-DE" dirty="0"/>
              <a:t>Metroplan Spanisch + Modellierung + Codierung (Farben, Symbole) + Graphentheorie + Algorithmen (kürzester Weg)</a:t>
            </a:r>
          </a:p>
          <a:p>
            <a:pPr defTabSz="947867">
              <a:defRPr/>
            </a:pPr>
            <a:r>
              <a:rPr lang="de-DE" dirty="0"/>
              <a:t>In der Informatik – Diagramme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31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3762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Von Modedesign zu Modellierung und Computational </a:t>
            </a:r>
            <a:r>
              <a:rPr lang="de-AT" dirty="0" err="1"/>
              <a:t>Thinking</a:t>
            </a:r>
            <a:r>
              <a:rPr lang="de-AT" dirty="0"/>
              <a:t> (Codierung, Programmieren, Robotics)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32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205911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baseline="0" dirty="0"/>
              <a:t>Today </a:t>
            </a:r>
            <a:r>
              <a:rPr lang="de-AT" baseline="0" dirty="0" err="1"/>
              <a:t>focus</a:t>
            </a:r>
            <a:r>
              <a:rPr lang="de-AT" baseline="0" dirty="0"/>
              <a:t> on </a:t>
            </a:r>
            <a:r>
              <a:rPr lang="de-AT" baseline="0" dirty="0" err="1"/>
              <a:t>modeling</a:t>
            </a:r>
            <a:r>
              <a:rPr lang="de-AT" baseline="0" dirty="0"/>
              <a:t>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59F4D4-BBBC-4BCA-9039-97A34CAE162E}" type="slidenum">
              <a:rPr kumimoji="0" lang="de-AT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AT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76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Modellierung verwenden, 2 Schwerpunkte</a:t>
            </a:r>
          </a:p>
          <a:p>
            <a:r>
              <a:rPr lang="de-AT" dirty="0"/>
              <a:t>Zusammenarbeit zwischen Informatik- und anderen Lehrern</a:t>
            </a:r>
          </a:p>
          <a:p>
            <a:r>
              <a:rPr lang="de-AT" dirty="0"/>
              <a:t>Beide Ziele erreichen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6DA20-81B2-4C25-82F7-ED7EC9E41B3F}" type="slidenum">
              <a:rPr lang="de-AT" smtClean="0"/>
              <a:t>39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68448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Einstieg über Alltagsbeispiele: mehrere CT-Konzepte</a:t>
            </a:r>
          </a:p>
          <a:p>
            <a:r>
              <a:rPr lang="de-DE" dirty="0"/>
              <a:t>Integrative Weg geht nicht von der Informatik aus, sondern von einfachen Beispielen aus dem Alltag oder den jeweiligen Fächern.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Codierung: Umwandlung von Information von einer Informationssprache in eine andere mit Hilfe eines Codes (Abbildungsvorschrift)</a:t>
            </a:r>
            <a:br>
              <a:rPr lang="de-DE" dirty="0"/>
            </a:br>
            <a:r>
              <a:rPr lang="de-DE" sz="1200" dirty="0"/>
              <a:t>(https://www.spektrum.de/lexikon/biologie/codierung/14707)</a:t>
            </a:r>
            <a:endParaRPr lang="de-AT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259142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„2 Fliegen mit 1 Klappe“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40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114740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Wer mitmachen will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41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44218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42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827720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Akzeptanz sehr hoch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43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26675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44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04877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 </a:t>
            </a:r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come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Informatics</a:t>
            </a:r>
            <a:r>
              <a:rPr lang="de-DE" dirty="0"/>
              <a:t> Lab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46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462221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Informatics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1.0 ist im Rahmen meiner Habilitation entstanden und beinhaltet 4 Prinzipien, die bei der Unterrichtsgestaltung und Materialentwicklung zum Tragen kommen: Discovery,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Cooperation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individuality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(Interessen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Talente)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(aktive Lernenden, die ein Produkt entwickeln)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Modell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 in verschiedene Forschungskontexte eingebettet. Es basiert auf verschiedenen effektiven Lehr- und Lernmethoden, die auch in Bezug</a:t>
            </a:r>
            <a:r>
              <a:rPr lang="de-DE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zu neurodidaktischen Prinzipien und Grundlagen gesetzt wurden. 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49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904374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2 Fliegen mit 1 Klappe: kreatives Lernwerkzeug + Computational </a:t>
            </a:r>
            <a:r>
              <a:rPr lang="de-AT" dirty="0" err="1"/>
              <a:t>Thinking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67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560698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„2 Fliegen mit 1 Klappe“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68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08855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Einstieg für Schüler ev. mit Smiley: 2 CT-Konzepte: Codierung &amp; Modellierung</a:t>
            </a:r>
          </a:p>
          <a:p>
            <a:r>
              <a:rPr lang="de-DE" dirty="0"/>
              <a:t>Integrativer Weg über einfache Beispiele - Mustererkennung im Gehirn</a:t>
            </a:r>
          </a:p>
          <a:p>
            <a:endParaRPr lang="de-DE" dirty="0"/>
          </a:p>
          <a:p>
            <a:r>
              <a:rPr lang="de-DE" dirty="0"/>
              <a:t>=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focus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2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goals</a:t>
            </a:r>
            <a:endParaRPr lang="de-DE" dirty="0"/>
          </a:p>
          <a:p>
            <a:pPr marL="228600" indent="-228600">
              <a:buAutoNum type="arabicPeriod"/>
            </a:pPr>
            <a:r>
              <a:rPr lang="de-DE" dirty="0"/>
              <a:t>Teaching </a:t>
            </a:r>
            <a:r>
              <a:rPr lang="de-DE" dirty="0" err="1"/>
              <a:t>computational</a:t>
            </a:r>
            <a:r>
              <a:rPr lang="de-DE" dirty="0"/>
              <a:t> </a:t>
            </a:r>
            <a:r>
              <a:rPr lang="de-DE" dirty="0" err="1"/>
              <a:t>thinking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focus</a:t>
            </a:r>
            <a:r>
              <a:rPr lang="de-DE" dirty="0"/>
              <a:t> on </a:t>
            </a:r>
            <a:r>
              <a:rPr lang="de-DE" dirty="0" err="1"/>
              <a:t>computer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concepts</a:t>
            </a:r>
            <a:endParaRPr lang="de-DE" dirty="0"/>
          </a:p>
          <a:p>
            <a:pPr marL="228600" indent="-228600">
              <a:buAutoNum type="arabicPeriod"/>
            </a:pPr>
            <a:r>
              <a:rPr lang="de-DE" dirty="0" err="1"/>
              <a:t>Using</a:t>
            </a:r>
            <a:r>
              <a:rPr lang="de-DE" dirty="0"/>
              <a:t> CT </a:t>
            </a:r>
            <a:r>
              <a:rPr lang="de-DE" dirty="0" err="1"/>
              <a:t>concepts</a:t>
            </a:r>
            <a:r>
              <a:rPr lang="de-DE" dirty="0"/>
              <a:t> and </a:t>
            </a:r>
            <a:r>
              <a:rPr lang="de-DE" dirty="0" err="1"/>
              <a:t>techniques</a:t>
            </a:r>
            <a:r>
              <a:rPr lang="de-DE" dirty="0"/>
              <a:t> like </a:t>
            </a:r>
            <a:r>
              <a:rPr lang="de-DE" dirty="0" err="1"/>
              <a:t>modeling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tools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support </a:t>
            </a:r>
            <a:r>
              <a:rPr lang="de-DE" dirty="0" err="1"/>
              <a:t>teaching</a:t>
            </a:r>
            <a:r>
              <a:rPr lang="de-DE" dirty="0"/>
              <a:t> and </a:t>
            </a:r>
            <a:r>
              <a:rPr lang="de-DE" dirty="0" err="1"/>
              <a:t>learning</a:t>
            </a:r>
            <a:r>
              <a:rPr lang="de-DE" dirty="0"/>
              <a:t> in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subjects</a:t>
            </a:r>
            <a:r>
              <a:rPr lang="de-DE" dirty="0"/>
              <a:t> 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69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01472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Unsere Definitionen</a:t>
            </a:r>
          </a:p>
          <a:p>
            <a:r>
              <a:rPr lang="de-AT" dirty="0"/>
              <a:t>CT bedeutet die Verwendung von Informatikkonzepten bzw. Computational </a:t>
            </a:r>
            <a:r>
              <a:rPr lang="de-AT" dirty="0" err="1"/>
              <a:t>Thinking</a:t>
            </a:r>
            <a:r>
              <a:rPr lang="de-AT" dirty="0"/>
              <a:t> Konzepten zur Lösung von Problemen in jedem beliebigen Bereich. </a:t>
            </a:r>
          </a:p>
          <a:p>
            <a:r>
              <a:rPr lang="de-AT" dirty="0"/>
              <a:t>In der Schule bedeutet das, informatisches Denken als Lernstrategie in jedem beliebigen Fach einzusetzen. Modellierung ist dafür die ideale Methode wie in folgendem Beispiel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568875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70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611356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71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46622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Einstieg über Lernziele anderer Fächer, z.B. Sprachunterricht</a:t>
            </a:r>
          </a:p>
          <a:p>
            <a:r>
              <a:rPr lang="de-AT" dirty="0"/>
              <a:t>Texte verstehen, strukturieren, planen, gliedern</a:t>
            </a:r>
          </a:p>
          <a:p>
            <a:pPr marL="228600" indent="-228600">
              <a:buAutoNum type="arabicPeriod"/>
            </a:pPr>
            <a:r>
              <a:rPr lang="de-AT" dirty="0"/>
              <a:t>Lesen &amp; Verstehen – Situation bzw. Anwendungsfall im Hotel oder im Sprachunterricht</a:t>
            </a:r>
          </a:p>
          <a:p>
            <a:pPr marL="228600" indent="-228600">
              <a:buAutoNum type="arabicPeriod"/>
            </a:pPr>
            <a:r>
              <a:rPr lang="de-AT" dirty="0"/>
              <a:t>Modell erstellen – Realität reduziert, vereinfacht abbilden, dahinter steckt Problemlöseprozess</a:t>
            </a:r>
          </a:p>
          <a:p>
            <a:pPr marL="228600" indent="-228600">
              <a:buAutoNum type="arabicPeriod"/>
            </a:pPr>
            <a:r>
              <a:rPr lang="de-AT" dirty="0"/>
              <a:t>Problemlöseprozess = Computational </a:t>
            </a:r>
            <a:r>
              <a:rPr lang="de-AT" dirty="0" err="1"/>
              <a:t>Thinking</a:t>
            </a:r>
            <a:endParaRPr lang="de-AT" dirty="0"/>
          </a:p>
          <a:p>
            <a:pPr marL="228600" indent="-228600">
              <a:buAutoNum type="arabicPeriod"/>
            </a:pPr>
            <a:r>
              <a:rPr lang="de-AT" dirty="0"/>
              <a:t>Akteure brauchen digitale Kompetenzen bei Online-Buchung und check in/out am PC </a:t>
            </a:r>
          </a:p>
          <a:p>
            <a:endParaRPr lang="de-AT" dirty="0"/>
          </a:p>
          <a:p>
            <a:r>
              <a:rPr lang="de-AT" dirty="0"/>
              <a:t>Talking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modeling</a:t>
            </a:r>
            <a:r>
              <a:rPr lang="de-AT" dirty="0"/>
              <a:t> = </a:t>
            </a:r>
            <a:r>
              <a:rPr lang="de-AT" dirty="0" err="1"/>
              <a:t>modeling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diagrams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83383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Gründe für MO nicht nur eigene Unterrichtserfahrungen, sondern v.a. auch</a:t>
            </a:r>
          </a:p>
          <a:p>
            <a:r>
              <a:rPr lang="de-AT" dirty="0"/>
              <a:t>Forschungsergebnisse</a:t>
            </a:r>
          </a:p>
          <a:p>
            <a:r>
              <a:rPr lang="de-AT" dirty="0"/>
              <a:t>CT unbewusst auch schon in der VS praktiziert, sichtbar machen!</a:t>
            </a:r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3969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Welche Prozesse in CT stecken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27DAB-0CC5-A247-A973-9F52ACE85AC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2272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CT umfasst 4 Schritte, wie dieses Beispiel aus dem Alltag zeigt. </a:t>
            </a:r>
          </a:p>
          <a:p>
            <a:r>
              <a:rPr lang="de-AT" dirty="0"/>
              <a:t>1 (großes) Problem = Auslöser – wird zerteilt </a:t>
            </a:r>
          </a:p>
          <a:p>
            <a:r>
              <a:rPr lang="de-AT" dirty="0"/>
              <a:t>Muster: Schulweg,</a:t>
            </a:r>
          </a:p>
          <a:p>
            <a:r>
              <a:rPr lang="de-AT" dirty="0"/>
              <a:t>Generalisieren: rechtzeitig vom Start zum Ziel </a:t>
            </a:r>
          </a:p>
          <a:p>
            <a:endParaRPr lang="de-AT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33443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Beschreibung in der Informatik zuerst durch Modellierung</a:t>
            </a:r>
          </a:p>
          <a:p>
            <a:r>
              <a:rPr lang="de-AT" dirty="0"/>
              <a:t>= Muttersprache der Informatik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9F4D4-BBBC-4BCA-9039-97A34CAE162E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30378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1027" y="1128339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8227" y="3799261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Barbara Sabitzer</a:t>
            </a:r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‹Nr.›</a:t>
            </a:fld>
            <a:endParaRPr lang="de-AT"/>
          </a:p>
        </p:txBody>
      </p:sp>
      <p:cxnSp>
        <p:nvCxnSpPr>
          <p:cNvPr id="7" name="Gerade Verbindung 12"/>
          <p:cNvCxnSpPr/>
          <p:nvPr userDrawn="1"/>
        </p:nvCxnSpPr>
        <p:spPr>
          <a:xfrm>
            <a:off x="1041027" y="3608014"/>
            <a:ext cx="8103718" cy="0"/>
          </a:xfrm>
          <a:prstGeom prst="line">
            <a:avLst/>
          </a:prstGeom>
          <a:ln w="9525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135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‹Nr.›</a:t>
            </a:fld>
            <a:endParaRPr lang="de-AT"/>
          </a:p>
        </p:txBody>
      </p:sp>
      <p:cxnSp>
        <p:nvCxnSpPr>
          <p:cNvPr id="7" name="Gerade Verbindung 12"/>
          <p:cNvCxnSpPr/>
          <p:nvPr userDrawn="1"/>
        </p:nvCxnSpPr>
        <p:spPr>
          <a:xfrm>
            <a:off x="953466" y="1528945"/>
            <a:ext cx="8103718" cy="0"/>
          </a:xfrm>
          <a:prstGeom prst="line">
            <a:avLst/>
          </a:prstGeom>
          <a:ln w="9525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90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25060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027" y="179856"/>
            <a:ext cx="7886700" cy="94719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1027" y="1382233"/>
            <a:ext cx="7886700" cy="480070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‹Nr.›</a:t>
            </a:fld>
            <a:endParaRPr lang="de-AT"/>
          </a:p>
        </p:txBody>
      </p:sp>
      <p:cxnSp>
        <p:nvCxnSpPr>
          <p:cNvPr id="7" name="Gerade Verbindung 12"/>
          <p:cNvCxnSpPr/>
          <p:nvPr userDrawn="1"/>
        </p:nvCxnSpPr>
        <p:spPr>
          <a:xfrm>
            <a:off x="958783" y="1284396"/>
            <a:ext cx="8103718" cy="0"/>
          </a:xfrm>
          <a:prstGeom prst="line">
            <a:avLst/>
          </a:prstGeom>
          <a:ln w="9525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96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027" y="169778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027" y="4577511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cxnSp>
        <p:nvCxnSpPr>
          <p:cNvPr id="7" name="Gerade Verbindung 12"/>
          <p:cNvCxnSpPr/>
          <p:nvPr userDrawn="1"/>
        </p:nvCxnSpPr>
        <p:spPr>
          <a:xfrm>
            <a:off x="917607" y="4582456"/>
            <a:ext cx="8103718" cy="0"/>
          </a:xfrm>
          <a:prstGeom prst="line">
            <a:avLst/>
          </a:prstGeom>
          <a:ln w="9525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17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1027" y="1837578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1527" y="1837578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‹Nr.›</a:t>
            </a:fld>
            <a:endParaRPr lang="de-AT"/>
          </a:p>
        </p:txBody>
      </p:sp>
      <p:cxnSp>
        <p:nvCxnSpPr>
          <p:cNvPr id="8" name="Gerade Verbindung 12"/>
          <p:cNvCxnSpPr/>
          <p:nvPr userDrawn="1"/>
        </p:nvCxnSpPr>
        <p:spPr>
          <a:xfrm>
            <a:off x="953466" y="1528945"/>
            <a:ext cx="8103718" cy="0"/>
          </a:xfrm>
          <a:prstGeom prst="line">
            <a:avLst/>
          </a:prstGeom>
          <a:ln w="9525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266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027" y="203382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028" y="1693116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028" y="2517028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40336" y="1693116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40336" y="2517028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‹Nr.›</a:t>
            </a:fld>
            <a:endParaRPr lang="de-AT"/>
          </a:p>
        </p:txBody>
      </p:sp>
      <p:cxnSp>
        <p:nvCxnSpPr>
          <p:cNvPr id="10" name="Gerade Verbindung 12"/>
          <p:cNvCxnSpPr/>
          <p:nvPr userDrawn="1"/>
        </p:nvCxnSpPr>
        <p:spPr>
          <a:xfrm>
            <a:off x="953466" y="1528945"/>
            <a:ext cx="8103718" cy="0"/>
          </a:xfrm>
          <a:prstGeom prst="line">
            <a:avLst/>
          </a:prstGeom>
          <a:ln w="9525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881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‹Nr.›</a:t>
            </a:fld>
            <a:endParaRPr lang="de-AT"/>
          </a:p>
        </p:txBody>
      </p:sp>
      <p:cxnSp>
        <p:nvCxnSpPr>
          <p:cNvPr id="6" name="Gerade Verbindung 12"/>
          <p:cNvCxnSpPr/>
          <p:nvPr userDrawn="1"/>
        </p:nvCxnSpPr>
        <p:spPr>
          <a:xfrm>
            <a:off x="953466" y="1528945"/>
            <a:ext cx="8103718" cy="0"/>
          </a:xfrm>
          <a:prstGeom prst="line">
            <a:avLst/>
          </a:prstGeom>
          <a:ln w="9525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768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7877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027" y="451223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8577" y="981449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027" y="205142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0111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027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98577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027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35963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1027" y="179856"/>
            <a:ext cx="7886700" cy="1224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027" y="1649506"/>
            <a:ext cx="7886700" cy="4533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1027" y="6362328"/>
            <a:ext cx="1795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Barbara Sabitzer</a:t>
            </a:r>
            <a:endParaRPr lang="de-A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6190" y="6362328"/>
            <a:ext cx="43705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Computational Thinking &amp; Modeling for Everyone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6711" y="6362328"/>
            <a:ext cx="1721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1FB65-7EC6-4E09-8408-C79A42813A7F}" type="slidenum">
              <a:rPr lang="de-AT" smtClean="0"/>
              <a:t>‹Nr.›</a:t>
            </a:fld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8" t="-1" r="25591" b="-5933"/>
          <a:stretch/>
        </p:blipFill>
        <p:spPr bwMode="auto">
          <a:xfrm>
            <a:off x="2" y="0"/>
            <a:ext cx="827584" cy="60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FAEB20F-C8EC-48B4-823E-D481F5B881E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834593"/>
            <a:ext cx="849086" cy="47749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385F0CC-39FA-4056-A0FB-2FCB17BC13C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78" r="25591" b="90573"/>
          <a:stretch/>
        </p:blipFill>
        <p:spPr bwMode="auto">
          <a:xfrm>
            <a:off x="2" y="6362328"/>
            <a:ext cx="827584" cy="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606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arbara.sabitzer@jku.a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jku.at/schule/cool-lab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png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eu4bauer.blogspot.co.at/2011/04/freebie-vintage-pattern-from-our-april.html" TargetMode="Externa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hyperlink" Target="mailto:barbara.sabitzer@jku.at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35659" y="1147184"/>
            <a:ext cx="7772400" cy="2387600"/>
          </a:xfrm>
        </p:spPr>
        <p:txBody>
          <a:bodyPr>
            <a:noAutofit/>
          </a:bodyPr>
          <a:lstStyle/>
          <a:p>
            <a:pPr algn="l" hangingPunct="0">
              <a:lnSpc>
                <a:spcPct val="100000"/>
              </a:lnSpc>
              <a:spcBef>
                <a:spcPts val="600"/>
              </a:spcBef>
            </a:pPr>
            <a:r>
              <a:rPr lang="en-US" sz="4800" cap="small" dirty="0"/>
              <a:t>Computational Thinking </a:t>
            </a:r>
            <a:br>
              <a:rPr lang="en-US" sz="4800" cap="small" dirty="0"/>
            </a:br>
            <a:r>
              <a:rPr lang="en-US" sz="4800" cap="small" dirty="0"/>
              <a:t>	for Everyone? </a:t>
            </a:r>
            <a:br>
              <a:rPr lang="en-US" sz="4800" cap="small" dirty="0"/>
            </a:br>
            <a:r>
              <a:rPr lang="en-US" sz="4800" cap="small" dirty="0"/>
              <a:t>		</a:t>
            </a:r>
            <a:r>
              <a:rPr lang="de-AT" sz="4800" cap="small" dirty="0"/>
              <a:t>Modeling </a:t>
            </a:r>
            <a:r>
              <a:rPr lang="de-AT" sz="4800" cap="small" dirty="0" err="1"/>
              <a:t>for</a:t>
            </a:r>
            <a:r>
              <a:rPr lang="de-AT" sz="4800" cap="small" dirty="0"/>
              <a:t> </a:t>
            </a:r>
            <a:r>
              <a:rPr lang="de-AT" sz="4800" cap="small" dirty="0" err="1"/>
              <a:t>Everyone</a:t>
            </a:r>
            <a:r>
              <a:rPr lang="de-AT" sz="4800" cap="small" dirty="0"/>
              <a:t>!</a:t>
            </a:r>
            <a:endParaRPr lang="de-DE" sz="4800" cap="small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40B44BB-20AC-49F2-AF69-772DA0FCC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8227" y="3799261"/>
            <a:ext cx="6858000" cy="1363289"/>
          </a:xfrm>
        </p:spPr>
        <p:txBody>
          <a:bodyPr/>
          <a:lstStyle/>
          <a:p>
            <a:r>
              <a:rPr lang="de-DE" dirty="0"/>
              <a:t>Modellierung als kreatives Werkzeug für den integrativen Weg zu Computational </a:t>
            </a:r>
            <a:r>
              <a:rPr lang="de-DE" dirty="0" err="1"/>
              <a:t>Thinking</a:t>
            </a:r>
            <a:endParaRPr lang="de-AT" dirty="0"/>
          </a:p>
        </p:txBody>
      </p:sp>
      <p:sp>
        <p:nvSpPr>
          <p:cNvPr id="4" name="Textfeld 3"/>
          <p:cNvSpPr txBox="1"/>
          <p:nvPr/>
        </p:nvSpPr>
        <p:spPr>
          <a:xfrm>
            <a:off x="1125060" y="5308346"/>
            <a:ext cx="777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de-AT" sz="2000" dirty="0">
                <a:latin typeface="+mj-lt"/>
                <a:cs typeface="Verdana" charset="0"/>
              </a:rPr>
              <a:t>Barbara Sabitzer </a:t>
            </a:r>
          </a:p>
          <a:p>
            <a:pPr algn="ctr">
              <a:spcBef>
                <a:spcPct val="0"/>
              </a:spcBef>
            </a:pPr>
            <a:r>
              <a:rPr lang="de-AT" sz="1600" dirty="0">
                <a:latin typeface="+mj-lt"/>
                <a:cs typeface="Verdana" charset="0"/>
              </a:rPr>
              <a:t>Linz School </a:t>
            </a:r>
            <a:r>
              <a:rPr lang="de-AT" sz="1600" dirty="0" err="1">
                <a:latin typeface="+mj-lt"/>
                <a:cs typeface="Verdana" charset="0"/>
              </a:rPr>
              <a:t>of</a:t>
            </a:r>
            <a:r>
              <a:rPr lang="de-AT" sz="1600" dirty="0">
                <a:latin typeface="+mj-lt"/>
                <a:cs typeface="Verdana" charset="0"/>
              </a:rPr>
              <a:t> Education – Abteilung für MINT-Didaktik – COOL Lab </a:t>
            </a:r>
          </a:p>
          <a:p>
            <a:pPr algn="ctr">
              <a:spcBef>
                <a:spcPct val="0"/>
              </a:spcBef>
            </a:pPr>
            <a:r>
              <a:rPr lang="de-AT" sz="1600" dirty="0">
                <a:latin typeface="+mj-lt"/>
                <a:cs typeface="Verdana" charset="0"/>
              </a:rPr>
              <a:t>Johannes Kepler Universität Linz, AUSTRIA</a:t>
            </a:r>
          </a:p>
          <a:p>
            <a:pPr algn="ctr">
              <a:spcBef>
                <a:spcPct val="0"/>
              </a:spcBef>
            </a:pPr>
            <a:r>
              <a:rPr lang="de-AT" sz="1600" dirty="0">
                <a:latin typeface="+mj-lt"/>
                <a:cs typeface="Verdana" charset="0"/>
                <a:hlinkClick r:id="rId3"/>
              </a:rPr>
              <a:t>barbara.sabitzer@jku.at</a:t>
            </a:r>
            <a:r>
              <a:rPr lang="de-AT" sz="1600" dirty="0">
                <a:latin typeface="+mj-lt"/>
                <a:cs typeface="Verdana" charset="0"/>
              </a:rPr>
              <a:t> </a:t>
            </a:r>
            <a:br>
              <a:rPr lang="de-AT" sz="1600" dirty="0">
                <a:latin typeface="+mj-lt"/>
                <a:cs typeface="Verdana" charset="0"/>
              </a:rPr>
            </a:br>
            <a:r>
              <a:rPr lang="de-AT" sz="1600" dirty="0">
                <a:latin typeface="+mj-lt"/>
                <a:cs typeface="Verdana" charset="0"/>
                <a:hlinkClick r:id="rId4"/>
              </a:rPr>
              <a:t>https://www.jku.at/schule/cool-lab/</a:t>
            </a:r>
            <a:r>
              <a:rPr lang="de-AT" sz="1600" dirty="0">
                <a:latin typeface="+mj-lt"/>
                <a:cs typeface="Verdana" charset="0"/>
              </a:rPr>
              <a:t>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388FE93-C15A-43E6-9E63-2DD89E62D4BB}"/>
              </a:ext>
            </a:extLst>
          </p:cNvPr>
          <p:cNvSpPr txBox="1">
            <a:spLocks/>
          </p:cNvSpPr>
          <p:nvPr/>
        </p:nvSpPr>
        <p:spPr>
          <a:xfrm>
            <a:off x="975799" y="3535233"/>
            <a:ext cx="7732260" cy="12441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hangingPunct="0">
              <a:lnSpc>
                <a:spcPct val="100000"/>
              </a:lnSpc>
              <a:spcBef>
                <a:spcPts val="600"/>
              </a:spcBef>
            </a:pPr>
            <a:endParaRPr lang="de-DE" sz="5100" cap="small" dirty="0"/>
          </a:p>
        </p:txBody>
      </p:sp>
      <p:grpSp>
        <p:nvGrpSpPr>
          <p:cNvPr id="15" name="Grafik 6" descr="Lachendes Gesicht ohne Füllung">
            <a:extLst>
              <a:ext uri="{FF2B5EF4-FFF2-40B4-BE49-F238E27FC236}">
                <a16:creationId xmlns:a16="http://schemas.microsoft.com/office/drawing/2014/main" id="{D3F7955B-CBAB-4EE1-ADFD-1B6A5F28493B}"/>
              </a:ext>
            </a:extLst>
          </p:cNvPr>
          <p:cNvGrpSpPr/>
          <p:nvPr/>
        </p:nvGrpSpPr>
        <p:grpSpPr>
          <a:xfrm>
            <a:off x="7240179" y="120707"/>
            <a:ext cx="1629885" cy="1523999"/>
            <a:chOff x="6975368" y="160624"/>
            <a:chExt cx="1935429" cy="1935429"/>
          </a:xfrm>
        </p:grpSpPr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090C0D80-0E0E-4FB9-83C1-0992E806FB62}"/>
                </a:ext>
              </a:extLst>
            </p:cNvPr>
            <p:cNvSpPr/>
            <p:nvPr/>
          </p:nvSpPr>
          <p:spPr>
            <a:xfrm>
              <a:off x="7467573" y="854436"/>
              <a:ext cx="302411" cy="302411"/>
            </a:xfrm>
            <a:custGeom>
              <a:avLst/>
              <a:gdLst>
                <a:gd name="connsiteX0" fmla="*/ 273902 w 302410"/>
                <a:gd name="connsiteY0" fmla="*/ 152938 h 302410"/>
                <a:gd name="connsiteX1" fmla="*/ 152938 w 302410"/>
                <a:gd name="connsiteY1" fmla="*/ 273902 h 302410"/>
                <a:gd name="connsiteX2" fmla="*/ 31974 w 302410"/>
                <a:gd name="connsiteY2" fmla="*/ 152938 h 302410"/>
                <a:gd name="connsiteX3" fmla="*/ 152938 w 302410"/>
                <a:gd name="connsiteY3" fmla="*/ 31974 h 302410"/>
                <a:gd name="connsiteX4" fmla="*/ 273902 w 302410"/>
                <a:gd name="connsiteY4" fmla="*/ 152938 h 30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10" h="302410">
                  <a:moveTo>
                    <a:pt x="273902" y="152938"/>
                  </a:moveTo>
                  <a:cubicBezTo>
                    <a:pt x="273902" y="219745"/>
                    <a:pt x="219745" y="273902"/>
                    <a:pt x="152938" y="273902"/>
                  </a:cubicBezTo>
                  <a:cubicBezTo>
                    <a:pt x="86131" y="273902"/>
                    <a:pt x="31974" y="219745"/>
                    <a:pt x="31974" y="152938"/>
                  </a:cubicBezTo>
                  <a:cubicBezTo>
                    <a:pt x="31974" y="86131"/>
                    <a:pt x="86131" y="31974"/>
                    <a:pt x="152938" y="31974"/>
                  </a:cubicBezTo>
                  <a:cubicBezTo>
                    <a:pt x="219745" y="31974"/>
                    <a:pt x="273902" y="86131"/>
                    <a:pt x="273902" y="152938"/>
                  </a:cubicBezTo>
                  <a:close/>
                </a:path>
              </a:pathLst>
            </a:custGeom>
            <a:solidFill>
              <a:srgbClr val="000000"/>
            </a:solidFill>
            <a:ln w="20141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532D8C33-E02A-401C-A9BC-29DFDF08F048}"/>
                </a:ext>
              </a:extLst>
            </p:cNvPr>
            <p:cNvSpPr/>
            <p:nvPr/>
          </p:nvSpPr>
          <p:spPr>
            <a:xfrm>
              <a:off x="8112716" y="854436"/>
              <a:ext cx="302411" cy="302411"/>
            </a:xfrm>
            <a:custGeom>
              <a:avLst/>
              <a:gdLst>
                <a:gd name="connsiteX0" fmla="*/ 273902 w 302410"/>
                <a:gd name="connsiteY0" fmla="*/ 152938 h 302410"/>
                <a:gd name="connsiteX1" fmla="*/ 152938 w 302410"/>
                <a:gd name="connsiteY1" fmla="*/ 273902 h 302410"/>
                <a:gd name="connsiteX2" fmla="*/ 31974 w 302410"/>
                <a:gd name="connsiteY2" fmla="*/ 152938 h 302410"/>
                <a:gd name="connsiteX3" fmla="*/ 152938 w 302410"/>
                <a:gd name="connsiteY3" fmla="*/ 31974 h 302410"/>
                <a:gd name="connsiteX4" fmla="*/ 273902 w 302410"/>
                <a:gd name="connsiteY4" fmla="*/ 152938 h 30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10" h="302410">
                  <a:moveTo>
                    <a:pt x="273902" y="152938"/>
                  </a:moveTo>
                  <a:cubicBezTo>
                    <a:pt x="273902" y="219745"/>
                    <a:pt x="219745" y="273902"/>
                    <a:pt x="152938" y="273902"/>
                  </a:cubicBezTo>
                  <a:cubicBezTo>
                    <a:pt x="86131" y="273902"/>
                    <a:pt x="31974" y="219745"/>
                    <a:pt x="31974" y="152938"/>
                  </a:cubicBezTo>
                  <a:cubicBezTo>
                    <a:pt x="31974" y="86131"/>
                    <a:pt x="86131" y="31974"/>
                    <a:pt x="152938" y="31974"/>
                  </a:cubicBezTo>
                  <a:cubicBezTo>
                    <a:pt x="219745" y="31974"/>
                    <a:pt x="273902" y="86131"/>
                    <a:pt x="273902" y="152938"/>
                  </a:cubicBezTo>
                  <a:close/>
                </a:path>
              </a:pathLst>
            </a:custGeom>
            <a:solidFill>
              <a:srgbClr val="000000"/>
            </a:solidFill>
            <a:ln w="20141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6531B336-012B-41CA-A2F1-D6DAEB2B3B8F}"/>
                </a:ext>
              </a:extLst>
            </p:cNvPr>
            <p:cNvSpPr/>
            <p:nvPr/>
          </p:nvSpPr>
          <p:spPr>
            <a:xfrm>
              <a:off x="7503862" y="1358454"/>
              <a:ext cx="866911" cy="322572"/>
            </a:xfrm>
            <a:custGeom>
              <a:avLst/>
              <a:gdLst>
                <a:gd name="connsiteX0" fmla="*/ 806145 w 866910"/>
                <a:gd name="connsiteY0" fmla="*/ 31974 h 322571"/>
                <a:gd name="connsiteX1" fmla="*/ 773888 w 866910"/>
                <a:gd name="connsiteY1" fmla="*/ 48102 h 322571"/>
                <a:gd name="connsiteX2" fmla="*/ 439220 w 866910"/>
                <a:gd name="connsiteY2" fmla="*/ 211404 h 322571"/>
                <a:gd name="connsiteX3" fmla="*/ 104552 w 866910"/>
                <a:gd name="connsiteY3" fmla="*/ 48102 h 322571"/>
                <a:gd name="connsiteX4" fmla="*/ 72295 w 866910"/>
                <a:gd name="connsiteY4" fmla="*/ 31974 h 322571"/>
                <a:gd name="connsiteX5" fmla="*/ 31974 w 866910"/>
                <a:gd name="connsiteY5" fmla="*/ 72295 h 322571"/>
                <a:gd name="connsiteX6" fmla="*/ 40038 w 866910"/>
                <a:gd name="connsiteY6" fmla="*/ 96488 h 322571"/>
                <a:gd name="connsiteX7" fmla="*/ 439220 w 866910"/>
                <a:gd name="connsiteY7" fmla="*/ 294063 h 322571"/>
                <a:gd name="connsiteX8" fmla="*/ 838402 w 866910"/>
                <a:gd name="connsiteY8" fmla="*/ 96488 h 322571"/>
                <a:gd name="connsiteX9" fmla="*/ 846467 w 866910"/>
                <a:gd name="connsiteY9" fmla="*/ 72295 h 322571"/>
                <a:gd name="connsiteX10" fmla="*/ 806145 w 866910"/>
                <a:gd name="connsiteY10" fmla="*/ 31974 h 3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910" h="322571">
                  <a:moveTo>
                    <a:pt x="806145" y="31974"/>
                  </a:moveTo>
                  <a:cubicBezTo>
                    <a:pt x="792033" y="31974"/>
                    <a:pt x="779936" y="38022"/>
                    <a:pt x="773888" y="48102"/>
                  </a:cubicBezTo>
                  <a:cubicBezTo>
                    <a:pt x="697277" y="148906"/>
                    <a:pt x="576313" y="211404"/>
                    <a:pt x="439220" y="211404"/>
                  </a:cubicBezTo>
                  <a:cubicBezTo>
                    <a:pt x="302127" y="211404"/>
                    <a:pt x="183179" y="148906"/>
                    <a:pt x="104552" y="48102"/>
                  </a:cubicBezTo>
                  <a:cubicBezTo>
                    <a:pt x="96488" y="38022"/>
                    <a:pt x="84392" y="31974"/>
                    <a:pt x="72295" y="31974"/>
                  </a:cubicBezTo>
                  <a:cubicBezTo>
                    <a:pt x="50118" y="31974"/>
                    <a:pt x="31974" y="50118"/>
                    <a:pt x="31974" y="72295"/>
                  </a:cubicBezTo>
                  <a:cubicBezTo>
                    <a:pt x="31974" y="80359"/>
                    <a:pt x="33990" y="88424"/>
                    <a:pt x="40038" y="96488"/>
                  </a:cubicBezTo>
                  <a:cubicBezTo>
                    <a:pt x="132777" y="217452"/>
                    <a:pt x="275918" y="294063"/>
                    <a:pt x="439220" y="294063"/>
                  </a:cubicBezTo>
                  <a:cubicBezTo>
                    <a:pt x="602522" y="294063"/>
                    <a:pt x="745663" y="217452"/>
                    <a:pt x="838402" y="96488"/>
                  </a:cubicBezTo>
                  <a:cubicBezTo>
                    <a:pt x="842435" y="90440"/>
                    <a:pt x="846467" y="82375"/>
                    <a:pt x="846467" y="72295"/>
                  </a:cubicBezTo>
                  <a:cubicBezTo>
                    <a:pt x="846467" y="50118"/>
                    <a:pt x="828322" y="31974"/>
                    <a:pt x="806145" y="31974"/>
                  </a:cubicBezTo>
                  <a:close/>
                </a:path>
              </a:pathLst>
            </a:custGeom>
            <a:solidFill>
              <a:srgbClr val="000000"/>
            </a:solidFill>
            <a:ln w="20141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7C959DEA-8241-4E82-A2CD-2DD0CEAEDC1E}"/>
                </a:ext>
              </a:extLst>
            </p:cNvPr>
            <p:cNvSpPr/>
            <p:nvPr/>
          </p:nvSpPr>
          <p:spPr>
            <a:xfrm>
              <a:off x="7161855" y="347111"/>
              <a:ext cx="1552375" cy="1552375"/>
            </a:xfrm>
            <a:custGeom>
              <a:avLst/>
              <a:gdLst>
                <a:gd name="connsiteX0" fmla="*/ 781228 w 1552375"/>
                <a:gd name="connsiteY0" fmla="*/ 95763 h 1552375"/>
                <a:gd name="connsiteX1" fmla="*/ 1466692 w 1552375"/>
                <a:gd name="connsiteY1" fmla="*/ 781228 h 1552375"/>
                <a:gd name="connsiteX2" fmla="*/ 781228 w 1552375"/>
                <a:gd name="connsiteY2" fmla="*/ 1466692 h 1552375"/>
                <a:gd name="connsiteX3" fmla="*/ 95763 w 1552375"/>
                <a:gd name="connsiteY3" fmla="*/ 781228 h 1552375"/>
                <a:gd name="connsiteX4" fmla="*/ 781228 w 1552375"/>
                <a:gd name="connsiteY4" fmla="*/ 95763 h 1552375"/>
                <a:gd name="connsiteX5" fmla="*/ 781228 w 1552375"/>
                <a:gd name="connsiteY5" fmla="*/ 15121 h 1552375"/>
                <a:gd name="connsiteX6" fmla="*/ 15121 w 1552375"/>
                <a:gd name="connsiteY6" fmla="*/ 781228 h 1552375"/>
                <a:gd name="connsiteX7" fmla="*/ 781228 w 1552375"/>
                <a:gd name="connsiteY7" fmla="*/ 1547335 h 1552375"/>
                <a:gd name="connsiteX8" fmla="*/ 1547335 w 1552375"/>
                <a:gd name="connsiteY8" fmla="*/ 781228 h 1552375"/>
                <a:gd name="connsiteX9" fmla="*/ 781228 w 1552375"/>
                <a:gd name="connsiteY9" fmla="*/ 15121 h 1552375"/>
                <a:gd name="connsiteX10" fmla="*/ 781228 w 1552375"/>
                <a:gd name="connsiteY10" fmla="*/ 15121 h 155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375" h="1552375">
                  <a:moveTo>
                    <a:pt x="781228" y="95763"/>
                  </a:moveTo>
                  <a:cubicBezTo>
                    <a:pt x="1158233" y="95763"/>
                    <a:pt x="1466692" y="404222"/>
                    <a:pt x="1466692" y="781228"/>
                  </a:cubicBezTo>
                  <a:cubicBezTo>
                    <a:pt x="1466692" y="1158233"/>
                    <a:pt x="1158233" y="1466692"/>
                    <a:pt x="781228" y="1466692"/>
                  </a:cubicBezTo>
                  <a:cubicBezTo>
                    <a:pt x="404222" y="1466692"/>
                    <a:pt x="95763" y="1158233"/>
                    <a:pt x="95763" y="781228"/>
                  </a:cubicBezTo>
                  <a:cubicBezTo>
                    <a:pt x="95763" y="404222"/>
                    <a:pt x="404222" y="95763"/>
                    <a:pt x="781228" y="95763"/>
                  </a:cubicBezTo>
                  <a:moveTo>
                    <a:pt x="781228" y="15121"/>
                  </a:moveTo>
                  <a:cubicBezTo>
                    <a:pt x="357853" y="15121"/>
                    <a:pt x="15121" y="357853"/>
                    <a:pt x="15121" y="781228"/>
                  </a:cubicBezTo>
                  <a:cubicBezTo>
                    <a:pt x="15121" y="1204603"/>
                    <a:pt x="357853" y="1547335"/>
                    <a:pt x="781228" y="1547335"/>
                  </a:cubicBezTo>
                  <a:cubicBezTo>
                    <a:pt x="1204603" y="1547335"/>
                    <a:pt x="1547335" y="1204603"/>
                    <a:pt x="1547335" y="781228"/>
                  </a:cubicBezTo>
                  <a:cubicBezTo>
                    <a:pt x="1547335" y="357853"/>
                    <a:pt x="1204603" y="15121"/>
                    <a:pt x="781228" y="15121"/>
                  </a:cubicBezTo>
                  <a:lnTo>
                    <a:pt x="781228" y="1512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150404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Prozesse der Modellbildung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AT" dirty="0"/>
              <a:t>Abgrenzung: </a:t>
            </a:r>
            <a:br>
              <a:rPr lang="de-AT" dirty="0"/>
            </a:br>
            <a:r>
              <a:rPr lang="de-AT" sz="2400" dirty="0"/>
              <a:t>Nichtberücksichtigung irrelevanter Objekte</a:t>
            </a:r>
          </a:p>
          <a:p>
            <a:r>
              <a:rPr lang="de-AT" dirty="0"/>
              <a:t>Reduktion: </a:t>
            </a:r>
            <a:br>
              <a:rPr lang="de-AT" dirty="0"/>
            </a:br>
            <a:r>
              <a:rPr lang="de-AT" sz="2400" dirty="0"/>
              <a:t>Weglassen von Objektdetails</a:t>
            </a:r>
            <a:endParaRPr lang="de-AT" dirty="0"/>
          </a:p>
          <a:p>
            <a:r>
              <a:rPr lang="de-AT" dirty="0"/>
              <a:t>Dekomposition: </a:t>
            </a:r>
            <a:br>
              <a:rPr lang="de-AT" dirty="0"/>
            </a:br>
            <a:r>
              <a:rPr lang="de-AT" sz="2400" dirty="0"/>
              <a:t>Zerlegung, Auflösung in einzelne Segmente</a:t>
            </a:r>
          </a:p>
          <a:p>
            <a:r>
              <a:rPr lang="de-AT" dirty="0"/>
              <a:t>Aggregation: </a:t>
            </a:r>
            <a:br>
              <a:rPr lang="de-AT" dirty="0"/>
            </a:br>
            <a:r>
              <a:rPr lang="de-AT" sz="2400" dirty="0"/>
              <a:t>Vereinigung von Segmenten zu einem Ganzen</a:t>
            </a:r>
          </a:p>
          <a:p>
            <a:r>
              <a:rPr lang="de-AT" dirty="0"/>
              <a:t>Abstraktion: </a:t>
            </a:r>
            <a:br>
              <a:rPr lang="de-AT" dirty="0"/>
            </a:br>
            <a:r>
              <a:rPr lang="de-AT" sz="2400" dirty="0"/>
              <a:t>Begriffs- bzw. Klassenbildung 	[7]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CA7AE0E-134A-4207-A0D7-1778ED9E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10</a:t>
            </a:fld>
            <a:endParaRPr lang="de-AT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96B0467-561E-4BAB-8CF1-529E386CFD51}"/>
              </a:ext>
            </a:extLst>
          </p:cNvPr>
          <p:cNvGrpSpPr/>
          <p:nvPr/>
        </p:nvGrpSpPr>
        <p:grpSpPr>
          <a:xfrm>
            <a:off x="7321993" y="3990703"/>
            <a:ext cx="1475841" cy="1617928"/>
            <a:chOff x="0" y="0"/>
            <a:chExt cx="3605530" cy="3950445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4BB0EC67-41EA-44C4-A02F-D4F39B302678}"/>
                </a:ext>
              </a:extLst>
            </p:cNvPr>
            <p:cNvSpPr/>
            <p:nvPr/>
          </p:nvSpPr>
          <p:spPr>
            <a:xfrm>
              <a:off x="0" y="2267815"/>
              <a:ext cx="3605530" cy="1682630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Essen();</a:t>
              </a:r>
            </a:p>
            <a:p>
              <a:r>
                <a:rPr lang="de-AT" sz="1100" dirty="0"/>
                <a:t>Fortbewegen();</a:t>
              </a:r>
            </a:p>
            <a:p>
              <a:r>
                <a:rPr lang="de-AT" sz="1100" dirty="0"/>
                <a:t>Schlafen();</a:t>
              </a:r>
              <a:r>
                <a:rPr lang="de-AT" sz="1100" dirty="0"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5E7A7776-8F24-4536-9CFD-5EE8300B7C7A}"/>
                </a:ext>
              </a:extLst>
            </p:cNvPr>
            <p:cNvSpPr/>
            <p:nvPr/>
          </p:nvSpPr>
          <p:spPr>
            <a:xfrm>
              <a:off x="0" y="0"/>
              <a:ext cx="3605530" cy="629104"/>
            </a:xfrm>
            <a:prstGeom prst="rect">
              <a:avLst/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de-AT" sz="1100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Tier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A1BF66AA-75C1-46A6-97B5-02767E053326}"/>
                </a:ext>
              </a:extLst>
            </p:cNvPr>
            <p:cNvSpPr/>
            <p:nvPr/>
          </p:nvSpPr>
          <p:spPr>
            <a:xfrm>
              <a:off x="0" y="613833"/>
              <a:ext cx="3605530" cy="1653980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Größe;</a:t>
              </a:r>
            </a:p>
            <a:p>
              <a:r>
                <a:rPr lang="de-AT" sz="1100" dirty="0"/>
                <a:t>Lebensraum;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de-AT" sz="1100" dirty="0">
                  <a:ea typeface="Calibri" panose="020F0502020204030204" pitchFamily="34" charset="0"/>
                  <a:cs typeface="Times New Roman" panose="02020603050405020304" pitchFamily="18" charset="0"/>
                </a:rPr>
                <a:t>Tierart;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de-AT" sz="1100" dirty="0"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667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FB0A4E-416D-4FA7-B380-5D94C24AF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Modellierung = Lernstrategie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6CDC1D-39AA-41AE-9CF8-9E68DDFAE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222" y="1336079"/>
            <a:ext cx="7982505" cy="520881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 err="1"/>
              <a:t>Modellierung</a:t>
            </a:r>
            <a:r>
              <a:rPr lang="en-US" sz="2400" dirty="0"/>
              <a:t> </a:t>
            </a:r>
            <a:r>
              <a:rPr lang="en-US" sz="2400" b="1" dirty="0" err="1"/>
              <a:t>allgemein</a:t>
            </a:r>
            <a:endParaRPr lang="en-US" sz="2400" b="1" dirty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Concept Maps und </a:t>
            </a:r>
            <a:r>
              <a:rPr lang="en-US" sz="2000" dirty="0" err="1"/>
              <a:t>andere</a:t>
            </a:r>
            <a:r>
              <a:rPr lang="en-US" sz="2000" dirty="0"/>
              <a:t> </a:t>
            </a:r>
            <a:r>
              <a:rPr lang="en-US" sz="2000" b="1" dirty="0" err="1"/>
              <a:t>Visualisierungstechniken</a:t>
            </a:r>
            <a:r>
              <a:rPr lang="en-US" sz="2000" dirty="0"/>
              <a:t> </a:t>
            </a:r>
          </a:p>
          <a:p>
            <a:pPr marL="4508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err="1"/>
              <a:t>Unterstützen</a:t>
            </a:r>
            <a:r>
              <a:rPr lang="en-US" sz="2000" dirty="0"/>
              <a:t> den </a:t>
            </a:r>
            <a:r>
              <a:rPr lang="en-US" sz="2000" dirty="0" err="1"/>
              <a:t>Lern</a:t>
            </a:r>
            <a:r>
              <a:rPr lang="en-US" sz="2000" dirty="0"/>
              <a:t>- und </a:t>
            </a:r>
            <a:r>
              <a:rPr lang="en-US" sz="2000" dirty="0" err="1"/>
              <a:t>Gedächtnisprozess</a:t>
            </a:r>
            <a:r>
              <a:rPr lang="en-US" sz="2000" dirty="0"/>
              <a:t> </a:t>
            </a:r>
            <a:r>
              <a:rPr lang="en-US" sz="2000" dirty="0" err="1"/>
              <a:t>im</a:t>
            </a:r>
            <a:r>
              <a:rPr lang="en-US" sz="2000" dirty="0"/>
              <a:t> </a:t>
            </a:r>
            <a:r>
              <a:rPr lang="en-US" sz="2000" dirty="0" err="1"/>
              <a:t>Gehirn</a:t>
            </a:r>
            <a:r>
              <a:rPr lang="en-US" sz="2000" dirty="0"/>
              <a:t> [8]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000" b="1" dirty="0"/>
              <a:t>Priming </a:t>
            </a:r>
            <a:r>
              <a:rPr lang="en-US" sz="2000" b="1" dirty="0" err="1"/>
              <a:t>Effekt</a:t>
            </a:r>
            <a:r>
              <a:rPr lang="en-US" sz="2000" b="1" dirty="0"/>
              <a:t> </a:t>
            </a:r>
            <a:r>
              <a:rPr lang="en-US" sz="2000" dirty="0"/>
              <a:t>– </a:t>
            </a:r>
            <a:r>
              <a:rPr lang="en-US" sz="2000" dirty="0" err="1"/>
              <a:t>unbewusste</a:t>
            </a:r>
            <a:r>
              <a:rPr lang="en-US" sz="2000" dirty="0"/>
              <a:t> </a:t>
            </a:r>
            <a:r>
              <a:rPr lang="en-US" sz="2000" dirty="0" err="1"/>
              <a:t>Gedächtnisleistung</a:t>
            </a:r>
            <a:r>
              <a:rPr lang="en-US" sz="2000" dirty="0"/>
              <a:t>:</a:t>
            </a:r>
            <a:br>
              <a:rPr lang="en-US" sz="2000" dirty="0"/>
            </a:br>
            <a:r>
              <a:rPr lang="en-US" sz="1800" dirty="0" err="1"/>
              <a:t>ein</a:t>
            </a:r>
            <a:r>
              <a:rPr lang="en-US" sz="1800" dirty="0"/>
              <a:t> </a:t>
            </a:r>
            <a:r>
              <a:rPr lang="en-US" sz="1800" dirty="0" err="1"/>
              <a:t>passender</a:t>
            </a:r>
            <a:r>
              <a:rPr lang="en-US" sz="1800" dirty="0"/>
              <a:t> </a:t>
            </a:r>
            <a:r>
              <a:rPr lang="en-US" sz="1800" dirty="0" err="1"/>
              <a:t>unbewusster</a:t>
            </a:r>
            <a:r>
              <a:rPr lang="en-US" sz="1800" dirty="0"/>
              <a:t> Stimulus </a:t>
            </a:r>
            <a:r>
              <a:rPr lang="en-US" sz="1800" dirty="0" err="1"/>
              <a:t>beeinflusst</a:t>
            </a:r>
            <a:r>
              <a:rPr lang="en-US" sz="1800" dirty="0"/>
              <a:t> die </a:t>
            </a:r>
            <a:r>
              <a:rPr lang="en-US" sz="1800" dirty="0" err="1"/>
              <a:t>Merkleistung</a:t>
            </a:r>
            <a:r>
              <a:rPr lang="en-US" sz="1800" dirty="0"/>
              <a:t> </a:t>
            </a:r>
            <a:r>
              <a:rPr lang="en-US" sz="1800" dirty="0" err="1"/>
              <a:t>für</a:t>
            </a:r>
            <a:r>
              <a:rPr lang="en-US" sz="1800" dirty="0"/>
              <a:t> den </a:t>
            </a:r>
            <a:r>
              <a:rPr lang="en-US" sz="1800" dirty="0" err="1"/>
              <a:t>folgenden</a:t>
            </a:r>
            <a:r>
              <a:rPr lang="en-US" sz="1800" dirty="0"/>
              <a:t> Input (</a:t>
            </a:r>
            <a:r>
              <a:rPr lang="en-US" sz="1800" dirty="0" err="1"/>
              <a:t>positiv</a:t>
            </a:r>
            <a:r>
              <a:rPr lang="en-US" sz="1800" dirty="0"/>
              <a:t>)</a:t>
            </a:r>
            <a:endParaRPr lang="en-US" sz="2000" dirty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000" b="1" dirty="0"/>
              <a:t>Advance Organizers </a:t>
            </a:r>
            <a:r>
              <a:rPr lang="en-US" sz="1800" dirty="0"/>
              <a:t>(</a:t>
            </a:r>
            <a:r>
              <a:rPr lang="en-US" sz="1800" dirty="0" err="1"/>
              <a:t>Struktur</a:t>
            </a:r>
            <a:r>
              <a:rPr lang="en-US" sz="1800" dirty="0"/>
              <a:t> </a:t>
            </a:r>
            <a:r>
              <a:rPr lang="en-US" sz="1800" dirty="0" err="1"/>
              <a:t>für</a:t>
            </a:r>
            <a:r>
              <a:rPr lang="en-US" sz="1800" dirty="0"/>
              <a:t> das </a:t>
            </a:r>
            <a:r>
              <a:rPr lang="en-US" sz="1800" dirty="0" err="1"/>
              <a:t>Gehirn</a:t>
            </a:r>
            <a:r>
              <a:rPr lang="en-US" sz="1800" dirty="0"/>
              <a:t>!)</a:t>
            </a:r>
            <a:endParaRPr lang="en-US" sz="2000" dirty="0"/>
          </a:p>
          <a:p>
            <a:pPr marL="4508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err="1"/>
              <a:t>Besonders</a:t>
            </a:r>
            <a:r>
              <a:rPr lang="en-US" sz="2000" dirty="0"/>
              <a:t> </a:t>
            </a:r>
            <a:r>
              <a:rPr lang="en-US" sz="2000" dirty="0" err="1"/>
              <a:t>effektiv</a:t>
            </a:r>
            <a:r>
              <a:rPr lang="en-US" sz="2000" dirty="0"/>
              <a:t> </a:t>
            </a:r>
            <a:r>
              <a:rPr lang="en-US" sz="2000" dirty="0" err="1"/>
              <a:t>für</a:t>
            </a:r>
            <a:r>
              <a:rPr lang="en-US" sz="2000" dirty="0"/>
              <a:t> </a:t>
            </a:r>
            <a:r>
              <a:rPr lang="en-US" sz="2000" dirty="0" err="1"/>
              <a:t>SchülerInnen</a:t>
            </a:r>
            <a:r>
              <a:rPr lang="en-US" sz="2000" dirty="0"/>
              <a:t> </a:t>
            </a:r>
            <a:r>
              <a:rPr lang="en-US" sz="2000" dirty="0" err="1"/>
              <a:t>mit</a:t>
            </a:r>
            <a:r>
              <a:rPr lang="en-US" sz="2000" dirty="0"/>
              <a:t> </a:t>
            </a:r>
            <a:r>
              <a:rPr lang="en-US" sz="2000" dirty="0" err="1"/>
              <a:t>Lernschwierigkeiten</a:t>
            </a:r>
            <a:r>
              <a:rPr lang="en-US" sz="2000" dirty="0"/>
              <a:t> [4]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400" dirty="0" err="1"/>
              <a:t>Informatische</a:t>
            </a:r>
            <a:r>
              <a:rPr lang="en-US" sz="2400" dirty="0"/>
              <a:t> </a:t>
            </a:r>
            <a:r>
              <a:rPr lang="en-US" sz="2400" dirty="0" err="1"/>
              <a:t>Modellierung</a:t>
            </a:r>
            <a:r>
              <a:rPr lang="en-US" sz="2400" dirty="0"/>
              <a:t> </a:t>
            </a:r>
            <a:r>
              <a:rPr lang="en-US" sz="2400" dirty="0" err="1"/>
              <a:t>mit</a:t>
            </a:r>
            <a:r>
              <a:rPr lang="en-US" sz="2400" dirty="0"/>
              <a:t> </a:t>
            </a:r>
            <a:r>
              <a:rPr lang="en-US" sz="2400" b="1" dirty="0" err="1"/>
              <a:t>Diagrammen</a:t>
            </a:r>
            <a:endParaRPr lang="en-US" sz="2400" b="1" dirty="0"/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2000" dirty="0" err="1"/>
              <a:t>Gleiche</a:t>
            </a:r>
            <a:r>
              <a:rPr lang="en-US" sz="2000" dirty="0"/>
              <a:t> </a:t>
            </a:r>
            <a:r>
              <a:rPr lang="en-US" sz="2000" dirty="0" err="1"/>
              <a:t>Vorteile</a:t>
            </a:r>
            <a:r>
              <a:rPr lang="en-US" sz="2000" dirty="0"/>
              <a:t> – </a:t>
            </a:r>
            <a:r>
              <a:rPr lang="en-US" sz="2000" dirty="0" err="1"/>
              <a:t>mehr</a:t>
            </a:r>
            <a:r>
              <a:rPr lang="en-US" sz="2000" dirty="0"/>
              <a:t> </a:t>
            </a:r>
            <a:r>
              <a:rPr lang="en-US" sz="2000" dirty="0" err="1"/>
              <a:t>Möglichkeiten</a:t>
            </a:r>
            <a:endParaRPr lang="en-US" sz="2000" dirty="0"/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800" dirty="0" err="1"/>
              <a:t>Viele</a:t>
            </a:r>
            <a:r>
              <a:rPr lang="en-US" sz="1800" dirty="0"/>
              <a:t> </a:t>
            </a:r>
            <a:r>
              <a:rPr lang="en-US" sz="1800" dirty="0" err="1"/>
              <a:t>Diagrammtypen</a:t>
            </a:r>
            <a:r>
              <a:rPr lang="en-US" sz="1800" dirty="0"/>
              <a:t> </a:t>
            </a:r>
            <a:r>
              <a:rPr lang="en-US" sz="1800" dirty="0" err="1"/>
              <a:t>für</a:t>
            </a:r>
            <a:endParaRPr lang="en-US" sz="1800" dirty="0"/>
          </a:p>
          <a:p>
            <a:pPr lvl="2">
              <a:lnSpc>
                <a:spcPct val="110000"/>
              </a:lnSpc>
              <a:spcBef>
                <a:spcPts val="0"/>
              </a:spcBef>
            </a:pPr>
            <a:r>
              <a:rPr lang="en-US" sz="1800" dirty="0" err="1"/>
              <a:t>Unterschiedlichste</a:t>
            </a:r>
            <a:r>
              <a:rPr lang="en-US" sz="1800" dirty="0"/>
              <a:t> </a:t>
            </a:r>
            <a:r>
              <a:rPr lang="en-US" sz="1800" dirty="0" err="1"/>
              <a:t>Lernzwecke</a:t>
            </a:r>
            <a:r>
              <a:rPr lang="en-US" sz="1800" dirty="0"/>
              <a:t> und </a:t>
            </a:r>
            <a:r>
              <a:rPr lang="en-US" sz="1800" dirty="0" err="1"/>
              <a:t>Situationen</a:t>
            </a:r>
            <a:endParaRPr lang="en-US" sz="1800" dirty="0"/>
          </a:p>
          <a:p>
            <a:pPr marL="534988" lvl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Integrative </a:t>
            </a:r>
            <a:r>
              <a:rPr lang="en-US" sz="2000" dirty="0" err="1"/>
              <a:t>Umsetzung</a:t>
            </a:r>
            <a:r>
              <a:rPr lang="en-US" sz="2000" dirty="0"/>
              <a:t> von </a:t>
            </a:r>
            <a:r>
              <a:rPr lang="en-US" sz="2000" b="1" dirty="0"/>
              <a:t>Computational Thinking</a:t>
            </a:r>
          </a:p>
          <a:p>
            <a:pPr marL="534988" lvl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err="1"/>
              <a:t>Problemlösefähigkeit</a:t>
            </a:r>
            <a:r>
              <a:rPr lang="en-US" sz="2000" dirty="0"/>
              <a:t> = 21</a:t>
            </a:r>
            <a:r>
              <a:rPr lang="en-US" sz="2000" baseline="30000" dirty="0"/>
              <a:t>st</a:t>
            </a:r>
            <a:r>
              <a:rPr lang="en-US" sz="2000" dirty="0"/>
              <a:t> century skills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buNone/>
            </a:pPr>
            <a:endParaRPr lang="de-AT" sz="2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FC042E-39CF-410E-82E4-00F0DF16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Computational Thinking &amp; Modeling for Everyone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9066C0A-B153-4C07-B0ED-5B7C2E7C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11</a:t>
            </a:fld>
            <a:endParaRPr lang="de-AT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E6C15A5-EA26-412C-888B-8F9C54E45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8586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C057D9EF-426D-426B-A92E-7CC8800F6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027" y="1163875"/>
            <a:ext cx="7886700" cy="2852737"/>
          </a:xfrm>
        </p:spPr>
        <p:txBody>
          <a:bodyPr/>
          <a:lstStyle/>
          <a:p>
            <a:pPr algn="ctr"/>
            <a:r>
              <a:rPr lang="de-DE" cap="small" dirty="0"/>
              <a:t>Welches Modell </a:t>
            </a:r>
            <a:br>
              <a:rPr lang="de-DE" cap="small" dirty="0"/>
            </a:br>
            <a:r>
              <a:rPr lang="de-DE" cap="small" dirty="0"/>
              <a:t>in welchem Kontext</a:t>
            </a:r>
            <a:br>
              <a:rPr lang="de-DE" cap="small" dirty="0"/>
            </a:br>
            <a:r>
              <a:rPr lang="de-DE" cap="small" dirty="0"/>
              <a:t>zu welchem Zweck?</a:t>
            </a:r>
            <a:endParaRPr lang="de-AT" cap="small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0F32922-BA72-42E4-BAD7-A84DC6CFE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027" y="4866572"/>
            <a:ext cx="7886700" cy="1211126"/>
          </a:xfrm>
        </p:spPr>
        <p:txBody>
          <a:bodyPr/>
          <a:lstStyle/>
          <a:p>
            <a:pPr algn="ctr"/>
            <a:endParaRPr lang="de-AT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BD8D779-1C4B-400F-9BE6-5952E69D8C9E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7206711" y="6362328"/>
            <a:ext cx="1721016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12</a:t>
            </a:fld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2450353-D82A-42B6-8D84-7331A322EFA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Barbara Sabitzer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8970BB-ECCB-4219-A0EE-056019ECD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58763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9F9E7C-9480-4EE9-B117-FB70B5E22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Textverständnis &amp; Kreatives Schreiben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129A32-E23D-44FE-B320-E83DBF66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668736-0F81-470F-A5D6-8D453F57E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A482B6-A741-44BB-8601-D48315185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13</a:t>
            </a:fld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5D45340-F005-407B-84E7-FECAE4DDB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99" y="1481415"/>
            <a:ext cx="6219825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62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15BF9C6-3EE8-4D3B-A9A3-A9D9FE7B1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3600" dirty="0"/>
              <a:t>Anwendungsfall - Use Case Diagramm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9AB25FD-C28A-4571-9E2B-86F2C874F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de-AT" sz="2400" dirty="0"/>
              <a:t>Situationen </a:t>
            </a:r>
          </a:p>
          <a:p>
            <a:pPr marL="285750" indent="-285750"/>
            <a:r>
              <a:rPr lang="de-AT" sz="2400" dirty="0"/>
              <a:t>Dialoge</a:t>
            </a:r>
          </a:p>
          <a:p>
            <a:pPr marL="285750" indent="-285750"/>
            <a:r>
              <a:rPr lang="de-AT" sz="2400" dirty="0"/>
              <a:t>Events</a:t>
            </a:r>
          </a:p>
          <a:p>
            <a:pPr marL="285750" indent="-285750"/>
            <a:r>
              <a:rPr lang="de-AT" sz="2400" dirty="0"/>
              <a:t>Ereignisse</a:t>
            </a:r>
          </a:p>
          <a:p>
            <a:pPr marL="285750" indent="-285750"/>
            <a:r>
              <a:rPr lang="de-AT" sz="2400" dirty="0"/>
              <a:t>Akteure</a:t>
            </a:r>
          </a:p>
          <a:p>
            <a:pPr marL="285750" indent="-285750"/>
            <a:r>
              <a:rPr lang="de-AT" sz="2400" dirty="0"/>
              <a:t>Aktivitäten</a:t>
            </a:r>
          </a:p>
          <a:p>
            <a:pPr marL="285750" indent="-285750"/>
            <a:r>
              <a:rPr lang="de-AT" sz="2400" dirty="0"/>
              <a:t>Theater</a:t>
            </a:r>
          </a:p>
          <a:p>
            <a:pPr marL="285750" indent="-285750"/>
            <a:r>
              <a:rPr lang="de-AT" sz="2400" dirty="0" err="1"/>
              <a:t>Filmplot</a:t>
            </a:r>
            <a:endParaRPr lang="de-AT" sz="2400" dirty="0"/>
          </a:p>
          <a:p>
            <a:pPr marL="285750" indent="-285750"/>
            <a:r>
              <a:rPr lang="de-AT" sz="2400" dirty="0"/>
              <a:t>…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DD5DEC4-3D1F-4E69-9284-F79DDB845B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14</a:t>
            </a:fld>
            <a:endParaRPr lang="de-AT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36CFE5CE-98AD-4373-B3C6-2448ED93B37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Barbara Sabitzer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C2CF9FE-7EBA-4612-9D51-FF9BC9028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5DD5F43-BBAB-4CD0-B1B0-7C114910C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346" y="1306439"/>
            <a:ext cx="4852836" cy="515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35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9F9E7C-9480-4EE9-B117-FB70B5E22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AT" sz="3800" dirty="0"/>
              <a:t>Anwendungsfall – Use Case Diagramm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F7946D9-A550-480E-8244-FC9150FA70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15</a:t>
            </a:fld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137E47A-AE23-4A25-8BCE-544B56A9B7E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Barbara Sabitzer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A8EF92E-9FE6-43B5-B8AC-F26A44B1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29C6C7E-97F9-42C8-A119-556F2BD64766}"/>
              </a:ext>
            </a:extLst>
          </p:cNvPr>
          <p:cNvSpPr txBox="1">
            <a:spLocks/>
          </p:cNvSpPr>
          <p:nvPr/>
        </p:nvSpPr>
        <p:spPr>
          <a:xfrm>
            <a:off x="3151304" y="1484527"/>
            <a:ext cx="2841390" cy="48007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AT" sz="2400" dirty="0"/>
              <a:t>Sightseeing tour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256958D-A64A-4826-876B-88FBFC9040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00" b="5984"/>
          <a:stretch/>
        </p:blipFill>
        <p:spPr>
          <a:xfrm>
            <a:off x="2495803" y="2006771"/>
            <a:ext cx="4451182" cy="4110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6070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21423F-F05E-4F13-94E3-13A272F4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Aktivitätsdiagramm</a:t>
            </a:r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720F864C-386A-472C-8F2A-B04F62B2A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2991442"/>
              </p:ext>
            </p:extLst>
          </p:nvPr>
        </p:nvGraphicFramePr>
        <p:xfrm>
          <a:off x="1998888" y="4104839"/>
          <a:ext cx="2992454" cy="14206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42796">
                  <a:extLst>
                    <a:ext uri="{9D8B030D-6E8A-4147-A177-3AD203B41FA5}">
                      <a16:colId xmlns:a16="http://schemas.microsoft.com/office/drawing/2014/main" val="3636312746"/>
                    </a:ext>
                  </a:extLst>
                </a:gridCol>
                <a:gridCol w="2049658">
                  <a:extLst>
                    <a:ext uri="{9D8B030D-6E8A-4147-A177-3AD203B41FA5}">
                      <a16:colId xmlns:a16="http://schemas.microsoft.com/office/drawing/2014/main" val="470653138"/>
                    </a:ext>
                  </a:extLst>
                </a:gridCol>
              </a:tblGrid>
              <a:tr h="3551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Start</a:t>
                      </a:r>
                      <a:endParaRPr lang="de-AT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667451"/>
                  </a:ext>
                </a:extLst>
              </a:tr>
              <a:tr h="3551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Ende</a:t>
                      </a:r>
                      <a:endParaRPr lang="de-AT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280224"/>
                  </a:ext>
                </a:extLst>
              </a:tr>
              <a:tr h="3551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Aktivität</a:t>
                      </a:r>
                      <a:endParaRPr lang="de-AT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259696"/>
                  </a:ext>
                </a:extLst>
              </a:tr>
              <a:tr h="3551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effectLst/>
                        </a:rPr>
                        <a:t>Frage</a:t>
                      </a:r>
                      <a:r>
                        <a:rPr lang="en-US" sz="1600" dirty="0">
                          <a:effectLst/>
                        </a:rPr>
                        <a:t> / </a:t>
                      </a:r>
                      <a:r>
                        <a:rPr lang="en-US" sz="1600" dirty="0" err="1">
                          <a:effectLst/>
                        </a:rPr>
                        <a:t>Entscheidung</a:t>
                      </a:r>
                      <a:endParaRPr lang="de-AT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604295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E60CEB07-23E9-40F0-BD80-6E987C35F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010" y="4249338"/>
            <a:ext cx="121762" cy="126633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64E7475-5C70-4E57-8DC9-B957822FA793}"/>
              </a:ext>
            </a:extLst>
          </p:cNvPr>
          <p:cNvGrpSpPr/>
          <p:nvPr/>
        </p:nvGrpSpPr>
        <p:grpSpPr>
          <a:xfrm>
            <a:off x="2411666" y="4539704"/>
            <a:ext cx="166449" cy="162159"/>
            <a:chOff x="1811218" y="2828619"/>
            <a:chExt cx="166449" cy="162159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A1820B0-F622-4349-AD55-C82DFACB7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1218" y="2828619"/>
              <a:ext cx="166449" cy="162159"/>
            </a:xfrm>
            <a:prstGeom prst="ellipse">
              <a:avLst/>
            </a:prstGeom>
            <a:noFill/>
            <a:ln w="19050">
              <a:solidFill>
                <a:schemeClr val="tx1">
                  <a:lumMod val="100000"/>
                  <a:lumOff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de-AT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4F369F93-FF35-4A1E-9C29-F9679BC93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197" y="2854774"/>
              <a:ext cx="110308" cy="110759"/>
            </a:xfrm>
            <a:prstGeom prst="ellipse">
              <a:avLst/>
            </a:prstGeom>
            <a:solidFill>
              <a:schemeClr val="tx1">
                <a:lumMod val="100000"/>
                <a:lumOff val="0"/>
              </a:schemeClr>
            </a:solidFill>
            <a:ln w="12700">
              <a:solidFill>
                <a:schemeClr val="tx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de-AT"/>
            </a:p>
          </p:txBody>
        </p:sp>
      </p:grpSp>
      <p:sp>
        <p:nvSpPr>
          <p:cNvPr id="14" name="Abgerundetes Rechteck 5">
            <a:extLst>
              <a:ext uri="{FF2B5EF4-FFF2-40B4-BE49-F238E27FC236}">
                <a16:creationId xmlns:a16="http://schemas.microsoft.com/office/drawing/2014/main" id="{78A7320A-E780-4CA0-9CF1-735FAD46A426}"/>
              </a:ext>
            </a:extLst>
          </p:cNvPr>
          <p:cNvSpPr/>
          <p:nvPr/>
        </p:nvSpPr>
        <p:spPr>
          <a:xfrm>
            <a:off x="2129765" y="4844113"/>
            <a:ext cx="730250" cy="2692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  <p:sp>
        <p:nvSpPr>
          <p:cNvPr id="15" name="Raute 14">
            <a:extLst>
              <a:ext uri="{FF2B5EF4-FFF2-40B4-BE49-F238E27FC236}">
                <a16:creationId xmlns:a16="http://schemas.microsoft.com/office/drawing/2014/main" id="{9F803483-DF88-4E58-B304-E642A98FE45E}"/>
              </a:ext>
            </a:extLst>
          </p:cNvPr>
          <p:cNvSpPr/>
          <p:nvPr/>
        </p:nvSpPr>
        <p:spPr>
          <a:xfrm>
            <a:off x="2303756" y="5199339"/>
            <a:ext cx="382270" cy="290830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C68E780-5787-4B59-883F-02C323636F06}"/>
              </a:ext>
            </a:extLst>
          </p:cNvPr>
          <p:cNvSpPr/>
          <p:nvPr/>
        </p:nvSpPr>
        <p:spPr>
          <a:xfrm>
            <a:off x="945086" y="1582268"/>
            <a:ext cx="68283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Instruktionen, Anweisungen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Aktivitäten, Handlungen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Entscheidungen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Geschichten, Texte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Regeln, Abläufe </a:t>
            </a:r>
            <a:endParaRPr lang="de-DE" sz="200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85F425-0990-4D8B-8853-E2C6C70ED0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16</a:t>
            </a:fld>
            <a:endParaRPr lang="de-AT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C2050E9C-B311-469E-8559-D39618D0077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Barbara Sabitzer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91CBC5-F29F-455F-B184-FB9D049A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17" name="Abgerundetes Rechteck 1">
            <a:extLst>
              <a:ext uri="{FF2B5EF4-FFF2-40B4-BE49-F238E27FC236}">
                <a16:creationId xmlns:a16="http://schemas.microsoft.com/office/drawing/2014/main" id="{25406C5F-8C4E-49E7-80FD-C8D9A83CA281}"/>
              </a:ext>
            </a:extLst>
          </p:cNvPr>
          <p:cNvSpPr/>
          <p:nvPr/>
        </p:nvSpPr>
        <p:spPr>
          <a:xfrm>
            <a:off x="6325024" y="792959"/>
            <a:ext cx="2019300" cy="685799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Rezept aussuchen</a:t>
            </a:r>
            <a:r>
              <a:rPr lang="de-AT" sz="1200" i="1" spc="75">
                <a:solidFill>
                  <a:srgbClr val="5B9BD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AT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CA706D0-CC15-4526-8CDF-03AB6533708F}"/>
              </a:ext>
            </a:extLst>
          </p:cNvPr>
          <p:cNvSpPr/>
          <p:nvPr/>
        </p:nvSpPr>
        <p:spPr>
          <a:xfrm>
            <a:off x="7154888" y="0"/>
            <a:ext cx="352425" cy="35242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DA3F78B1-B1E9-48D7-BBCF-109973C86021}"/>
              </a:ext>
            </a:extLst>
          </p:cNvPr>
          <p:cNvCxnSpPr>
            <a:stCxn id="18" idx="4"/>
            <a:endCxn id="17" idx="0"/>
          </p:cNvCxnSpPr>
          <p:nvPr/>
        </p:nvCxnSpPr>
        <p:spPr>
          <a:xfrm>
            <a:off x="7331101" y="352425"/>
            <a:ext cx="3573" cy="440534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id="{8A1BC19B-EA53-4A2A-A5CE-2120A2E77D2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013" y="813595"/>
            <a:ext cx="743902" cy="625475"/>
          </a:xfrm>
          <a:prstGeom prst="rect">
            <a:avLst/>
          </a:prstGeom>
        </p:spPr>
      </p:pic>
      <p:sp>
        <p:nvSpPr>
          <p:cNvPr id="21" name="Abgerundetes Rechteck 5">
            <a:extLst>
              <a:ext uri="{FF2B5EF4-FFF2-40B4-BE49-F238E27FC236}">
                <a16:creationId xmlns:a16="http://schemas.microsoft.com/office/drawing/2014/main" id="{C7AD2CED-6B56-4D46-B7DD-A4A528CBAA40}"/>
              </a:ext>
            </a:extLst>
          </p:cNvPr>
          <p:cNvSpPr/>
          <p:nvPr/>
        </p:nvSpPr>
        <p:spPr>
          <a:xfrm>
            <a:off x="6325024" y="1743872"/>
            <a:ext cx="2019300" cy="844550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de-AT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Zutaten einkaufen</a:t>
            </a:r>
          </a:p>
        </p:txBody>
      </p:sp>
      <p:sp>
        <p:nvSpPr>
          <p:cNvPr id="22" name="Abgerundetes Rechteck 6">
            <a:extLst>
              <a:ext uri="{FF2B5EF4-FFF2-40B4-BE49-F238E27FC236}">
                <a16:creationId xmlns:a16="http://schemas.microsoft.com/office/drawing/2014/main" id="{5D92D7F4-7FAC-4B71-9CEC-D34680EBC96D}"/>
              </a:ext>
            </a:extLst>
          </p:cNvPr>
          <p:cNvSpPr/>
          <p:nvPr/>
        </p:nvSpPr>
        <p:spPr>
          <a:xfrm>
            <a:off x="6325024" y="2853536"/>
            <a:ext cx="2019300" cy="790576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Essen kochen</a:t>
            </a:r>
            <a:r>
              <a:rPr lang="de-AT" sz="1200" i="1" spc="75">
                <a:solidFill>
                  <a:srgbClr val="5B9BD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AT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Abgerundetes Rechteck 7">
            <a:extLst>
              <a:ext uri="{FF2B5EF4-FFF2-40B4-BE49-F238E27FC236}">
                <a16:creationId xmlns:a16="http://schemas.microsoft.com/office/drawing/2014/main" id="{FDD37521-435B-46BA-9E03-778781CD8891}"/>
              </a:ext>
            </a:extLst>
          </p:cNvPr>
          <p:cNvSpPr/>
          <p:nvPr/>
        </p:nvSpPr>
        <p:spPr>
          <a:xfrm>
            <a:off x="6319148" y="3909227"/>
            <a:ext cx="2025176" cy="736278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de-AT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Tisch decken</a:t>
            </a:r>
          </a:p>
        </p:txBody>
      </p:sp>
      <p:sp>
        <p:nvSpPr>
          <p:cNvPr id="24" name="Abgerundetes Rechteck 8">
            <a:extLst>
              <a:ext uri="{FF2B5EF4-FFF2-40B4-BE49-F238E27FC236}">
                <a16:creationId xmlns:a16="http://schemas.microsoft.com/office/drawing/2014/main" id="{1C92AADB-2A47-44BE-A221-D9BE9EFA47C7}"/>
              </a:ext>
            </a:extLst>
          </p:cNvPr>
          <p:cNvSpPr/>
          <p:nvPr/>
        </p:nvSpPr>
        <p:spPr>
          <a:xfrm>
            <a:off x="6317878" y="4910620"/>
            <a:ext cx="2026446" cy="813749"/>
          </a:xfrm>
          <a:prstGeom prst="round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essen</a:t>
            </a:r>
            <a:r>
              <a:rPr lang="de-AT" sz="1200" i="1" spc="75">
                <a:solidFill>
                  <a:srgbClr val="5B9BD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AT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1445B9F0-F37F-4794-B542-88C849B3F402}"/>
              </a:ext>
            </a:extLst>
          </p:cNvPr>
          <p:cNvGrpSpPr/>
          <p:nvPr/>
        </p:nvGrpSpPr>
        <p:grpSpPr>
          <a:xfrm>
            <a:off x="7162588" y="6109185"/>
            <a:ext cx="352425" cy="352425"/>
            <a:chOff x="0" y="0"/>
            <a:chExt cx="352425" cy="352425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8DC44C26-6553-4DFE-8DEB-741023747169}"/>
                </a:ext>
              </a:extLst>
            </p:cNvPr>
            <p:cNvSpPr/>
            <p:nvPr/>
          </p:nvSpPr>
          <p:spPr>
            <a:xfrm>
              <a:off x="0" y="0"/>
              <a:ext cx="352425" cy="35242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AT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0A987239-A84F-4013-B3B3-95CD3B3A1082}"/>
                </a:ext>
              </a:extLst>
            </p:cNvPr>
            <p:cNvSpPr/>
            <p:nvPr/>
          </p:nvSpPr>
          <p:spPr>
            <a:xfrm>
              <a:off x="38100" y="38100"/>
              <a:ext cx="276225" cy="276225"/>
            </a:xfrm>
            <a:prstGeom prst="ellipse">
              <a:avLst/>
            </a:prstGeom>
            <a:ln w="1905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AT"/>
            </a:p>
          </p:txBody>
        </p:sp>
      </p:grp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E9468E3B-9D4F-487E-A562-FF7E04F68EC1}"/>
              </a:ext>
            </a:extLst>
          </p:cNvPr>
          <p:cNvCxnSpPr>
            <a:stCxn id="17" idx="2"/>
            <a:endCxn id="21" idx="0"/>
          </p:cNvCxnSpPr>
          <p:nvPr/>
        </p:nvCxnSpPr>
        <p:spPr>
          <a:xfrm>
            <a:off x="7334674" y="1478758"/>
            <a:ext cx="0" cy="2651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09F55505-9FCC-411C-A2B1-0412EE1296D2}"/>
              </a:ext>
            </a:extLst>
          </p:cNvPr>
          <p:cNvCxnSpPr>
            <a:stCxn id="21" idx="2"/>
            <a:endCxn id="22" idx="0"/>
          </p:cNvCxnSpPr>
          <p:nvPr/>
        </p:nvCxnSpPr>
        <p:spPr>
          <a:xfrm>
            <a:off x="7334674" y="2588422"/>
            <a:ext cx="0" cy="2651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7776AF08-6E9F-49B0-9AF0-30F1F58A268F}"/>
              </a:ext>
            </a:extLst>
          </p:cNvPr>
          <p:cNvCxnSpPr>
            <a:stCxn id="23" idx="2"/>
            <a:endCxn id="24" idx="0"/>
          </p:cNvCxnSpPr>
          <p:nvPr/>
        </p:nvCxnSpPr>
        <p:spPr>
          <a:xfrm flipH="1">
            <a:off x="7331101" y="4645505"/>
            <a:ext cx="635" cy="2651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E7D18A7B-A335-4697-8636-6D228AE785D3}"/>
              </a:ext>
            </a:extLst>
          </p:cNvPr>
          <p:cNvCxnSpPr>
            <a:stCxn id="22" idx="2"/>
            <a:endCxn id="23" idx="0"/>
          </p:cNvCxnSpPr>
          <p:nvPr/>
        </p:nvCxnSpPr>
        <p:spPr>
          <a:xfrm flipH="1">
            <a:off x="7331736" y="3644112"/>
            <a:ext cx="2938" cy="26511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49F505F8-7899-4708-8AC5-7160500078DA}"/>
              </a:ext>
            </a:extLst>
          </p:cNvPr>
          <p:cNvCxnSpPr>
            <a:stCxn id="24" idx="2"/>
            <a:endCxn id="26" idx="0"/>
          </p:cNvCxnSpPr>
          <p:nvPr/>
        </p:nvCxnSpPr>
        <p:spPr>
          <a:xfrm>
            <a:off x="7331101" y="5724369"/>
            <a:ext cx="7700" cy="384816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45">
            <a:extLst>
              <a:ext uri="{FF2B5EF4-FFF2-40B4-BE49-F238E27FC236}">
                <a16:creationId xmlns:a16="http://schemas.microsoft.com/office/drawing/2014/main" id="{14FF7646-16FD-4DDD-92FE-BFBDE64F1C15}"/>
              </a:ext>
            </a:extLst>
          </p:cNvPr>
          <p:cNvSpPr txBox="1"/>
          <p:nvPr/>
        </p:nvSpPr>
        <p:spPr>
          <a:xfrm>
            <a:off x="7562477" y="6109185"/>
            <a:ext cx="742950" cy="40957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Ende</a:t>
            </a:r>
            <a:endParaRPr lang="de-AT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BEF1754C-EAAC-422F-B279-83A18A2C79A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212" y="1796894"/>
            <a:ext cx="675323" cy="74295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02800DEA-7B76-4B96-B6B1-90E118791BF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981" y="2888775"/>
            <a:ext cx="726757" cy="70104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77DC96AC-56E8-47B0-9AB6-C7A3E8B7258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6" y="4010190"/>
            <a:ext cx="843835" cy="596266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D42129BE-7D54-435E-A6A6-92C33F3DBC4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403" y="5007149"/>
            <a:ext cx="691911" cy="693735"/>
          </a:xfrm>
          <a:prstGeom prst="rect">
            <a:avLst/>
          </a:prstGeom>
        </p:spPr>
      </p:pic>
      <p:sp>
        <p:nvSpPr>
          <p:cNvPr id="38" name="Textfeld 45">
            <a:extLst>
              <a:ext uri="{FF2B5EF4-FFF2-40B4-BE49-F238E27FC236}">
                <a16:creationId xmlns:a16="http://schemas.microsoft.com/office/drawing/2014/main" id="{BC8890DC-77AA-4533-B83C-E0F69CC07AA3}"/>
              </a:ext>
            </a:extLst>
          </p:cNvPr>
          <p:cNvSpPr txBox="1"/>
          <p:nvPr/>
        </p:nvSpPr>
        <p:spPr>
          <a:xfrm>
            <a:off x="6380585" y="-1432"/>
            <a:ext cx="742950" cy="40957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AT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Start</a:t>
            </a:r>
            <a:endParaRPr lang="de-AT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517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21423F-F05E-4F13-94E3-13A272F4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dirty="0"/>
              <a:t>Aktivitätsdiagramm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8F61FCB-2182-4F74-93A9-BD010E4DD0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5619" y="871443"/>
            <a:ext cx="7114665" cy="5245530"/>
          </a:xfrm>
          <a:prstGeom prst="rect">
            <a:avLst/>
          </a:prstGeom>
        </p:spPr>
      </p:pic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720F864C-386A-472C-8F2A-B04F62B2A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018930"/>
              </p:ext>
            </p:extLst>
          </p:nvPr>
        </p:nvGraphicFramePr>
        <p:xfrm>
          <a:off x="3302377" y="4774627"/>
          <a:ext cx="2992454" cy="14206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42796">
                  <a:extLst>
                    <a:ext uri="{9D8B030D-6E8A-4147-A177-3AD203B41FA5}">
                      <a16:colId xmlns:a16="http://schemas.microsoft.com/office/drawing/2014/main" val="3636312746"/>
                    </a:ext>
                  </a:extLst>
                </a:gridCol>
                <a:gridCol w="2049658">
                  <a:extLst>
                    <a:ext uri="{9D8B030D-6E8A-4147-A177-3AD203B41FA5}">
                      <a16:colId xmlns:a16="http://schemas.microsoft.com/office/drawing/2014/main" val="470653138"/>
                    </a:ext>
                  </a:extLst>
                </a:gridCol>
              </a:tblGrid>
              <a:tr h="3551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start</a:t>
                      </a:r>
                      <a:endParaRPr lang="de-AT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2667451"/>
                  </a:ext>
                </a:extLst>
              </a:tr>
              <a:tr h="3551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finish</a:t>
                      </a:r>
                      <a:endParaRPr lang="de-AT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280224"/>
                  </a:ext>
                </a:extLst>
              </a:tr>
              <a:tr h="3551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activity</a:t>
                      </a:r>
                      <a:endParaRPr lang="de-AT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259696"/>
                  </a:ext>
                </a:extLst>
              </a:tr>
              <a:tr h="3551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</a:rPr>
                        <a:t>question or decision</a:t>
                      </a:r>
                      <a:endParaRPr lang="de-AT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604295"/>
                  </a:ext>
                </a:extLst>
              </a:tr>
            </a:tbl>
          </a:graphicData>
        </a:graphic>
      </p:graphicFrame>
      <p:pic>
        <p:nvPicPr>
          <p:cNvPr id="10" name="Grafik 9">
            <a:extLst>
              <a:ext uri="{FF2B5EF4-FFF2-40B4-BE49-F238E27FC236}">
                <a16:creationId xmlns:a16="http://schemas.microsoft.com/office/drawing/2014/main" id="{E60CEB07-23E9-40F0-BD80-6E987C35F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589" y="4928163"/>
            <a:ext cx="121762" cy="126633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64E7475-5C70-4E57-8DC9-B957822FA793}"/>
              </a:ext>
            </a:extLst>
          </p:cNvPr>
          <p:cNvGrpSpPr/>
          <p:nvPr/>
        </p:nvGrpSpPr>
        <p:grpSpPr>
          <a:xfrm>
            <a:off x="3745245" y="5218529"/>
            <a:ext cx="166449" cy="162159"/>
            <a:chOff x="1811218" y="2828619"/>
            <a:chExt cx="166449" cy="162159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9A1820B0-F622-4349-AD55-C82DFACB7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1218" y="2828619"/>
              <a:ext cx="166449" cy="162159"/>
            </a:xfrm>
            <a:prstGeom prst="ellipse">
              <a:avLst/>
            </a:prstGeom>
            <a:noFill/>
            <a:ln w="19050">
              <a:solidFill>
                <a:schemeClr val="tx1">
                  <a:lumMod val="100000"/>
                  <a:lumOff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de-AT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4F369F93-FF35-4A1E-9C29-F9679BC93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197" y="2854774"/>
              <a:ext cx="110308" cy="110759"/>
            </a:xfrm>
            <a:prstGeom prst="ellipse">
              <a:avLst/>
            </a:prstGeom>
            <a:solidFill>
              <a:schemeClr val="tx1">
                <a:lumMod val="100000"/>
                <a:lumOff val="0"/>
              </a:schemeClr>
            </a:solidFill>
            <a:ln w="12700">
              <a:solidFill>
                <a:schemeClr val="tx1">
                  <a:lumMod val="10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de-AT"/>
            </a:p>
          </p:txBody>
        </p:sp>
      </p:grpSp>
      <p:sp>
        <p:nvSpPr>
          <p:cNvPr id="14" name="Abgerundetes Rechteck 5">
            <a:extLst>
              <a:ext uri="{FF2B5EF4-FFF2-40B4-BE49-F238E27FC236}">
                <a16:creationId xmlns:a16="http://schemas.microsoft.com/office/drawing/2014/main" id="{78A7320A-E780-4CA0-9CF1-735FAD46A426}"/>
              </a:ext>
            </a:extLst>
          </p:cNvPr>
          <p:cNvSpPr/>
          <p:nvPr/>
        </p:nvSpPr>
        <p:spPr>
          <a:xfrm>
            <a:off x="3463344" y="5522938"/>
            <a:ext cx="730250" cy="2692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  <p:sp>
        <p:nvSpPr>
          <p:cNvPr id="15" name="Raute 14">
            <a:extLst>
              <a:ext uri="{FF2B5EF4-FFF2-40B4-BE49-F238E27FC236}">
                <a16:creationId xmlns:a16="http://schemas.microsoft.com/office/drawing/2014/main" id="{9F803483-DF88-4E58-B304-E642A98FE45E}"/>
              </a:ext>
            </a:extLst>
          </p:cNvPr>
          <p:cNvSpPr/>
          <p:nvPr/>
        </p:nvSpPr>
        <p:spPr>
          <a:xfrm>
            <a:off x="3637335" y="5878164"/>
            <a:ext cx="382270" cy="290830"/>
          </a:xfrm>
          <a:prstGeom prst="diamon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85F425-0990-4D8B-8853-E2C6C70ED0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17</a:t>
            </a:fld>
            <a:endParaRPr lang="de-AT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C2050E9C-B311-469E-8559-D39618D0077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Barbara Sabitzer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91CBC5-F29F-455F-B184-FB9D049A7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3343" y="6378311"/>
            <a:ext cx="4370521" cy="365125"/>
          </a:xfrm>
        </p:spPr>
        <p:txBody>
          <a:bodyPr/>
          <a:lstStyle/>
          <a:p>
            <a:r>
              <a:rPr lang="en-US"/>
              <a:t>Computational Thinking &amp; Modeling for Everyone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32536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ABF83A-F446-4B70-9AD8-0CB2B4C1F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Flussdiagramm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5030FBD-4898-4C57-BB50-72A2CE521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98" y="1253008"/>
            <a:ext cx="3722381" cy="5163301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726644-4B7A-47E8-8F93-86289C47C6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18</a:t>
            </a:fld>
            <a:endParaRPr lang="de-AT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F3DA7998-B9FE-4FBD-8BCB-9EE3F335A5D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Barbara Sabitzer</a:t>
            </a:r>
          </a:p>
        </p:txBody>
      </p:sp>
      <p:pic>
        <p:nvPicPr>
          <p:cNvPr id="14" name="Grafik 13" descr="Ein Bild, das Text, Karte enthält.&#10;&#10;Mit hoher Zuverlässigkeit generierte Beschreibung">
            <a:extLst>
              <a:ext uri="{FF2B5EF4-FFF2-40B4-BE49-F238E27FC236}">
                <a16:creationId xmlns:a16="http://schemas.microsoft.com/office/drawing/2014/main" id="{19C7D29E-64AF-44BA-8BC1-E40A419F0A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16" y="701013"/>
            <a:ext cx="4370521" cy="5715296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ECC51F-1F95-4411-A551-4A2015ACD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96048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67FCA4-B9CA-4B5E-B354-0650A1BBA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600" dirty="0"/>
              <a:t>Klassen &amp; Objekt Diagramme</a:t>
            </a:r>
            <a:endParaRPr lang="de-AT" sz="3600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6FAA656-CC59-4414-B746-064AA2A0F98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tretch/>
        </p:blipFill>
        <p:spPr bwMode="auto">
          <a:xfrm>
            <a:off x="1139590" y="2883138"/>
            <a:ext cx="7886700" cy="3141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EC75AF5-F335-4FC8-8D85-D2658CF369BD}"/>
              </a:ext>
            </a:extLst>
          </p:cNvPr>
          <p:cNvSpPr txBox="1"/>
          <p:nvPr/>
        </p:nvSpPr>
        <p:spPr>
          <a:xfrm>
            <a:off x="5799601" y="3746061"/>
            <a:ext cx="3071307" cy="73866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AT" sz="21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Attributes = </a:t>
            </a:r>
            <a:r>
              <a:rPr lang="en-US" sz="21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Adjectives, </a:t>
            </a:r>
            <a:r>
              <a:rPr lang="en-US" sz="2100" u="sng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en-US" sz="2100" u="sng" dirty="0">
                <a:solidFill>
                  <a:srgbClr val="00808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1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Characteristics</a:t>
            </a:r>
            <a:endParaRPr lang="de-AT" sz="2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856610-175C-44AA-A8D6-B8611DC2A0BE}"/>
              </a:ext>
            </a:extLst>
          </p:cNvPr>
          <p:cNvSpPr txBox="1"/>
          <p:nvPr/>
        </p:nvSpPr>
        <p:spPr>
          <a:xfrm>
            <a:off x="4308114" y="1404930"/>
            <a:ext cx="5043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Kategorien &amp; Oberbegriffe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Hierarchien darstellen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Abstraktion &amp; Verallgemeinerung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C819619-3A60-479C-B394-65FD627A8937}"/>
              </a:ext>
            </a:extLst>
          </p:cNvPr>
          <p:cNvSpPr txBox="1"/>
          <p:nvPr/>
        </p:nvSpPr>
        <p:spPr>
          <a:xfrm>
            <a:off x="1238634" y="1404931"/>
            <a:ext cx="2956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Wortschatzerwerb</a:t>
            </a:r>
            <a:endParaRPr lang="de-AT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Charakteristika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Wortarten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A8D5CD-33B8-4D60-A8E4-E2CE48946F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19</a:t>
            </a:fld>
            <a:endParaRPr lang="de-AT"/>
          </a:p>
        </p:txBody>
      </p:sp>
      <p:sp>
        <p:nvSpPr>
          <p:cNvPr id="11" name="Datumsplatzhalter 10">
            <a:extLst>
              <a:ext uri="{FF2B5EF4-FFF2-40B4-BE49-F238E27FC236}">
                <a16:creationId xmlns:a16="http://schemas.microsoft.com/office/drawing/2014/main" id="{E18BEDFA-5943-4852-9061-8BBD3D82BDB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Barbara Sabitzer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535CEF-93C2-44D0-AF20-028ECA009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55632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17369-4B74-4417-974B-7198BC75F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A381A9-2C6D-44F3-A05F-CB9E83ED4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de-AT" dirty="0"/>
              <a:t>Computational </a:t>
            </a:r>
            <a:r>
              <a:rPr lang="de-AT" dirty="0" err="1"/>
              <a:t>Thinking</a:t>
            </a:r>
            <a:r>
              <a:rPr lang="de-AT" dirty="0"/>
              <a:t> </a:t>
            </a:r>
          </a:p>
          <a:p>
            <a:pPr lvl="1"/>
            <a:r>
              <a:rPr lang="de-AT" dirty="0"/>
              <a:t>Problemlöseprozess und -methode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Modellierung</a:t>
            </a:r>
          </a:p>
          <a:p>
            <a:pPr lvl="1"/>
            <a:r>
              <a:rPr lang="de-AT" dirty="0"/>
              <a:t>Computational </a:t>
            </a:r>
            <a:r>
              <a:rPr lang="de-AT" dirty="0" err="1"/>
              <a:t>Thinking</a:t>
            </a:r>
            <a:r>
              <a:rPr lang="de-AT" dirty="0"/>
              <a:t> – Konzept </a:t>
            </a:r>
          </a:p>
          <a:p>
            <a:pPr lvl="1"/>
            <a:r>
              <a:rPr lang="de-AT" dirty="0"/>
              <a:t>Gehirngerechte Lernstrategie – Werkzeug 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Computational </a:t>
            </a:r>
            <a:r>
              <a:rPr lang="de-AT" dirty="0" err="1"/>
              <a:t>Thinking</a:t>
            </a:r>
            <a:r>
              <a:rPr lang="de-AT" dirty="0"/>
              <a:t> integrativ</a:t>
            </a:r>
          </a:p>
          <a:p>
            <a:pPr lvl="1"/>
            <a:r>
              <a:rPr lang="de-AT" dirty="0"/>
              <a:t>Projekte</a:t>
            </a:r>
          </a:p>
          <a:p>
            <a:pPr lvl="1"/>
            <a:r>
              <a:rPr lang="de-AT" dirty="0"/>
              <a:t>Aktivitäten</a:t>
            </a:r>
          </a:p>
          <a:p>
            <a:pPr lvl="1"/>
            <a:r>
              <a:rPr lang="de-AT" dirty="0"/>
              <a:t>Erfahrungen &amp; Ausblick</a:t>
            </a:r>
          </a:p>
          <a:p>
            <a:pPr marL="514350" indent="-514350">
              <a:buFont typeface="+mj-lt"/>
              <a:buAutoNum type="arabicPeriod"/>
            </a:pPr>
            <a:r>
              <a:rPr lang="de-AT" dirty="0"/>
              <a:t>Workshop 11:30 – Raum 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2149E5F-9EFB-4CC8-B5CA-18B391C19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CAFEBB4-F539-4F96-9929-714477D57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2</a:t>
            </a:fld>
            <a:endParaRPr lang="de-AT"/>
          </a:p>
        </p:txBody>
      </p:sp>
      <p:pic>
        <p:nvPicPr>
          <p:cNvPr id="6" name="Bild 9" descr="CS-wordle.jpg">
            <a:extLst>
              <a:ext uri="{FF2B5EF4-FFF2-40B4-BE49-F238E27FC236}">
                <a16:creationId xmlns:a16="http://schemas.microsoft.com/office/drawing/2014/main" id="{3174CCA5-DE78-4346-A133-17E93B06FD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/>
          <a:stretch/>
        </p:blipFill>
        <p:spPr>
          <a:xfrm>
            <a:off x="6342017" y="66345"/>
            <a:ext cx="2867298" cy="1208522"/>
          </a:xfrm>
          <a:prstGeom prst="rect">
            <a:avLst/>
          </a:prstGeo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076A9FE-F7FC-4C70-8DD7-8BD40AA07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1947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4428570" y="225128"/>
            <a:ext cx="1129519" cy="1499088"/>
            <a:chOff x="0" y="0"/>
            <a:chExt cx="3605530" cy="3950445"/>
          </a:xfrm>
        </p:grpSpPr>
        <p:sp>
          <p:nvSpPr>
            <p:cNvPr id="5" name="Rechteck 4"/>
            <p:cNvSpPr/>
            <p:nvPr/>
          </p:nvSpPr>
          <p:spPr>
            <a:xfrm>
              <a:off x="0" y="2267815"/>
              <a:ext cx="3605530" cy="1682630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Essen();</a:t>
              </a:r>
            </a:p>
            <a:p>
              <a:r>
                <a:rPr lang="de-AT" sz="1100" dirty="0"/>
                <a:t>Fortbewegen();</a:t>
              </a:r>
            </a:p>
            <a:p>
              <a:r>
                <a:rPr lang="de-AT" sz="1100" dirty="0"/>
                <a:t>Schlafen();</a:t>
              </a:r>
              <a:r>
                <a:rPr lang="de-AT" sz="1100" dirty="0"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6" name="Rechteck 5"/>
            <p:cNvSpPr/>
            <p:nvPr/>
          </p:nvSpPr>
          <p:spPr>
            <a:xfrm>
              <a:off x="0" y="0"/>
              <a:ext cx="3605530" cy="629104"/>
            </a:xfrm>
            <a:prstGeom prst="rect">
              <a:avLst/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de-AT" sz="1100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Tier</a:t>
              </a:r>
            </a:p>
          </p:txBody>
        </p:sp>
        <p:sp>
          <p:nvSpPr>
            <p:cNvPr id="7" name="Rechteck 6"/>
            <p:cNvSpPr/>
            <p:nvPr/>
          </p:nvSpPr>
          <p:spPr>
            <a:xfrm>
              <a:off x="0" y="613833"/>
              <a:ext cx="3605530" cy="1653980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Größe;</a:t>
              </a:r>
            </a:p>
            <a:p>
              <a:r>
                <a:rPr lang="de-AT" sz="1100" dirty="0"/>
                <a:t>Lebensraum;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de-AT" sz="1100" dirty="0">
                  <a:ea typeface="Calibri" panose="020F0502020204030204" pitchFamily="34" charset="0"/>
                  <a:cs typeface="Times New Roman" panose="02020603050405020304" pitchFamily="18" charset="0"/>
                </a:rPr>
                <a:t>Tierart;</a:t>
              </a: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de-AT" sz="1100" dirty="0"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3344479" y="2627315"/>
            <a:ext cx="1571480" cy="1435490"/>
            <a:chOff x="0" y="0"/>
            <a:chExt cx="3605530" cy="2971530"/>
          </a:xfrm>
        </p:grpSpPr>
        <p:sp>
          <p:nvSpPr>
            <p:cNvPr id="13" name="Rechteck 12"/>
            <p:cNvSpPr/>
            <p:nvPr/>
          </p:nvSpPr>
          <p:spPr>
            <a:xfrm>
              <a:off x="0" y="1383281"/>
              <a:ext cx="3605530" cy="1588249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Fortbewegen(): Laufen;</a:t>
              </a:r>
            </a:p>
            <a:p>
              <a:r>
                <a:rPr lang="de-AT" sz="1100" dirty="0"/>
                <a:t>Klettern();</a:t>
              </a:r>
            </a:p>
            <a:p>
              <a:r>
                <a:rPr lang="de-AT" sz="1100" dirty="0"/>
                <a:t>Jagen();</a:t>
              </a:r>
            </a:p>
            <a:p>
              <a:r>
                <a:rPr lang="de-AT" sz="1100" dirty="0"/>
                <a:t>Schnurren();</a:t>
              </a:r>
            </a:p>
          </p:txBody>
        </p:sp>
        <p:sp>
          <p:nvSpPr>
            <p:cNvPr id="14" name="Rechteck 13"/>
            <p:cNvSpPr/>
            <p:nvPr/>
          </p:nvSpPr>
          <p:spPr>
            <a:xfrm>
              <a:off x="0" y="0"/>
              <a:ext cx="3605530" cy="482182"/>
            </a:xfrm>
            <a:prstGeom prst="rect">
              <a:avLst/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de-AT" sz="1100" b="1" dirty="0"/>
                <a:t>Katze</a:t>
              </a:r>
              <a:endParaRPr lang="de-AT" sz="11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0" y="482182"/>
              <a:ext cx="3605530" cy="943521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Fellfarbe;</a:t>
              </a:r>
            </a:p>
            <a:p>
              <a:r>
                <a:rPr lang="de-AT" sz="1100" dirty="0"/>
                <a:t>Art;</a:t>
              </a:r>
              <a:r>
                <a:rPr lang="de-AT" sz="1100" dirty="0"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4581258" y="4968806"/>
            <a:ext cx="1571480" cy="1296088"/>
            <a:chOff x="211600" y="139212"/>
            <a:chExt cx="8741899" cy="3775619"/>
          </a:xfrm>
        </p:grpSpPr>
        <p:sp>
          <p:nvSpPr>
            <p:cNvPr id="17" name="Rechteck 16"/>
            <p:cNvSpPr/>
            <p:nvPr/>
          </p:nvSpPr>
          <p:spPr>
            <a:xfrm>
              <a:off x="211600" y="139212"/>
              <a:ext cx="8741899" cy="847077"/>
            </a:xfrm>
            <a:prstGeom prst="rect">
              <a:avLst/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de-AT" sz="1100" b="1" dirty="0"/>
                <a:t>Hauskatze</a:t>
              </a:r>
              <a:endParaRPr lang="de-AT" sz="11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211600" y="2628618"/>
              <a:ext cx="8741899" cy="1286213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Spielen();</a:t>
              </a:r>
            </a:p>
            <a:p>
              <a:r>
                <a:rPr lang="de-AT" sz="1100" dirty="0"/>
                <a:t>Sich streicheln lassen();</a:t>
              </a:r>
            </a:p>
          </p:txBody>
        </p:sp>
        <p:sp>
          <p:nvSpPr>
            <p:cNvPr id="19" name="Rechteck 18"/>
            <p:cNvSpPr/>
            <p:nvPr/>
          </p:nvSpPr>
          <p:spPr>
            <a:xfrm>
              <a:off x="211600" y="858593"/>
              <a:ext cx="8741899" cy="1774129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Name;</a:t>
              </a:r>
            </a:p>
            <a:p>
              <a:r>
                <a:rPr lang="de-AT" sz="1100" dirty="0"/>
                <a:t>Besitzer;</a:t>
              </a:r>
            </a:p>
            <a:p>
              <a:r>
                <a:rPr lang="de-AT" sz="1100" dirty="0"/>
                <a:t>Lieblingsplatz;</a:t>
              </a:r>
              <a:r>
                <a:rPr lang="de-AT" sz="1100" dirty="0"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2647249" y="4964840"/>
            <a:ext cx="1647680" cy="1011408"/>
            <a:chOff x="211600" y="139212"/>
            <a:chExt cx="8741899" cy="2516502"/>
          </a:xfrm>
        </p:grpSpPr>
        <p:sp>
          <p:nvSpPr>
            <p:cNvPr id="21" name="Rechteck 20"/>
            <p:cNvSpPr/>
            <p:nvPr/>
          </p:nvSpPr>
          <p:spPr>
            <a:xfrm>
              <a:off x="211600" y="139212"/>
              <a:ext cx="8741899" cy="847077"/>
            </a:xfrm>
            <a:prstGeom prst="rect">
              <a:avLst/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de-AT" sz="1100" b="1" dirty="0"/>
                <a:t>Löwe</a:t>
              </a:r>
              <a:endParaRPr lang="de-AT" sz="11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211600" y="1402653"/>
              <a:ext cx="8741899" cy="1253061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Faul im Schatten liegen();</a:t>
              </a:r>
            </a:p>
            <a:p>
              <a:r>
                <a:rPr lang="de-AT" sz="1100" dirty="0"/>
                <a:t>brüllen();</a:t>
              </a:r>
            </a:p>
          </p:txBody>
        </p:sp>
        <p:sp>
          <p:nvSpPr>
            <p:cNvPr id="23" name="Rechteck 22"/>
            <p:cNvSpPr/>
            <p:nvPr/>
          </p:nvSpPr>
          <p:spPr>
            <a:xfrm>
              <a:off x="211600" y="718777"/>
              <a:ext cx="8741899" cy="682444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Mähnengröße;</a:t>
              </a:r>
            </a:p>
            <a:p>
              <a:r>
                <a:rPr lang="de-AT" sz="1100" dirty="0"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1314340" y="2627315"/>
            <a:ext cx="1579100" cy="1358493"/>
            <a:chOff x="0" y="0"/>
            <a:chExt cx="3605530" cy="2830539"/>
          </a:xfrm>
        </p:grpSpPr>
        <p:sp>
          <p:nvSpPr>
            <p:cNvPr id="25" name="Rechteck 24"/>
            <p:cNvSpPr/>
            <p:nvPr/>
          </p:nvSpPr>
          <p:spPr>
            <a:xfrm>
              <a:off x="0" y="1428216"/>
              <a:ext cx="3605530" cy="1402323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Fortbewegen(): Laufen;</a:t>
              </a:r>
            </a:p>
            <a:p>
              <a:r>
                <a:rPr lang="de-AT" sz="1100" dirty="0"/>
                <a:t>Bellen();</a:t>
              </a:r>
            </a:p>
            <a:p>
              <a:r>
                <a:rPr lang="de-AT" sz="1100" dirty="0"/>
                <a:t>Schnüffeln();</a:t>
              </a:r>
            </a:p>
          </p:txBody>
        </p:sp>
        <p:sp>
          <p:nvSpPr>
            <p:cNvPr id="26" name="Rechteck 25"/>
            <p:cNvSpPr/>
            <p:nvPr/>
          </p:nvSpPr>
          <p:spPr>
            <a:xfrm>
              <a:off x="0" y="0"/>
              <a:ext cx="3605530" cy="485336"/>
            </a:xfrm>
            <a:prstGeom prst="rect">
              <a:avLst/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de-AT" sz="1100" b="1" dirty="0"/>
                <a:t>Hund</a:t>
              </a:r>
              <a:endParaRPr lang="de-AT" sz="11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hteck 26"/>
            <p:cNvSpPr/>
            <p:nvPr/>
          </p:nvSpPr>
          <p:spPr>
            <a:xfrm>
              <a:off x="0" y="485336"/>
              <a:ext cx="3605530" cy="949693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Fellfarbe;</a:t>
              </a:r>
            </a:p>
            <a:p>
              <a:r>
                <a:rPr lang="de-AT" sz="1100" dirty="0"/>
                <a:t>Art;</a:t>
              </a:r>
              <a:r>
                <a:rPr lang="de-AT" sz="1100" dirty="0"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5366998" y="2627315"/>
            <a:ext cx="1830560" cy="1157339"/>
            <a:chOff x="0" y="0"/>
            <a:chExt cx="3605530" cy="2108033"/>
          </a:xfrm>
        </p:grpSpPr>
        <p:sp>
          <p:nvSpPr>
            <p:cNvPr id="29" name="Rechteck 28"/>
            <p:cNvSpPr/>
            <p:nvPr/>
          </p:nvSpPr>
          <p:spPr>
            <a:xfrm>
              <a:off x="0" y="1248532"/>
              <a:ext cx="3605530" cy="859501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Fortbewegen(): Schwimmen;</a:t>
              </a:r>
            </a:p>
            <a:p>
              <a:r>
                <a:rPr lang="de-AT" sz="1100" dirty="0"/>
                <a:t>Unter Wasser atmen();</a:t>
              </a:r>
            </a:p>
          </p:txBody>
        </p:sp>
        <p:sp>
          <p:nvSpPr>
            <p:cNvPr id="30" name="Rechteck 29"/>
            <p:cNvSpPr/>
            <p:nvPr/>
          </p:nvSpPr>
          <p:spPr>
            <a:xfrm>
              <a:off x="0" y="0"/>
              <a:ext cx="3605530" cy="424276"/>
            </a:xfrm>
            <a:prstGeom prst="rect">
              <a:avLst/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de-AT" sz="1100" b="1" dirty="0"/>
                <a:t>Fisch</a:t>
              </a:r>
              <a:endParaRPr lang="de-AT" sz="11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hteck 30"/>
            <p:cNvSpPr/>
            <p:nvPr/>
          </p:nvSpPr>
          <p:spPr>
            <a:xfrm>
              <a:off x="0" y="424276"/>
              <a:ext cx="3605530" cy="824255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Schuppenfarbe;</a:t>
              </a:r>
            </a:p>
            <a:p>
              <a:r>
                <a:rPr lang="de-AT" sz="1100" dirty="0"/>
                <a:t>Art;</a:t>
              </a:r>
              <a:r>
                <a:rPr lang="de-AT" sz="1100" dirty="0"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6654778" y="4964840"/>
            <a:ext cx="2348722" cy="1162578"/>
            <a:chOff x="211595" y="139212"/>
            <a:chExt cx="8741904" cy="4025252"/>
          </a:xfrm>
        </p:grpSpPr>
        <p:sp>
          <p:nvSpPr>
            <p:cNvPr id="33" name="Rechteck 32"/>
            <p:cNvSpPr/>
            <p:nvPr/>
          </p:nvSpPr>
          <p:spPr>
            <a:xfrm>
              <a:off x="211599" y="986293"/>
              <a:ext cx="8741900" cy="2080859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Name;</a:t>
              </a:r>
            </a:p>
            <a:p>
              <a:r>
                <a:rPr lang="de-AT" sz="1100" dirty="0"/>
                <a:t>Besitzer;</a:t>
              </a:r>
            </a:p>
            <a:p>
              <a:r>
                <a:rPr lang="de-AT" sz="1100" dirty="0"/>
                <a:t>Lieblingsversteck im Aquarium;</a:t>
              </a:r>
              <a:endParaRPr lang="de-AT" sz="11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hteck 33"/>
            <p:cNvSpPr/>
            <p:nvPr/>
          </p:nvSpPr>
          <p:spPr>
            <a:xfrm>
              <a:off x="211595" y="139212"/>
              <a:ext cx="8741900" cy="847078"/>
            </a:xfrm>
            <a:prstGeom prst="rect">
              <a:avLst/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de-AT" sz="1100" b="1" dirty="0"/>
                <a:t>Goldfisch</a:t>
              </a:r>
              <a:endParaRPr lang="de-AT" sz="11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hteck 34"/>
            <p:cNvSpPr/>
            <p:nvPr/>
          </p:nvSpPr>
          <p:spPr>
            <a:xfrm>
              <a:off x="211595" y="3067152"/>
              <a:ext cx="8741900" cy="1097312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Fortbewegen(): Im Kreis Schwimmen;</a:t>
              </a:r>
            </a:p>
          </p:txBody>
        </p:sp>
      </p:grpSp>
      <p:sp>
        <p:nvSpPr>
          <p:cNvPr id="2" name="Gleichschenkliges Dreieck 1"/>
          <p:cNvSpPr/>
          <p:nvPr/>
        </p:nvSpPr>
        <p:spPr>
          <a:xfrm>
            <a:off x="4915959" y="1737391"/>
            <a:ext cx="161190" cy="213306"/>
          </a:xfrm>
          <a:prstGeom prst="triangle">
            <a:avLst/>
          </a:prstGeom>
          <a:noFill/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noFill/>
            </a:endParaRPr>
          </a:p>
        </p:txBody>
      </p:sp>
      <p:cxnSp>
        <p:nvCxnSpPr>
          <p:cNvPr id="36" name="Gewinkelte Verbindung 35"/>
          <p:cNvCxnSpPr>
            <a:stCxn id="14" idx="0"/>
            <a:endCxn id="2" idx="3"/>
          </p:cNvCxnSpPr>
          <p:nvPr/>
        </p:nvCxnSpPr>
        <p:spPr>
          <a:xfrm rot="5400000" flipH="1" flipV="1">
            <a:off x="4225077" y="1855839"/>
            <a:ext cx="676618" cy="866335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winkelte Verbindung 36"/>
          <p:cNvCxnSpPr>
            <a:stCxn id="26" idx="0"/>
            <a:endCxn id="2" idx="3"/>
          </p:cNvCxnSpPr>
          <p:nvPr/>
        </p:nvCxnSpPr>
        <p:spPr>
          <a:xfrm rot="5400000" flipH="1" flipV="1">
            <a:off x="3211913" y="842674"/>
            <a:ext cx="676618" cy="2892664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winkelte Verbindung 39"/>
          <p:cNvCxnSpPr>
            <a:stCxn id="30" idx="0"/>
            <a:endCxn id="2" idx="3"/>
          </p:cNvCxnSpPr>
          <p:nvPr/>
        </p:nvCxnSpPr>
        <p:spPr>
          <a:xfrm rot="16200000" flipV="1">
            <a:off x="5301107" y="1646144"/>
            <a:ext cx="676618" cy="128572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Gleichschenkliges Dreieck 45"/>
          <p:cNvSpPr/>
          <p:nvPr/>
        </p:nvSpPr>
        <p:spPr>
          <a:xfrm>
            <a:off x="4049623" y="4062805"/>
            <a:ext cx="161190" cy="213306"/>
          </a:xfrm>
          <a:prstGeom prst="triangle">
            <a:avLst/>
          </a:prstGeom>
          <a:noFill/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noFill/>
            </a:endParaRPr>
          </a:p>
        </p:txBody>
      </p:sp>
      <p:sp>
        <p:nvSpPr>
          <p:cNvPr id="47" name="Gleichschenkliges Dreieck 46"/>
          <p:cNvSpPr/>
          <p:nvPr/>
        </p:nvSpPr>
        <p:spPr>
          <a:xfrm>
            <a:off x="6201683" y="3800670"/>
            <a:ext cx="161190" cy="213306"/>
          </a:xfrm>
          <a:prstGeom prst="triangle">
            <a:avLst/>
          </a:prstGeom>
          <a:noFill/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noFill/>
            </a:endParaRPr>
          </a:p>
        </p:txBody>
      </p:sp>
      <p:cxnSp>
        <p:nvCxnSpPr>
          <p:cNvPr id="49" name="Gewinkelte Verbindung 48"/>
          <p:cNvCxnSpPr>
            <a:stCxn id="17" idx="0"/>
            <a:endCxn id="46" idx="3"/>
          </p:cNvCxnSpPr>
          <p:nvPr/>
        </p:nvCxnSpPr>
        <p:spPr>
          <a:xfrm rot="16200000" flipV="1">
            <a:off x="4402261" y="4004069"/>
            <a:ext cx="692695" cy="1236780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winkelte Verbindung 51"/>
          <p:cNvCxnSpPr>
            <a:stCxn id="21" idx="0"/>
            <a:endCxn id="46" idx="3"/>
          </p:cNvCxnSpPr>
          <p:nvPr/>
        </p:nvCxnSpPr>
        <p:spPr>
          <a:xfrm rot="5400000" flipH="1" flipV="1">
            <a:off x="3456289" y="4290912"/>
            <a:ext cx="688729" cy="659129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winkelte Verbindung 54"/>
          <p:cNvCxnSpPr>
            <a:stCxn id="34" idx="0"/>
            <a:endCxn id="47" idx="3"/>
          </p:cNvCxnSpPr>
          <p:nvPr/>
        </p:nvCxnSpPr>
        <p:spPr>
          <a:xfrm rot="16200000" flipV="1">
            <a:off x="6580277" y="3715977"/>
            <a:ext cx="950864" cy="154686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uppieren 66"/>
          <p:cNvGrpSpPr/>
          <p:nvPr/>
        </p:nvGrpSpPr>
        <p:grpSpPr>
          <a:xfrm>
            <a:off x="871639" y="4968806"/>
            <a:ext cx="1571480" cy="1438795"/>
            <a:chOff x="211600" y="139212"/>
            <a:chExt cx="8741899" cy="4191337"/>
          </a:xfrm>
        </p:grpSpPr>
        <p:sp>
          <p:nvSpPr>
            <p:cNvPr id="68" name="Rechteck 67"/>
            <p:cNvSpPr/>
            <p:nvPr/>
          </p:nvSpPr>
          <p:spPr>
            <a:xfrm>
              <a:off x="211600" y="139212"/>
              <a:ext cx="8741899" cy="847077"/>
            </a:xfrm>
            <a:prstGeom prst="rect">
              <a:avLst/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de-AT" sz="1100" b="1" dirty="0"/>
                <a:t>Wachhund</a:t>
              </a:r>
              <a:endParaRPr lang="de-AT" sz="11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hteck 68"/>
            <p:cNvSpPr/>
            <p:nvPr/>
          </p:nvSpPr>
          <p:spPr>
            <a:xfrm>
              <a:off x="211600" y="2314590"/>
              <a:ext cx="8741899" cy="2015959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Bewachen();</a:t>
              </a:r>
            </a:p>
            <a:p>
              <a:r>
                <a:rPr lang="de-AT" sz="1100" dirty="0"/>
                <a:t>Spielen();</a:t>
              </a:r>
            </a:p>
            <a:p>
              <a:r>
                <a:rPr lang="de-AT" sz="1100" dirty="0"/>
                <a:t>Sich streicheln lassen();</a:t>
              </a:r>
            </a:p>
          </p:txBody>
        </p:sp>
        <p:sp>
          <p:nvSpPr>
            <p:cNvPr id="70" name="Rechteck 69"/>
            <p:cNvSpPr/>
            <p:nvPr/>
          </p:nvSpPr>
          <p:spPr>
            <a:xfrm>
              <a:off x="211600" y="858593"/>
              <a:ext cx="8741899" cy="1455997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de-AT" sz="1100" dirty="0"/>
                <a:t>Name;</a:t>
              </a:r>
            </a:p>
            <a:p>
              <a:r>
                <a:rPr lang="de-AT" sz="1100" dirty="0"/>
                <a:t>Besitzer;</a:t>
              </a:r>
              <a:r>
                <a:rPr lang="de-AT" sz="1100" dirty="0"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sp>
        <p:nvSpPr>
          <p:cNvPr id="71" name="Gleichschenkliges Dreieck 70"/>
          <p:cNvSpPr/>
          <p:nvPr/>
        </p:nvSpPr>
        <p:spPr>
          <a:xfrm>
            <a:off x="2023295" y="4011866"/>
            <a:ext cx="161190" cy="213306"/>
          </a:xfrm>
          <a:prstGeom prst="triangle">
            <a:avLst/>
          </a:prstGeom>
          <a:noFill/>
          <a:ln w="127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noFill/>
            </a:endParaRPr>
          </a:p>
        </p:txBody>
      </p:sp>
      <p:cxnSp>
        <p:nvCxnSpPr>
          <p:cNvPr id="72" name="Gewinkelte Verbindung 71"/>
          <p:cNvCxnSpPr>
            <a:stCxn id="68" idx="0"/>
            <a:endCxn id="71" idx="3"/>
          </p:cNvCxnSpPr>
          <p:nvPr/>
        </p:nvCxnSpPr>
        <p:spPr>
          <a:xfrm rot="5400000" flipH="1" flipV="1">
            <a:off x="1508817" y="4373734"/>
            <a:ext cx="743634" cy="446511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Bild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826" y="1609997"/>
            <a:ext cx="1097148" cy="1362189"/>
          </a:xfrm>
          <a:prstGeom prst="rect">
            <a:avLst/>
          </a:prstGeom>
        </p:spPr>
      </p:pic>
      <p:pic>
        <p:nvPicPr>
          <p:cNvPr id="48" name="Bild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0944" y="2109713"/>
            <a:ext cx="1149138" cy="1149138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9E1A24B3-DDF7-4B76-B77D-D2908F6B6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4000" dirty="0"/>
              <a:t>Sprachen			 	Biologie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B49FC0B2-83DB-4244-91D9-C9D608836D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20</a:t>
            </a:fld>
            <a:endParaRPr lang="de-AT"/>
          </a:p>
        </p:txBody>
      </p:sp>
      <p:sp>
        <p:nvSpPr>
          <p:cNvPr id="38" name="Datumsplatzhalter 37">
            <a:extLst>
              <a:ext uri="{FF2B5EF4-FFF2-40B4-BE49-F238E27FC236}">
                <a16:creationId xmlns:a16="http://schemas.microsoft.com/office/drawing/2014/main" id="{39A0E47C-2734-4D02-8620-D269A0360BD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Barbara Sabitzer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07CC234-F1AA-4D5D-9D85-4DCDD35A9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9200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Screenshot enthält.&#10;&#10;Mit sehr hoher Zuverlässigkeit generierte Beschreibung">
            <a:extLst>
              <a:ext uri="{FF2B5EF4-FFF2-40B4-BE49-F238E27FC236}">
                <a16:creationId xmlns:a16="http://schemas.microsoft.com/office/drawing/2014/main" id="{058A9990-DE2B-4F00-9C18-E856A983A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91" y="2484768"/>
            <a:ext cx="6462713" cy="3948113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17890E1B-E679-4C6A-AFF2-CF7D4952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dirty="0"/>
              <a:t>Chemie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2048E09-19B2-4ACD-9E79-199EC1E4B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618" y="1307162"/>
            <a:ext cx="5043060" cy="4697808"/>
          </a:xfrm>
        </p:spPr>
        <p:txBody>
          <a:bodyPr/>
          <a:lstStyle/>
          <a:p>
            <a:r>
              <a:rPr lang="de-AT" dirty="0"/>
              <a:t>Klasse „Element“ (Muster)</a:t>
            </a:r>
          </a:p>
          <a:p>
            <a:r>
              <a:rPr lang="de-AT" dirty="0"/>
              <a:t>Objekt „Chlor“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064A898-6F6D-4368-8F45-C0F48CA9127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27" y="247977"/>
            <a:ext cx="2085975" cy="3771900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FE9A617-842F-470C-AC2A-4FCDB9B8EB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21</a:t>
            </a:fld>
            <a:endParaRPr lang="de-AT"/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72300EB5-7355-4EDC-9266-6E280A8F225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Barbara Sabitzer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D5F0765-F98F-405D-9C6F-11CE7D24A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3906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2581" y="179856"/>
            <a:ext cx="8083592" cy="1224615"/>
          </a:xfrm>
        </p:spPr>
        <p:txBody>
          <a:bodyPr>
            <a:normAutofit/>
          </a:bodyPr>
          <a:lstStyle/>
          <a:p>
            <a:r>
              <a:rPr lang="en-US" sz="3600" dirty="0"/>
              <a:t>Entity Relationship-</a:t>
            </a:r>
            <a:r>
              <a:rPr lang="en-US" sz="3600" dirty="0" err="1"/>
              <a:t>Diagramm</a:t>
            </a:r>
            <a:r>
              <a:rPr lang="en-US" sz="3600" dirty="0"/>
              <a:t>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10481"/>
          <a:stretch/>
        </p:blipFill>
        <p:spPr>
          <a:xfrm>
            <a:off x="1259123" y="4019812"/>
            <a:ext cx="7223434" cy="211619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816209" y="6093972"/>
            <a:ext cx="8308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Notation von ER-</a:t>
            </a:r>
            <a:r>
              <a:rPr lang="en-US" dirty="0" err="1"/>
              <a:t>Diagrammen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den </a:t>
            </a:r>
            <a:r>
              <a:rPr lang="en-US" dirty="0" err="1"/>
              <a:t>Englischunterricht</a:t>
            </a:r>
            <a:r>
              <a:rPr lang="en-US" dirty="0"/>
              <a:t> [9]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00DF1C3-4F2B-43C1-9140-3F9AD598396B}"/>
              </a:ext>
            </a:extLst>
          </p:cNvPr>
          <p:cNvSpPr/>
          <p:nvPr/>
        </p:nvSpPr>
        <p:spPr>
          <a:xfrm>
            <a:off x="891373" y="1269491"/>
            <a:ext cx="292144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Brainstorming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Kreatives</a:t>
            </a:r>
            <a:r>
              <a:rPr lang="en-US" sz="2400" dirty="0"/>
              <a:t> </a:t>
            </a:r>
            <a:r>
              <a:rPr lang="en-US" sz="2400" dirty="0" err="1"/>
              <a:t>Schreiben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Zusammenfassen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Beziehungen</a:t>
            </a:r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Wortschatz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…</a:t>
            </a:r>
          </a:p>
        </p:txBody>
      </p:sp>
      <p:grpSp>
        <p:nvGrpSpPr>
          <p:cNvPr id="12" name="Gruppieren 45">
            <a:extLst>
              <a:ext uri="{FF2B5EF4-FFF2-40B4-BE49-F238E27FC236}">
                <a16:creationId xmlns:a16="http://schemas.microsoft.com/office/drawing/2014/main" id="{F2C4B879-F3BB-4BCB-9B3F-00706AB7CACD}"/>
              </a:ext>
            </a:extLst>
          </p:cNvPr>
          <p:cNvGrpSpPr>
            <a:grpSpLocks/>
          </p:cNvGrpSpPr>
          <p:nvPr/>
        </p:nvGrpSpPr>
        <p:grpSpPr bwMode="auto">
          <a:xfrm>
            <a:off x="3520980" y="1541045"/>
            <a:ext cx="5505193" cy="2288198"/>
            <a:chOff x="-1264" y="0"/>
            <a:chExt cx="42482" cy="14806"/>
          </a:xfrm>
        </p:grpSpPr>
        <p:sp>
          <p:nvSpPr>
            <p:cNvPr id="13" name="Rechteck 2">
              <a:extLst>
                <a:ext uri="{FF2B5EF4-FFF2-40B4-BE49-F238E27FC236}">
                  <a16:creationId xmlns:a16="http://schemas.microsoft.com/office/drawing/2014/main" id="{D2B1EC9F-D49D-4069-9498-FCC3619BF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1" y="5509"/>
              <a:ext cx="6481" cy="3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hteck 3">
              <a:extLst>
                <a:ext uri="{FF2B5EF4-FFF2-40B4-BE49-F238E27FC236}">
                  <a16:creationId xmlns:a16="http://schemas.microsoft.com/office/drawing/2014/main" id="{2970049C-8C35-4691-821F-1656F08BC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43" y="5711"/>
              <a:ext cx="6481" cy="3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aute 4">
              <a:extLst>
                <a:ext uri="{FF2B5EF4-FFF2-40B4-BE49-F238E27FC236}">
                  <a16:creationId xmlns:a16="http://schemas.microsoft.com/office/drawing/2014/main" id="{5E44CD91-8585-4485-BE7A-BC3DC5EEC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3" y="5610"/>
              <a:ext cx="6481" cy="3600"/>
            </a:xfrm>
            <a:prstGeom prst="diamond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Ellipse 5">
              <a:extLst>
                <a:ext uri="{FF2B5EF4-FFF2-40B4-BE49-F238E27FC236}">
                  <a16:creationId xmlns:a16="http://schemas.microsoft.com/office/drawing/2014/main" id="{2DBE4862-8EC8-46B5-A216-24C7AE534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64" y="5338"/>
              <a:ext cx="8585" cy="36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Name</a:t>
              </a:r>
              <a:endParaRPr kumimoji="0" lang="de-DE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Ellipse 6">
              <a:extLst>
                <a:ext uri="{FF2B5EF4-FFF2-40B4-BE49-F238E27FC236}">
                  <a16:creationId xmlns:a16="http://schemas.microsoft.com/office/drawing/2014/main" id="{D1CE0BFC-0B89-4CC0-87C0-649D14761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" y="0"/>
              <a:ext cx="9023" cy="36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ID</a:t>
              </a:r>
              <a:endParaRPr kumimoji="0" lang="de-DE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Ellipse 7">
              <a:extLst>
                <a:ext uri="{FF2B5EF4-FFF2-40B4-BE49-F238E27FC236}">
                  <a16:creationId xmlns:a16="http://schemas.microsoft.com/office/drawing/2014/main" id="{31654427-6FF1-46AB-BB08-329B38D08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53" y="0"/>
              <a:ext cx="7201" cy="36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Ellipse 8">
              <a:extLst>
                <a:ext uri="{FF2B5EF4-FFF2-40B4-BE49-F238E27FC236}">
                  <a16:creationId xmlns:a16="http://schemas.microsoft.com/office/drawing/2014/main" id="{8541AB7F-2D7C-4DB3-8EF3-21BC9BB92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7" y="11205"/>
              <a:ext cx="8586" cy="360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Address</a:t>
              </a:r>
              <a:endPara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Ellipse 9">
              <a:extLst>
                <a:ext uri="{FF2B5EF4-FFF2-40B4-BE49-F238E27FC236}">
                  <a16:creationId xmlns:a16="http://schemas.microsoft.com/office/drawing/2014/main" id="{B8785774-28D7-4EC4-9659-F7C2418CB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05" y="11205"/>
              <a:ext cx="7201" cy="360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Ellipse 10">
              <a:extLst>
                <a:ext uri="{FF2B5EF4-FFF2-40B4-BE49-F238E27FC236}">
                  <a16:creationId xmlns:a16="http://schemas.microsoft.com/office/drawing/2014/main" id="{0A75FF5D-4254-48B7-BEE2-EE29C0E89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18" y="5711"/>
              <a:ext cx="7200" cy="36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Gerade Verbindung 11">
              <a:extLst>
                <a:ext uri="{FF2B5EF4-FFF2-40B4-BE49-F238E27FC236}">
                  <a16:creationId xmlns:a16="http://schemas.microsoft.com/office/drawing/2014/main" id="{6D5E65DF-154C-4F51-8547-B2BF626D4E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0" y="7309"/>
              <a:ext cx="175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4000"/>
            </a:p>
          </p:txBody>
        </p:sp>
        <p:sp>
          <p:nvSpPr>
            <p:cNvPr id="23" name="Gerade Verbindung 12">
              <a:extLst>
                <a:ext uri="{FF2B5EF4-FFF2-40B4-BE49-F238E27FC236}">
                  <a16:creationId xmlns:a16="http://schemas.microsoft.com/office/drawing/2014/main" id="{EC2C990B-52ED-4464-8F92-83605A76D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432" y="7422"/>
              <a:ext cx="175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4000"/>
            </a:p>
          </p:txBody>
        </p:sp>
        <p:sp>
          <p:nvSpPr>
            <p:cNvPr id="24" name="Gerade Verbindung 13">
              <a:extLst>
                <a:ext uri="{FF2B5EF4-FFF2-40B4-BE49-F238E27FC236}">
                  <a16:creationId xmlns:a16="http://schemas.microsoft.com/office/drawing/2014/main" id="{8B08A61C-34A5-4203-BA0E-29C481D595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64" y="7511"/>
              <a:ext cx="175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4000"/>
            </a:p>
          </p:txBody>
        </p:sp>
        <p:sp>
          <p:nvSpPr>
            <p:cNvPr id="25" name="Gerade Verbindung 14">
              <a:extLst>
                <a:ext uri="{FF2B5EF4-FFF2-40B4-BE49-F238E27FC236}">
                  <a16:creationId xmlns:a16="http://schemas.microsoft.com/office/drawing/2014/main" id="{6250F49E-851E-46C3-8860-8DCDBF2B12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24" y="7511"/>
              <a:ext cx="175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4000"/>
            </a:p>
          </p:txBody>
        </p:sp>
        <p:sp>
          <p:nvSpPr>
            <p:cNvPr id="26" name="Gerade Verbindung 15">
              <a:extLst>
                <a:ext uri="{FF2B5EF4-FFF2-40B4-BE49-F238E27FC236}">
                  <a16:creationId xmlns:a16="http://schemas.microsoft.com/office/drawing/2014/main" id="{78F61452-4056-4BE9-A831-5557624541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91" y="3600"/>
              <a:ext cx="599" cy="18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4000"/>
            </a:p>
          </p:txBody>
        </p:sp>
        <p:sp>
          <p:nvSpPr>
            <p:cNvPr id="27" name="Gerade Verbindung 16">
              <a:extLst>
                <a:ext uri="{FF2B5EF4-FFF2-40B4-BE49-F238E27FC236}">
                  <a16:creationId xmlns:a16="http://schemas.microsoft.com/office/drawing/2014/main" id="{335C036F-9BC8-46F2-BA61-A9CE876BAA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60" y="9437"/>
              <a:ext cx="2074" cy="18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4000"/>
            </a:p>
          </p:txBody>
        </p:sp>
        <p:sp>
          <p:nvSpPr>
            <p:cNvPr id="28" name="Gerade Verbindung 17">
              <a:extLst>
                <a:ext uri="{FF2B5EF4-FFF2-40B4-BE49-F238E27FC236}">
                  <a16:creationId xmlns:a16="http://schemas.microsoft.com/office/drawing/2014/main" id="{C63AB8F5-9A8B-42F1-A5AF-4E3E8C1FBE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76" y="9146"/>
              <a:ext cx="875" cy="20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4000"/>
            </a:p>
          </p:txBody>
        </p:sp>
        <p:sp>
          <p:nvSpPr>
            <p:cNvPr id="29" name="Gerade Verbindung 18">
              <a:extLst>
                <a:ext uri="{FF2B5EF4-FFF2-40B4-BE49-F238E27FC236}">
                  <a16:creationId xmlns:a16="http://schemas.microsoft.com/office/drawing/2014/main" id="{852AED18-B916-45D5-8DD9-D1DB3D09ED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905" y="3600"/>
              <a:ext cx="2229" cy="21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de-DE" sz="4000"/>
            </a:p>
          </p:txBody>
        </p:sp>
        <p:sp>
          <p:nvSpPr>
            <p:cNvPr id="30" name="Rechteck 19">
              <a:extLst>
                <a:ext uri="{FF2B5EF4-FFF2-40B4-BE49-F238E27FC236}">
                  <a16:creationId xmlns:a16="http://schemas.microsoft.com/office/drawing/2014/main" id="{8F1F3A86-6C96-478A-8B12-6421488F9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4" y="6078"/>
              <a:ext cx="6079" cy="2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Author</a:t>
              </a:r>
              <a:endPara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hteck 20">
              <a:extLst>
                <a:ext uri="{FF2B5EF4-FFF2-40B4-BE49-F238E27FC236}">
                  <a16:creationId xmlns:a16="http://schemas.microsoft.com/office/drawing/2014/main" id="{89E84787-C973-41FB-8D85-8D3BDC8AB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83" y="6078"/>
              <a:ext cx="6750" cy="2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writes</a:t>
              </a:r>
              <a:endPara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hteck 21">
              <a:extLst>
                <a:ext uri="{FF2B5EF4-FFF2-40B4-BE49-F238E27FC236}">
                  <a16:creationId xmlns:a16="http://schemas.microsoft.com/office/drawing/2014/main" id="{E9AE1904-EB16-4DB0-89D4-98C004214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86" y="571"/>
              <a:ext cx="5686" cy="2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ISBN</a:t>
              </a:r>
              <a:endParaRPr kumimoji="0" lang="de-DE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hteck 22">
              <a:extLst>
                <a:ext uri="{FF2B5EF4-FFF2-40B4-BE49-F238E27FC236}">
                  <a16:creationId xmlns:a16="http://schemas.microsoft.com/office/drawing/2014/main" id="{676BBEBE-C659-434C-99B3-31DC58E78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16" y="6191"/>
              <a:ext cx="5337" cy="2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Book</a:t>
              </a:r>
              <a:endParaRPr kumimoji="0" lang="de-DE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hteck 23">
              <a:extLst>
                <a:ext uri="{FF2B5EF4-FFF2-40B4-BE49-F238E27FC236}">
                  <a16:creationId xmlns:a16="http://schemas.microsoft.com/office/drawing/2014/main" id="{487599F3-CD59-4E33-ADE0-D9B67D7A5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14" y="6179"/>
              <a:ext cx="4916" cy="2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Title</a:t>
              </a:r>
              <a:endParaRPr kumimoji="0" lang="de-DE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hteck 24">
              <a:extLst>
                <a:ext uri="{FF2B5EF4-FFF2-40B4-BE49-F238E27FC236}">
                  <a16:creationId xmlns:a16="http://schemas.microsoft.com/office/drawing/2014/main" id="{5B155627-B522-434C-B807-C9D792954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10" y="11838"/>
              <a:ext cx="7044" cy="2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ea typeface="Times New Roman" pitchFamily="18" charset="0"/>
                  <a:cs typeface="Calibri" pitchFamily="34" charset="0"/>
                </a:rPr>
                <a:t>Genre</a:t>
              </a:r>
              <a:endParaRPr kumimoji="0" lang="de-DE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935729-EDCE-4F67-B255-19277CD64F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22</a:t>
            </a:fld>
            <a:endParaRPr lang="de-AT"/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3F54D149-0FB1-4829-BAEA-5514EAF2A29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Barbara Sabitzer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ED90B0B-C705-431D-A138-ECE84F76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68059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8"/>
          <p:cNvSpPr txBox="1">
            <a:spLocks noGrp="1"/>
          </p:cNvSpPr>
          <p:nvPr>
            <p:ph type="title"/>
          </p:nvPr>
        </p:nvSpPr>
        <p:spPr>
          <a:xfrm>
            <a:off x="1041027" y="179856"/>
            <a:ext cx="7886700" cy="94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AT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 -&gt; Modell </a:t>
            </a:r>
            <a:endParaRPr/>
          </a:p>
        </p:txBody>
      </p:sp>
      <p:pic>
        <p:nvPicPr>
          <p:cNvPr id="352" name="Google Shape;35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027" y="880975"/>
            <a:ext cx="7634313" cy="55995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F2F8376-00DC-4987-B553-555EBC3D33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23</a:t>
            </a:fld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EA1AA8-B4DB-4AD6-8C91-E67943806D1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Barbara Sabitzer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3E07D19-954A-4F7D-8408-D5DD37912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8308E35-3D8D-4262-B280-5D8803EC95F6}"/>
              </a:ext>
            </a:extLst>
          </p:cNvPr>
          <p:cNvSpPr txBox="1"/>
          <p:nvPr/>
        </p:nvSpPr>
        <p:spPr>
          <a:xfrm>
            <a:off x="3135085" y="5930686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[10]</a:t>
            </a:r>
          </a:p>
        </p:txBody>
      </p:sp>
    </p:spTree>
    <p:extLst>
      <p:ext uri="{BB962C8B-B14F-4D97-AF65-F5344CB8AC3E}">
        <p14:creationId xmlns:p14="http://schemas.microsoft.com/office/powerpoint/2010/main" val="3306319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9"/>
          <p:cNvSpPr txBox="1">
            <a:spLocks noGrp="1"/>
          </p:cNvSpPr>
          <p:nvPr>
            <p:ph type="title"/>
          </p:nvPr>
        </p:nvSpPr>
        <p:spPr>
          <a:xfrm>
            <a:off x="1041027" y="179856"/>
            <a:ext cx="7886700" cy="94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AT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Modell -&gt; Text</a:t>
            </a:r>
            <a:endParaRPr/>
          </a:p>
        </p:txBody>
      </p:sp>
      <p:sp>
        <p:nvSpPr>
          <p:cNvPr id="361" name="Google Shape;361;p29"/>
          <p:cNvSpPr/>
          <p:nvPr/>
        </p:nvSpPr>
        <p:spPr>
          <a:xfrm>
            <a:off x="4355976" y="2780928"/>
            <a:ext cx="1584176" cy="1224136"/>
          </a:xfrm>
          <a:prstGeom prst="diamond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rettet</a:t>
            </a:r>
            <a:endParaRPr/>
          </a:p>
        </p:txBody>
      </p:sp>
      <p:sp>
        <p:nvSpPr>
          <p:cNvPr id="362" name="Google Shape;362;p29"/>
          <p:cNvSpPr/>
          <p:nvPr/>
        </p:nvSpPr>
        <p:spPr>
          <a:xfrm>
            <a:off x="1979712" y="3140968"/>
            <a:ext cx="1656184" cy="504056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Ritter</a:t>
            </a:r>
            <a:endParaRPr/>
          </a:p>
        </p:txBody>
      </p:sp>
      <p:sp>
        <p:nvSpPr>
          <p:cNvPr id="363" name="Google Shape;363;p29"/>
          <p:cNvSpPr/>
          <p:nvPr/>
        </p:nvSpPr>
        <p:spPr>
          <a:xfrm>
            <a:off x="6588224" y="3068960"/>
            <a:ext cx="1656184" cy="648072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Prinzessin</a:t>
            </a:r>
            <a:endParaRPr/>
          </a:p>
        </p:txBody>
      </p:sp>
      <p:cxnSp>
        <p:nvCxnSpPr>
          <p:cNvPr id="364" name="Google Shape;364;p29"/>
          <p:cNvCxnSpPr>
            <a:stCxn id="362" idx="3"/>
            <a:endCxn id="361" idx="1"/>
          </p:cNvCxnSpPr>
          <p:nvPr/>
        </p:nvCxnSpPr>
        <p:spPr>
          <a:xfrm>
            <a:off x="3635896" y="3392996"/>
            <a:ext cx="7200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65" name="Google Shape;365;p29"/>
          <p:cNvCxnSpPr>
            <a:stCxn id="361" idx="3"/>
            <a:endCxn id="363" idx="1"/>
          </p:cNvCxnSpPr>
          <p:nvPr/>
        </p:nvCxnSpPr>
        <p:spPr>
          <a:xfrm>
            <a:off x="5940152" y="3392996"/>
            <a:ext cx="648000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29"/>
          <p:cNvSpPr/>
          <p:nvPr/>
        </p:nvSpPr>
        <p:spPr>
          <a:xfrm>
            <a:off x="7164288" y="1772816"/>
            <a:ext cx="1584176" cy="864096"/>
          </a:xfrm>
          <a:prstGeom prst="ellipse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/>
          </a:p>
        </p:txBody>
      </p:sp>
      <p:sp>
        <p:nvSpPr>
          <p:cNvPr id="367" name="Google Shape;367;p29"/>
          <p:cNvSpPr/>
          <p:nvPr/>
        </p:nvSpPr>
        <p:spPr>
          <a:xfrm>
            <a:off x="1331640" y="4149080"/>
            <a:ext cx="1584176" cy="864096"/>
          </a:xfrm>
          <a:prstGeom prst="ellipse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Wappen</a:t>
            </a:r>
            <a:endParaRPr/>
          </a:p>
        </p:txBody>
      </p:sp>
      <p:sp>
        <p:nvSpPr>
          <p:cNvPr id="368" name="Google Shape;368;p29"/>
          <p:cNvSpPr/>
          <p:nvPr/>
        </p:nvSpPr>
        <p:spPr>
          <a:xfrm>
            <a:off x="1259632" y="1700808"/>
            <a:ext cx="1584176" cy="864096"/>
          </a:xfrm>
          <a:prstGeom prst="ellipse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/>
          </a:p>
        </p:txBody>
      </p:sp>
      <p:sp>
        <p:nvSpPr>
          <p:cNvPr id="369" name="Google Shape;369;p29"/>
          <p:cNvSpPr/>
          <p:nvPr/>
        </p:nvSpPr>
        <p:spPr>
          <a:xfrm>
            <a:off x="7164288" y="4077072"/>
            <a:ext cx="1728192" cy="864096"/>
          </a:xfrm>
          <a:prstGeom prst="ellipse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Haarfarbe</a:t>
            </a:r>
            <a:endParaRPr/>
          </a:p>
        </p:txBody>
      </p:sp>
      <p:cxnSp>
        <p:nvCxnSpPr>
          <p:cNvPr id="370" name="Google Shape;370;p29"/>
          <p:cNvCxnSpPr>
            <a:stCxn id="363" idx="2"/>
            <a:endCxn id="369" idx="0"/>
          </p:cNvCxnSpPr>
          <p:nvPr/>
        </p:nvCxnSpPr>
        <p:spPr>
          <a:xfrm>
            <a:off x="7416316" y="3717032"/>
            <a:ext cx="612000" cy="360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1" name="Google Shape;371;p29"/>
          <p:cNvCxnSpPr>
            <a:stCxn id="363" idx="0"/>
            <a:endCxn id="366" idx="4"/>
          </p:cNvCxnSpPr>
          <p:nvPr/>
        </p:nvCxnSpPr>
        <p:spPr>
          <a:xfrm rot="10800000" flipH="1">
            <a:off x="7416316" y="2636960"/>
            <a:ext cx="540000" cy="432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2" name="Google Shape;372;p29"/>
          <p:cNvCxnSpPr>
            <a:stCxn id="368" idx="4"/>
            <a:endCxn id="362" idx="0"/>
          </p:cNvCxnSpPr>
          <p:nvPr/>
        </p:nvCxnSpPr>
        <p:spPr>
          <a:xfrm>
            <a:off x="2051720" y="2564904"/>
            <a:ext cx="756000" cy="576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3" name="Google Shape;373;p29"/>
          <p:cNvCxnSpPr>
            <a:stCxn id="367" idx="0"/>
            <a:endCxn id="362" idx="2"/>
          </p:cNvCxnSpPr>
          <p:nvPr/>
        </p:nvCxnSpPr>
        <p:spPr>
          <a:xfrm rot="10800000" flipH="1">
            <a:off x="2123728" y="3645080"/>
            <a:ext cx="684000" cy="504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74" name="Google Shape;37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9345" y="1305478"/>
            <a:ext cx="945768" cy="1687286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9"/>
          <p:cNvSpPr/>
          <p:nvPr/>
        </p:nvSpPr>
        <p:spPr>
          <a:xfrm>
            <a:off x="4788024" y="5661248"/>
            <a:ext cx="1656184" cy="648072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Drache</a:t>
            </a:r>
            <a:endParaRPr/>
          </a:p>
        </p:txBody>
      </p:sp>
      <p:sp>
        <p:nvSpPr>
          <p:cNvPr id="376" name="Google Shape;376;p29"/>
          <p:cNvSpPr/>
          <p:nvPr/>
        </p:nvSpPr>
        <p:spPr>
          <a:xfrm>
            <a:off x="5580112" y="4149080"/>
            <a:ext cx="1440160" cy="1152128"/>
          </a:xfrm>
          <a:prstGeom prst="diamond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bedroht</a:t>
            </a:r>
            <a:endParaRPr/>
          </a:p>
        </p:txBody>
      </p:sp>
      <p:cxnSp>
        <p:nvCxnSpPr>
          <p:cNvPr id="377" name="Google Shape;377;p29"/>
          <p:cNvCxnSpPr>
            <a:stCxn id="363" idx="2"/>
            <a:endCxn id="376" idx="0"/>
          </p:cNvCxnSpPr>
          <p:nvPr/>
        </p:nvCxnSpPr>
        <p:spPr>
          <a:xfrm flipH="1">
            <a:off x="6300316" y="3717032"/>
            <a:ext cx="1116000" cy="432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8" name="Google Shape;378;p29"/>
          <p:cNvCxnSpPr>
            <a:stCxn id="376" idx="2"/>
            <a:endCxn id="375" idx="0"/>
          </p:cNvCxnSpPr>
          <p:nvPr/>
        </p:nvCxnSpPr>
        <p:spPr>
          <a:xfrm flipH="1">
            <a:off x="5616192" y="5301208"/>
            <a:ext cx="684000" cy="360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9" name="Google Shape;379;p29"/>
          <p:cNvSpPr/>
          <p:nvPr/>
        </p:nvSpPr>
        <p:spPr>
          <a:xfrm>
            <a:off x="7236296" y="5445224"/>
            <a:ext cx="1584176" cy="864096"/>
          </a:xfrm>
          <a:prstGeom prst="ellipse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Farbe</a:t>
            </a:r>
            <a:endParaRPr/>
          </a:p>
        </p:txBody>
      </p:sp>
      <p:cxnSp>
        <p:nvCxnSpPr>
          <p:cNvPr id="380" name="Google Shape;380;p29"/>
          <p:cNvCxnSpPr>
            <a:stCxn id="375" idx="3"/>
            <a:endCxn id="379" idx="2"/>
          </p:cNvCxnSpPr>
          <p:nvPr/>
        </p:nvCxnSpPr>
        <p:spPr>
          <a:xfrm rot="10800000" flipH="1">
            <a:off x="6444208" y="5877284"/>
            <a:ext cx="792000" cy="108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1" name="Google Shape;38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77466" flipH="1">
            <a:off x="3609321" y="4306296"/>
            <a:ext cx="2491635" cy="171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7804" y="1214421"/>
            <a:ext cx="1823075" cy="217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D1EF617-2636-4C7F-9022-35E0A670D5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24</a:t>
            </a:fld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7C01472-148A-4746-8FE7-AB333A6250F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Barbara Sabitzer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6BC1519-6F75-41EF-9333-47B4DA409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BE4AE60-28FB-464C-8453-C5F87809031E}"/>
              </a:ext>
            </a:extLst>
          </p:cNvPr>
          <p:cNvSpPr txBox="1"/>
          <p:nvPr/>
        </p:nvSpPr>
        <p:spPr>
          <a:xfrm>
            <a:off x="8546200" y="6096171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[10]</a:t>
            </a:r>
          </a:p>
        </p:txBody>
      </p:sp>
    </p:spTree>
    <p:extLst>
      <p:ext uri="{BB962C8B-B14F-4D97-AF65-F5344CB8AC3E}">
        <p14:creationId xmlns:p14="http://schemas.microsoft.com/office/powerpoint/2010/main" val="342779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0"/>
          <p:cNvSpPr txBox="1">
            <a:spLocks noGrp="1"/>
          </p:cNvSpPr>
          <p:nvPr>
            <p:ph type="title"/>
          </p:nvPr>
        </p:nvSpPr>
        <p:spPr>
          <a:xfrm>
            <a:off x="1041027" y="179856"/>
            <a:ext cx="7886700" cy="9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AT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 -&gt; Modell </a:t>
            </a:r>
            <a:endParaRPr/>
          </a:p>
        </p:txBody>
      </p:sp>
      <p:pic>
        <p:nvPicPr>
          <p:cNvPr id="391" name="Google Shape;39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513" y="1417550"/>
            <a:ext cx="8295725" cy="38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BA0C040-1E5B-4E09-BB1E-7E569DA74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25</a:t>
            </a:fld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669EB0C-8F39-48AE-91E0-EE997253C5F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Barbara Sabitzer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50EFF6-60E7-47E2-B312-49454C1A6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4295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1"/>
          <p:cNvSpPr txBox="1">
            <a:spLocks noGrp="1"/>
          </p:cNvSpPr>
          <p:nvPr>
            <p:ph type="title"/>
          </p:nvPr>
        </p:nvSpPr>
        <p:spPr>
          <a:xfrm>
            <a:off x="1041027" y="179856"/>
            <a:ext cx="7886700" cy="9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de-AT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Modell -&gt; Text</a:t>
            </a:r>
            <a:endParaRPr/>
          </a:p>
        </p:txBody>
      </p:sp>
      <p:pic>
        <p:nvPicPr>
          <p:cNvPr id="400" name="Google Shape;4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9877" y="1322152"/>
            <a:ext cx="7505444" cy="50401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C6940EC-67B5-4301-82CB-BEBA0C54FB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26</a:t>
            </a:fld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F243298-1C03-4D7D-B41D-743D8007F8E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Barbara Sabitzer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5193DB6-EE34-4327-B349-0A5CC8822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34334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Schülerarbeiten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27</a:t>
            </a:fld>
            <a:endParaRPr lang="de-AT"/>
          </a:p>
        </p:txBody>
      </p:sp>
      <p:pic>
        <p:nvPicPr>
          <p:cNvPr id="7" name="Grafik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5" t="12280" r="35010" b="17445"/>
          <a:stretch/>
        </p:blipFill>
        <p:spPr bwMode="auto">
          <a:xfrm>
            <a:off x="1092776" y="1565592"/>
            <a:ext cx="3772939" cy="46246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79" t="14580" r="34689" b="9410"/>
          <a:stretch/>
        </p:blipFill>
        <p:spPr bwMode="auto">
          <a:xfrm>
            <a:off x="5357411" y="1592522"/>
            <a:ext cx="3570316" cy="46347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6400800" y="4610100"/>
            <a:ext cx="1168400" cy="169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/>
          <p:cNvSpPr/>
          <p:nvPr/>
        </p:nvSpPr>
        <p:spPr>
          <a:xfrm>
            <a:off x="7702363" y="4496811"/>
            <a:ext cx="1168400" cy="169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E2E7D3-D4D1-4F08-AE68-18C5E88A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10" name="Pfeil: nach links 9">
            <a:hlinkClick r:id="" action="ppaction://noaction"/>
            <a:extLst>
              <a:ext uri="{FF2B5EF4-FFF2-40B4-BE49-F238E27FC236}">
                <a16:creationId xmlns:a16="http://schemas.microsoft.com/office/drawing/2014/main" id="{F95CFF77-415C-48EA-A0A4-557193DC3010}"/>
              </a:ext>
            </a:extLst>
          </p:cNvPr>
          <p:cNvSpPr/>
          <p:nvPr/>
        </p:nvSpPr>
        <p:spPr>
          <a:xfrm>
            <a:off x="-2852158" y="-1535264"/>
            <a:ext cx="12109669" cy="10496384"/>
          </a:xfrm>
          <a:prstGeom prst="lef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04816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27F784-6C54-4A2B-986E-1AE90C5C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Erzähl eine Geschichte!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318877-333B-4663-929A-F88980A5A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615" y="5670911"/>
            <a:ext cx="7645112" cy="5120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Muster-ER-</a:t>
            </a:r>
            <a:r>
              <a:rPr lang="en-US" dirty="0" err="1"/>
              <a:t>Diagramm</a:t>
            </a:r>
            <a:r>
              <a:rPr lang="en-US" dirty="0"/>
              <a:t> “</a:t>
            </a:r>
            <a:r>
              <a:rPr lang="en-US" dirty="0" err="1"/>
              <a:t>Erzähl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Geschichte</a:t>
            </a:r>
            <a:r>
              <a:rPr lang="en-US" dirty="0"/>
              <a:t>!” </a:t>
            </a:r>
            <a:r>
              <a:rPr lang="en-US" dirty="0" err="1"/>
              <a:t>für</a:t>
            </a:r>
            <a:r>
              <a:rPr lang="en-US" dirty="0"/>
              <a:t> Kindergarten [11]</a:t>
            </a:r>
            <a:endParaRPr lang="de-AT" dirty="0"/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F406FFA6-26DA-4D93-AC53-3646C30A9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020" y="1704943"/>
            <a:ext cx="6001901" cy="3665496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64B982-DC90-4ECC-A8C8-8F949C4758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28</a:t>
            </a:fld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A1A560B-015C-4AB4-90D5-88E3161E2FF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Barbara Sabitzer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B5C171-C0EF-47DC-93FA-AE653D17B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5789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D3E1119-4991-47BF-9617-72BC52C837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cap="small" dirty="0"/>
              <a:t>Aktivitäten &amp; Projekte</a:t>
            </a: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5411C4F5-4CDC-4C8F-88D3-6025CEAED9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AT" sz="3600" cap="small" dirty="0"/>
              <a:t>Computational </a:t>
            </a:r>
            <a:r>
              <a:rPr lang="de-AT" sz="3600" cap="small" dirty="0" err="1"/>
              <a:t>Thinking</a:t>
            </a:r>
            <a:r>
              <a:rPr lang="de-AT" sz="3600" cap="small" dirty="0"/>
              <a:t> &amp; Modellierung in der Praxis</a:t>
            </a:r>
          </a:p>
        </p:txBody>
      </p:sp>
    </p:spTree>
    <p:extLst>
      <p:ext uri="{BB962C8B-B14F-4D97-AF65-F5344CB8AC3E}">
        <p14:creationId xmlns:p14="http://schemas.microsoft.com/office/powerpoint/2010/main" val="788289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A66C88-43AF-4ABF-82B6-0E9ADEE97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776" y="169084"/>
            <a:ext cx="7886700" cy="947195"/>
          </a:xfrm>
        </p:spPr>
        <p:txBody>
          <a:bodyPr>
            <a:normAutofit fontScale="90000"/>
          </a:bodyPr>
          <a:lstStyle/>
          <a:p>
            <a:r>
              <a:rPr lang="de-AT" dirty="0"/>
              <a:t>Computational </a:t>
            </a:r>
            <a:r>
              <a:rPr lang="de-AT" dirty="0" err="1"/>
              <a:t>Thinking</a:t>
            </a:r>
            <a:r>
              <a:rPr lang="de-AT" dirty="0"/>
              <a:t> mit Smileys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748043-24FE-4218-8AE1-D12461A1E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027" y="1382233"/>
            <a:ext cx="7886700" cy="5064287"/>
          </a:xfrm>
        </p:spPr>
        <p:txBody>
          <a:bodyPr>
            <a:normAutofit fontScale="92500"/>
          </a:bodyPr>
          <a:lstStyle/>
          <a:p>
            <a:r>
              <a:rPr lang="de-AT" dirty="0"/>
              <a:t>Was ist das? </a:t>
            </a:r>
            <a:br>
              <a:rPr lang="de-AT" dirty="0"/>
            </a:br>
            <a:r>
              <a:rPr lang="de-AT" dirty="0"/>
              <a:t>– </a:t>
            </a:r>
            <a:r>
              <a:rPr lang="de-AT" i="1" dirty="0"/>
              <a:t>Modell</a:t>
            </a:r>
            <a:r>
              <a:rPr lang="de-AT" dirty="0"/>
              <a:t> </a:t>
            </a:r>
          </a:p>
          <a:p>
            <a:pPr lvl="1"/>
            <a:r>
              <a:rPr lang="de-AT" sz="2800" dirty="0"/>
              <a:t> Modell bzw. Abbildung eines Gesichts</a:t>
            </a:r>
          </a:p>
          <a:p>
            <a:r>
              <a:rPr lang="de-AT" dirty="0"/>
              <a:t>Welche Bedeutung hat der Smiley? </a:t>
            </a:r>
            <a:br>
              <a:rPr lang="de-AT" dirty="0"/>
            </a:br>
            <a:r>
              <a:rPr lang="de-AT" dirty="0"/>
              <a:t>– </a:t>
            </a:r>
            <a:r>
              <a:rPr lang="de-AT" i="1" dirty="0"/>
              <a:t>Codierung</a:t>
            </a:r>
            <a:r>
              <a:rPr lang="de-AT" dirty="0"/>
              <a:t> </a:t>
            </a:r>
          </a:p>
          <a:p>
            <a:pPr lvl="1"/>
            <a:r>
              <a:rPr lang="de-AT" sz="2800" dirty="0"/>
              <a:t>Lieblingsthema, glücklich, fröhlich, gute Laune</a:t>
            </a:r>
          </a:p>
          <a:p>
            <a:r>
              <a:rPr lang="de-AT" dirty="0"/>
              <a:t>Wie zeichnet man einen Smiley?</a:t>
            </a:r>
            <a:br>
              <a:rPr lang="de-AT" dirty="0"/>
            </a:br>
            <a:r>
              <a:rPr lang="de-AT" dirty="0"/>
              <a:t> – </a:t>
            </a:r>
            <a:r>
              <a:rPr lang="de-AT" i="1" dirty="0"/>
              <a:t>Algorithmus</a:t>
            </a:r>
            <a:r>
              <a:rPr lang="de-AT" dirty="0"/>
              <a:t> </a:t>
            </a:r>
          </a:p>
          <a:p>
            <a:pPr lvl="1"/>
            <a:r>
              <a:rPr lang="de-AT" sz="2800" dirty="0"/>
              <a:t>Was braucht man? – Variablen: Kreis, Linien, Punkte</a:t>
            </a:r>
          </a:p>
          <a:p>
            <a:pPr lvl="1"/>
            <a:r>
              <a:rPr lang="de-AT" sz="2800" dirty="0"/>
              <a:t>Wie geht man vor? – Algorithmus: Schritt für Schritt</a:t>
            </a:r>
          </a:p>
          <a:p>
            <a:r>
              <a:rPr lang="de-AT" dirty="0"/>
              <a:t>Wie sage ich es meinem PC?</a:t>
            </a:r>
            <a:br>
              <a:rPr lang="de-AT" dirty="0"/>
            </a:br>
            <a:r>
              <a:rPr lang="de-AT" dirty="0"/>
              <a:t> – </a:t>
            </a:r>
            <a:r>
              <a:rPr lang="de-AT" i="1" dirty="0"/>
              <a:t>Programmieren</a:t>
            </a:r>
            <a:r>
              <a:rPr lang="de-AT" dirty="0"/>
              <a:t>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A24F9D-22C8-4861-AF9D-585D9C7E1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DD9B53-31AE-43BC-BB98-D7476B657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980213C-E7D8-410E-92F4-98C009DDA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3</a:t>
            </a:fld>
            <a:endParaRPr lang="de-AT"/>
          </a:p>
        </p:txBody>
      </p:sp>
      <p:grpSp>
        <p:nvGrpSpPr>
          <p:cNvPr id="7" name="Grafik 6" descr="Lachendes Gesicht ohne Füllung">
            <a:extLst>
              <a:ext uri="{FF2B5EF4-FFF2-40B4-BE49-F238E27FC236}">
                <a16:creationId xmlns:a16="http://schemas.microsoft.com/office/drawing/2014/main" id="{83185C02-E87D-4E61-A4AE-8036BBFD95D2}"/>
              </a:ext>
            </a:extLst>
          </p:cNvPr>
          <p:cNvGrpSpPr/>
          <p:nvPr/>
        </p:nvGrpSpPr>
        <p:grpSpPr>
          <a:xfrm>
            <a:off x="7092086" y="1233845"/>
            <a:ext cx="1629885" cy="1523999"/>
            <a:chOff x="6975368" y="160624"/>
            <a:chExt cx="1935429" cy="1935429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635EECBC-4E9E-4F0A-B2CE-A36C5674F875}"/>
                </a:ext>
              </a:extLst>
            </p:cNvPr>
            <p:cNvSpPr/>
            <p:nvPr/>
          </p:nvSpPr>
          <p:spPr>
            <a:xfrm>
              <a:off x="7467573" y="854436"/>
              <a:ext cx="302411" cy="302411"/>
            </a:xfrm>
            <a:custGeom>
              <a:avLst/>
              <a:gdLst>
                <a:gd name="connsiteX0" fmla="*/ 273902 w 302410"/>
                <a:gd name="connsiteY0" fmla="*/ 152938 h 302410"/>
                <a:gd name="connsiteX1" fmla="*/ 152938 w 302410"/>
                <a:gd name="connsiteY1" fmla="*/ 273902 h 302410"/>
                <a:gd name="connsiteX2" fmla="*/ 31974 w 302410"/>
                <a:gd name="connsiteY2" fmla="*/ 152938 h 302410"/>
                <a:gd name="connsiteX3" fmla="*/ 152938 w 302410"/>
                <a:gd name="connsiteY3" fmla="*/ 31974 h 302410"/>
                <a:gd name="connsiteX4" fmla="*/ 273902 w 302410"/>
                <a:gd name="connsiteY4" fmla="*/ 152938 h 30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10" h="302410">
                  <a:moveTo>
                    <a:pt x="273902" y="152938"/>
                  </a:moveTo>
                  <a:cubicBezTo>
                    <a:pt x="273902" y="219745"/>
                    <a:pt x="219745" y="273902"/>
                    <a:pt x="152938" y="273902"/>
                  </a:cubicBezTo>
                  <a:cubicBezTo>
                    <a:pt x="86131" y="273902"/>
                    <a:pt x="31974" y="219745"/>
                    <a:pt x="31974" y="152938"/>
                  </a:cubicBezTo>
                  <a:cubicBezTo>
                    <a:pt x="31974" y="86131"/>
                    <a:pt x="86131" y="31974"/>
                    <a:pt x="152938" y="31974"/>
                  </a:cubicBezTo>
                  <a:cubicBezTo>
                    <a:pt x="219745" y="31974"/>
                    <a:pt x="273902" y="86131"/>
                    <a:pt x="273902" y="152938"/>
                  </a:cubicBezTo>
                  <a:close/>
                </a:path>
              </a:pathLst>
            </a:custGeom>
            <a:solidFill>
              <a:srgbClr val="000000"/>
            </a:solidFill>
            <a:ln w="20141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58094F65-E063-447F-83B2-671C49065F59}"/>
                </a:ext>
              </a:extLst>
            </p:cNvPr>
            <p:cNvSpPr/>
            <p:nvPr/>
          </p:nvSpPr>
          <p:spPr>
            <a:xfrm>
              <a:off x="8112716" y="854436"/>
              <a:ext cx="302411" cy="302411"/>
            </a:xfrm>
            <a:custGeom>
              <a:avLst/>
              <a:gdLst>
                <a:gd name="connsiteX0" fmla="*/ 273902 w 302410"/>
                <a:gd name="connsiteY0" fmla="*/ 152938 h 302410"/>
                <a:gd name="connsiteX1" fmla="*/ 152938 w 302410"/>
                <a:gd name="connsiteY1" fmla="*/ 273902 h 302410"/>
                <a:gd name="connsiteX2" fmla="*/ 31974 w 302410"/>
                <a:gd name="connsiteY2" fmla="*/ 152938 h 302410"/>
                <a:gd name="connsiteX3" fmla="*/ 152938 w 302410"/>
                <a:gd name="connsiteY3" fmla="*/ 31974 h 302410"/>
                <a:gd name="connsiteX4" fmla="*/ 273902 w 302410"/>
                <a:gd name="connsiteY4" fmla="*/ 152938 h 30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10" h="302410">
                  <a:moveTo>
                    <a:pt x="273902" y="152938"/>
                  </a:moveTo>
                  <a:cubicBezTo>
                    <a:pt x="273902" y="219745"/>
                    <a:pt x="219745" y="273902"/>
                    <a:pt x="152938" y="273902"/>
                  </a:cubicBezTo>
                  <a:cubicBezTo>
                    <a:pt x="86131" y="273902"/>
                    <a:pt x="31974" y="219745"/>
                    <a:pt x="31974" y="152938"/>
                  </a:cubicBezTo>
                  <a:cubicBezTo>
                    <a:pt x="31974" y="86131"/>
                    <a:pt x="86131" y="31974"/>
                    <a:pt x="152938" y="31974"/>
                  </a:cubicBezTo>
                  <a:cubicBezTo>
                    <a:pt x="219745" y="31974"/>
                    <a:pt x="273902" y="86131"/>
                    <a:pt x="273902" y="152938"/>
                  </a:cubicBezTo>
                  <a:close/>
                </a:path>
              </a:pathLst>
            </a:custGeom>
            <a:solidFill>
              <a:srgbClr val="000000"/>
            </a:solidFill>
            <a:ln w="20141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8702BD38-6F9F-42C1-B3E7-D48D98C5C179}"/>
                </a:ext>
              </a:extLst>
            </p:cNvPr>
            <p:cNvSpPr/>
            <p:nvPr/>
          </p:nvSpPr>
          <p:spPr>
            <a:xfrm>
              <a:off x="7503862" y="1358454"/>
              <a:ext cx="866911" cy="322572"/>
            </a:xfrm>
            <a:custGeom>
              <a:avLst/>
              <a:gdLst>
                <a:gd name="connsiteX0" fmla="*/ 806145 w 866910"/>
                <a:gd name="connsiteY0" fmla="*/ 31974 h 322571"/>
                <a:gd name="connsiteX1" fmla="*/ 773888 w 866910"/>
                <a:gd name="connsiteY1" fmla="*/ 48102 h 322571"/>
                <a:gd name="connsiteX2" fmla="*/ 439220 w 866910"/>
                <a:gd name="connsiteY2" fmla="*/ 211404 h 322571"/>
                <a:gd name="connsiteX3" fmla="*/ 104552 w 866910"/>
                <a:gd name="connsiteY3" fmla="*/ 48102 h 322571"/>
                <a:gd name="connsiteX4" fmla="*/ 72295 w 866910"/>
                <a:gd name="connsiteY4" fmla="*/ 31974 h 322571"/>
                <a:gd name="connsiteX5" fmla="*/ 31974 w 866910"/>
                <a:gd name="connsiteY5" fmla="*/ 72295 h 322571"/>
                <a:gd name="connsiteX6" fmla="*/ 40038 w 866910"/>
                <a:gd name="connsiteY6" fmla="*/ 96488 h 322571"/>
                <a:gd name="connsiteX7" fmla="*/ 439220 w 866910"/>
                <a:gd name="connsiteY7" fmla="*/ 294063 h 322571"/>
                <a:gd name="connsiteX8" fmla="*/ 838402 w 866910"/>
                <a:gd name="connsiteY8" fmla="*/ 96488 h 322571"/>
                <a:gd name="connsiteX9" fmla="*/ 846467 w 866910"/>
                <a:gd name="connsiteY9" fmla="*/ 72295 h 322571"/>
                <a:gd name="connsiteX10" fmla="*/ 806145 w 866910"/>
                <a:gd name="connsiteY10" fmla="*/ 31974 h 3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910" h="322571">
                  <a:moveTo>
                    <a:pt x="806145" y="31974"/>
                  </a:moveTo>
                  <a:cubicBezTo>
                    <a:pt x="792033" y="31974"/>
                    <a:pt x="779936" y="38022"/>
                    <a:pt x="773888" y="48102"/>
                  </a:cubicBezTo>
                  <a:cubicBezTo>
                    <a:pt x="697277" y="148906"/>
                    <a:pt x="576313" y="211404"/>
                    <a:pt x="439220" y="211404"/>
                  </a:cubicBezTo>
                  <a:cubicBezTo>
                    <a:pt x="302127" y="211404"/>
                    <a:pt x="183179" y="148906"/>
                    <a:pt x="104552" y="48102"/>
                  </a:cubicBezTo>
                  <a:cubicBezTo>
                    <a:pt x="96488" y="38022"/>
                    <a:pt x="84392" y="31974"/>
                    <a:pt x="72295" y="31974"/>
                  </a:cubicBezTo>
                  <a:cubicBezTo>
                    <a:pt x="50118" y="31974"/>
                    <a:pt x="31974" y="50118"/>
                    <a:pt x="31974" y="72295"/>
                  </a:cubicBezTo>
                  <a:cubicBezTo>
                    <a:pt x="31974" y="80359"/>
                    <a:pt x="33990" y="88424"/>
                    <a:pt x="40038" y="96488"/>
                  </a:cubicBezTo>
                  <a:cubicBezTo>
                    <a:pt x="132777" y="217452"/>
                    <a:pt x="275918" y="294063"/>
                    <a:pt x="439220" y="294063"/>
                  </a:cubicBezTo>
                  <a:cubicBezTo>
                    <a:pt x="602522" y="294063"/>
                    <a:pt x="745663" y="217452"/>
                    <a:pt x="838402" y="96488"/>
                  </a:cubicBezTo>
                  <a:cubicBezTo>
                    <a:pt x="842435" y="90440"/>
                    <a:pt x="846467" y="82375"/>
                    <a:pt x="846467" y="72295"/>
                  </a:cubicBezTo>
                  <a:cubicBezTo>
                    <a:pt x="846467" y="50118"/>
                    <a:pt x="828322" y="31974"/>
                    <a:pt x="806145" y="31974"/>
                  </a:cubicBezTo>
                  <a:close/>
                </a:path>
              </a:pathLst>
            </a:custGeom>
            <a:solidFill>
              <a:srgbClr val="000000"/>
            </a:solidFill>
            <a:ln w="20141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C806F9-E492-4CD2-B591-3DBD3B2E1101}"/>
                </a:ext>
              </a:extLst>
            </p:cNvPr>
            <p:cNvSpPr/>
            <p:nvPr/>
          </p:nvSpPr>
          <p:spPr>
            <a:xfrm>
              <a:off x="7161855" y="347111"/>
              <a:ext cx="1552375" cy="1552375"/>
            </a:xfrm>
            <a:custGeom>
              <a:avLst/>
              <a:gdLst>
                <a:gd name="connsiteX0" fmla="*/ 781228 w 1552375"/>
                <a:gd name="connsiteY0" fmla="*/ 95763 h 1552375"/>
                <a:gd name="connsiteX1" fmla="*/ 1466692 w 1552375"/>
                <a:gd name="connsiteY1" fmla="*/ 781228 h 1552375"/>
                <a:gd name="connsiteX2" fmla="*/ 781228 w 1552375"/>
                <a:gd name="connsiteY2" fmla="*/ 1466692 h 1552375"/>
                <a:gd name="connsiteX3" fmla="*/ 95763 w 1552375"/>
                <a:gd name="connsiteY3" fmla="*/ 781228 h 1552375"/>
                <a:gd name="connsiteX4" fmla="*/ 781228 w 1552375"/>
                <a:gd name="connsiteY4" fmla="*/ 95763 h 1552375"/>
                <a:gd name="connsiteX5" fmla="*/ 781228 w 1552375"/>
                <a:gd name="connsiteY5" fmla="*/ 15121 h 1552375"/>
                <a:gd name="connsiteX6" fmla="*/ 15121 w 1552375"/>
                <a:gd name="connsiteY6" fmla="*/ 781228 h 1552375"/>
                <a:gd name="connsiteX7" fmla="*/ 781228 w 1552375"/>
                <a:gd name="connsiteY7" fmla="*/ 1547335 h 1552375"/>
                <a:gd name="connsiteX8" fmla="*/ 1547335 w 1552375"/>
                <a:gd name="connsiteY8" fmla="*/ 781228 h 1552375"/>
                <a:gd name="connsiteX9" fmla="*/ 781228 w 1552375"/>
                <a:gd name="connsiteY9" fmla="*/ 15121 h 1552375"/>
                <a:gd name="connsiteX10" fmla="*/ 781228 w 1552375"/>
                <a:gd name="connsiteY10" fmla="*/ 15121 h 155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375" h="1552375">
                  <a:moveTo>
                    <a:pt x="781228" y="95763"/>
                  </a:moveTo>
                  <a:cubicBezTo>
                    <a:pt x="1158233" y="95763"/>
                    <a:pt x="1466692" y="404222"/>
                    <a:pt x="1466692" y="781228"/>
                  </a:cubicBezTo>
                  <a:cubicBezTo>
                    <a:pt x="1466692" y="1158233"/>
                    <a:pt x="1158233" y="1466692"/>
                    <a:pt x="781228" y="1466692"/>
                  </a:cubicBezTo>
                  <a:cubicBezTo>
                    <a:pt x="404222" y="1466692"/>
                    <a:pt x="95763" y="1158233"/>
                    <a:pt x="95763" y="781228"/>
                  </a:cubicBezTo>
                  <a:cubicBezTo>
                    <a:pt x="95763" y="404222"/>
                    <a:pt x="404222" y="95763"/>
                    <a:pt x="781228" y="95763"/>
                  </a:cubicBezTo>
                  <a:moveTo>
                    <a:pt x="781228" y="15121"/>
                  </a:moveTo>
                  <a:cubicBezTo>
                    <a:pt x="357853" y="15121"/>
                    <a:pt x="15121" y="357853"/>
                    <a:pt x="15121" y="781228"/>
                  </a:cubicBezTo>
                  <a:cubicBezTo>
                    <a:pt x="15121" y="1204603"/>
                    <a:pt x="357853" y="1547335"/>
                    <a:pt x="781228" y="1547335"/>
                  </a:cubicBezTo>
                  <a:cubicBezTo>
                    <a:pt x="1204603" y="1547335"/>
                    <a:pt x="1547335" y="1204603"/>
                    <a:pt x="1547335" y="781228"/>
                  </a:cubicBezTo>
                  <a:cubicBezTo>
                    <a:pt x="1547335" y="357853"/>
                    <a:pt x="1204603" y="15121"/>
                    <a:pt x="781228" y="15121"/>
                  </a:cubicBezTo>
                  <a:lnTo>
                    <a:pt x="781228" y="1512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</p:grpSp>
    </p:spTree>
    <p:extLst>
      <p:ext uri="{BB962C8B-B14F-4D97-AF65-F5344CB8AC3E}">
        <p14:creationId xmlns:p14="http://schemas.microsoft.com/office/powerpoint/2010/main" val="378016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7"/>
          <p:cNvSpPr/>
          <p:nvPr/>
        </p:nvSpPr>
        <p:spPr>
          <a:xfrm>
            <a:off x="3527990" y="5127854"/>
            <a:ext cx="4798134" cy="45183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Anknüpfung an den Alltag </a:t>
            </a:r>
            <a:br>
              <a:rPr lang="de-DE" dirty="0"/>
            </a:br>
            <a:r>
              <a:rPr lang="de-DE" sz="3600" dirty="0"/>
              <a:t>Projekt</a:t>
            </a:r>
            <a:r>
              <a:rPr lang="de-DE" dirty="0"/>
              <a:t> </a:t>
            </a:r>
            <a:r>
              <a:rPr lang="de-DE" sz="3600" dirty="0"/>
              <a:t>„Informatik – Ein Kinderspiel?!“</a:t>
            </a:r>
            <a:endParaRPr lang="de-AT" dirty="0"/>
          </a:p>
        </p:txBody>
      </p:sp>
      <p:sp>
        <p:nvSpPr>
          <p:cNvPr id="13" name="Inhaltsplatzhalter 12"/>
          <p:cNvSpPr>
            <a:spLocks noGrp="1"/>
          </p:cNvSpPr>
          <p:nvPr>
            <p:ph idx="1"/>
          </p:nvPr>
        </p:nvSpPr>
        <p:spPr>
          <a:xfrm>
            <a:off x="1041026" y="1337847"/>
            <a:ext cx="7630431" cy="484509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de-AT" sz="2800" dirty="0"/>
              <a:t>Bilder &amp; Gegenstände ordnen, suchen, sortieren?</a:t>
            </a:r>
          </a:p>
          <a:p>
            <a:pPr>
              <a:spcBef>
                <a:spcPts val="1200"/>
              </a:spcBef>
            </a:pPr>
            <a:endParaRPr lang="de-AT" sz="2800" dirty="0"/>
          </a:p>
          <a:p>
            <a:pPr>
              <a:spcBef>
                <a:spcPts val="1200"/>
              </a:spcBef>
            </a:pPr>
            <a:r>
              <a:rPr lang="de-AT" sz="2800" dirty="0"/>
              <a:t>Verkehrszeichen &amp; Geheimsprache?</a:t>
            </a:r>
          </a:p>
          <a:p>
            <a:pPr>
              <a:spcBef>
                <a:spcPts val="1200"/>
              </a:spcBef>
            </a:pPr>
            <a:endParaRPr lang="de-AT" sz="2800" dirty="0"/>
          </a:p>
          <a:p>
            <a:pPr>
              <a:spcBef>
                <a:spcPts val="1200"/>
              </a:spcBef>
            </a:pPr>
            <a:r>
              <a:rPr lang="de-AT" sz="2800" dirty="0"/>
              <a:t>Oberbegriffe &amp; Gemeinsamkeiten finden? </a:t>
            </a:r>
          </a:p>
          <a:p>
            <a:pPr>
              <a:spcBef>
                <a:spcPts val="1200"/>
              </a:spcBef>
            </a:pPr>
            <a:endParaRPr lang="de-AT" sz="2800" dirty="0"/>
          </a:p>
          <a:p>
            <a:pPr>
              <a:spcBef>
                <a:spcPts val="1200"/>
              </a:spcBef>
            </a:pPr>
            <a:r>
              <a:rPr lang="de-AT" sz="2800" dirty="0"/>
              <a:t>Weg beschreiben &amp; Schritt-für-Schritt-Aufgaben?</a:t>
            </a:r>
          </a:p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DE"/>
          </a:p>
        </p:txBody>
      </p:sp>
      <p:sp>
        <p:nvSpPr>
          <p:cNvPr id="9" name="Abgerundetes Rechteck 8"/>
          <p:cNvSpPr/>
          <p:nvPr/>
        </p:nvSpPr>
        <p:spPr>
          <a:xfrm>
            <a:off x="3503731" y="3995897"/>
            <a:ext cx="4798134" cy="45183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Abgerundetes Rechteck 9"/>
          <p:cNvSpPr/>
          <p:nvPr/>
        </p:nvSpPr>
        <p:spPr>
          <a:xfrm>
            <a:off x="3532172" y="2882551"/>
            <a:ext cx="4798134" cy="45183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Abgerundetes Rechteck 10"/>
          <p:cNvSpPr/>
          <p:nvPr/>
        </p:nvSpPr>
        <p:spPr>
          <a:xfrm>
            <a:off x="3527990" y="1769205"/>
            <a:ext cx="4798134" cy="45183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4294967295"/>
          </p:nvPr>
        </p:nvSpPr>
        <p:spPr>
          <a:xfrm>
            <a:off x="3654230" y="1210993"/>
            <a:ext cx="4846652" cy="46926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"/>
            </a:pPr>
            <a:endParaRPr lang="de-AT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"/>
            </a:pPr>
            <a:r>
              <a:rPr lang="de-AT" b="1" dirty="0"/>
              <a:t>Suchen &amp; Sortieren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"/>
            </a:pPr>
            <a:endParaRPr lang="de-AT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"/>
            </a:pPr>
            <a:r>
              <a:rPr lang="de-AT" b="1" dirty="0"/>
              <a:t>Codierung &amp; Verschlüsselung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"/>
            </a:pPr>
            <a:endParaRPr lang="de-AT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"/>
            </a:pPr>
            <a:r>
              <a:rPr lang="de-AT" b="1" dirty="0"/>
              <a:t>Abstrahieren &amp; Modellieren</a:t>
            </a:r>
          </a:p>
          <a:p>
            <a:pPr marL="0" indent="0">
              <a:lnSpc>
                <a:spcPct val="100000"/>
              </a:lnSpc>
              <a:buNone/>
            </a:pPr>
            <a:endParaRPr lang="de-AT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"/>
            </a:pPr>
            <a:r>
              <a:rPr lang="de-AT" b="1" dirty="0"/>
              <a:t>Algorithmen &amp; Modellierung</a:t>
            </a:r>
          </a:p>
          <a:p>
            <a:pPr>
              <a:lnSpc>
                <a:spcPct val="100000"/>
              </a:lnSpc>
            </a:pP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C0B0634-E2F5-4ED4-8136-E1192379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30</a:t>
            </a:fld>
            <a:endParaRPr lang="de-AT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76F4514-F51B-47DD-AEC9-CA89178E0C03}"/>
              </a:ext>
            </a:extLst>
          </p:cNvPr>
          <p:cNvSpPr/>
          <p:nvPr/>
        </p:nvSpPr>
        <p:spPr>
          <a:xfrm>
            <a:off x="5518961" y="5721275"/>
            <a:ext cx="2992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/>
              <a:t>[11]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53995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C4E742-CFFC-4487-9D50-1BBA0CD62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D70FE6-C503-4E78-9CA6-77D81164D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41D142-1E84-4440-AC1E-48C3A0A8B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74FD12-7B28-447F-AC29-9E94A46F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D3AC25-D373-4258-A29E-37275C7C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31</a:t>
            </a:fld>
            <a:endParaRPr lang="de-AT"/>
          </a:p>
        </p:txBody>
      </p:sp>
      <p:pic>
        <p:nvPicPr>
          <p:cNvPr id="1026" name="Picture 2" descr="https://www.tmb.cat/documents/20182/96078/Mapa+xarxa+de+metro/5b05ec8d-7346-469a-a0ae-210ee63bd87e?t=1510232080000">
            <a:extLst>
              <a:ext uri="{FF2B5EF4-FFF2-40B4-BE49-F238E27FC236}">
                <a16:creationId xmlns:a16="http://schemas.microsoft.com/office/drawing/2014/main" id="{377A2CE4-8BFE-4A0D-803B-9528531B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16" y="79966"/>
            <a:ext cx="81046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E0F894CF-EC31-45AF-B9B9-B77DC2B85403}"/>
              </a:ext>
            </a:extLst>
          </p:cNvPr>
          <p:cNvSpPr/>
          <p:nvPr/>
        </p:nvSpPr>
        <p:spPr>
          <a:xfrm>
            <a:off x="3988993" y="6431506"/>
            <a:ext cx="4731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200" dirty="0"/>
              <a:t>https://www.tmb.cat/documents/20182/96078/Mapa+xarxa+de+</a:t>
            </a:r>
            <a:br>
              <a:rPr lang="de-AT" sz="1200" dirty="0"/>
            </a:br>
            <a:r>
              <a:rPr lang="de-AT" sz="1200" dirty="0" err="1"/>
              <a:t>metro</a:t>
            </a:r>
            <a:r>
              <a:rPr lang="de-AT" sz="1200" dirty="0"/>
              <a:t>/5b05ec8d-7346-469a-a0ae-210ee63bd87e?t=1510232080000</a:t>
            </a:r>
          </a:p>
        </p:txBody>
      </p:sp>
    </p:spTree>
    <p:extLst>
      <p:ext uri="{BB962C8B-B14F-4D97-AF65-F5344CB8AC3E}">
        <p14:creationId xmlns:p14="http://schemas.microsoft.com/office/powerpoint/2010/main" val="297730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Fashion &amp; </a:t>
            </a:r>
            <a:r>
              <a:rPr lang="de-DE" dirty="0" err="1"/>
              <a:t>Coding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32</a:t>
            </a:fld>
            <a:endParaRPr lang="de-AT"/>
          </a:p>
        </p:txBody>
      </p:sp>
      <p:pic>
        <p:nvPicPr>
          <p:cNvPr id="7" name="Bild 6" descr="Bildschirmfoto 2016-10-23 um 11.21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4496" cy="6596009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8704" y="-25284"/>
            <a:ext cx="1233488" cy="3759201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897466" y="6519446"/>
            <a:ext cx="82465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hlinkClick r:id="rId5"/>
              </a:rPr>
              <a:t>http://neu4bauer.blogspot.co.at/2011/04/freebie-vintage-pattern-from-our-april.html</a:t>
            </a:r>
            <a:r>
              <a:rPr lang="de-DE" sz="1600" dirty="0"/>
              <a:t>, </a:t>
            </a:r>
            <a:r>
              <a:rPr lang="de-DE" sz="1600" dirty="0" err="1"/>
              <a:t>adapted</a:t>
            </a:r>
            <a:endParaRPr lang="de-DE" sz="1600" dirty="0"/>
          </a:p>
        </p:txBody>
      </p:sp>
      <p:sp>
        <p:nvSpPr>
          <p:cNvPr id="10" name="Legende: Linie 9">
            <a:extLst>
              <a:ext uri="{FF2B5EF4-FFF2-40B4-BE49-F238E27FC236}">
                <a16:creationId xmlns:a16="http://schemas.microsoft.com/office/drawing/2014/main" id="{AD803BDA-EBF6-482B-A218-9169D3EF21A9}"/>
              </a:ext>
            </a:extLst>
          </p:cNvPr>
          <p:cNvSpPr/>
          <p:nvPr/>
        </p:nvSpPr>
        <p:spPr>
          <a:xfrm>
            <a:off x="4154690" y="1706401"/>
            <a:ext cx="2391325" cy="768748"/>
          </a:xfrm>
          <a:prstGeom prst="borderCallout1">
            <a:avLst>
              <a:gd name="adj1" fmla="val 18750"/>
              <a:gd name="adj2" fmla="val -8333"/>
              <a:gd name="adj3" fmla="val 79915"/>
              <a:gd name="adj4" fmla="val -707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Programmieren Variablen deklarieren</a:t>
            </a:r>
          </a:p>
        </p:txBody>
      </p:sp>
      <p:sp>
        <p:nvSpPr>
          <p:cNvPr id="11" name="Legende: Linie 10">
            <a:extLst>
              <a:ext uri="{FF2B5EF4-FFF2-40B4-BE49-F238E27FC236}">
                <a16:creationId xmlns:a16="http://schemas.microsoft.com/office/drawing/2014/main" id="{AFE7B36B-AF8A-434C-B2A8-1B16CB0C4037}"/>
              </a:ext>
            </a:extLst>
          </p:cNvPr>
          <p:cNvSpPr/>
          <p:nvPr/>
        </p:nvSpPr>
        <p:spPr>
          <a:xfrm>
            <a:off x="4425502" y="2747159"/>
            <a:ext cx="1589738" cy="612648"/>
          </a:xfrm>
          <a:prstGeom prst="borderCallout1">
            <a:avLst>
              <a:gd name="adj1" fmla="val 18750"/>
              <a:gd name="adj2" fmla="val -8333"/>
              <a:gd name="adj3" fmla="val 96339"/>
              <a:gd name="adj4" fmla="val -1332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Codierung </a:t>
            </a:r>
          </a:p>
        </p:txBody>
      </p:sp>
      <p:sp>
        <p:nvSpPr>
          <p:cNvPr id="12" name="Legende: Linie 11">
            <a:extLst>
              <a:ext uri="{FF2B5EF4-FFF2-40B4-BE49-F238E27FC236}">
                <a16:creationId xmlns:a16="http://schemas.microsoft.com/office/drawing/2014/main" id="{B7E85FF7-589B-4C4F-8BD1-027D59FABF3D}"/>
              </a:ext>
            </a:extLst>
          </p:cNvPr>
          <p:cNvSpPr/>
          <p:nvPr/>
        </p:nvSpPr>
        <p:spPr>
          <a:xfrm>
            <a:off x="7554540" y="2296233"/>
            <a:ext cx="1507267" cy="612648"/>
          </a:xfrm>
          <a:prstGeom prst="borderCallout1">
            <a:avLst>
              <a:gd name="adj1" fmla="val 18750"/>
              <a:gd name="adj2" fmla="val -8333"/>
              <a:gd name="adj3" fmla="val -119045"/>
              <a:gd name="adj4" fmla="val -646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Modellierung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8AA1466-A32E-458A-BB8F-370F77021089}"/>
              </a:ext>
            </a:extLst>
          </p:cNvPr>
          <p:cNvSpPr/>
          <p:nvPr/>
        </p:nvSpPr>
        <p:spPr>
          <a:xfrm>
            <a:off x="0" y="6519447"/>
            <a:ext cx="89746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30D1E53-8F3E-4795-A815-08F373967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5442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58BD3B-90B1-4B87-ACC1-8B59A70F4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4E545B-5D25-402C-865E-13969546B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950045-105D-490A-8E59-A897FC18E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54A82E-CEA4-4B94-BC1F-0E8F339FE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33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86F374-66FB-4CFA-B62A-7F72B4BD2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36" y="179856"/>
            <a:ext cx="8331281" cy="6205718"/>
          </a:xfrm>
          <a:prstGeom prst="rect">
            <a:avLst/>
          </a:prstGeom>
        </p:spPr>
      </p:pic>
      <p:sp>
        <p:nvSpPr>
          <p:cNvPr id="9" name="Legende: Linie 8">
            <a:extLst>
              <a:ext uri="{FF2B5EF4-FFF2-40B4-BE49-F238E27FC236}">
                <a16:creationId xmlns:a16="http://schemas.microsoft.com/office/drawing/2014/main" id="{90D1084F-7B2D-49CE-B60F-3B84518F2C40}"/>
              </a:ext>
            </a:extLst>
          </p:cNvPr>
          <p:cNvSpPr/>
          <p:nvPr/>
        </p:nvSpPr>
        <p:spPr>
          <a:xfrm>
            <a:off x="2726968" y="3333045"/>
            <a:ext cx="1589738" cy="612648"/>
          </a:xfrm>
          <a:prstGeom prst="borderCallout1">
            <a:avLst>
              <a:gd name="adj1" fmla="val 18750"/>
              <a:gd name="adj2" fmla="val -8333"/>
              <a:gd name="adj3" fmla="val 97289"/>
              <a:gd name="adj4" fmla="val -746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Algorithmen</a:t>
            </a:r>
          </a:p>
        </p:txBody>
      </p:sp>
      <p:sp>
        <p:nvSpPr>
          <p:cNvPr id="10" name="Legende: mit gebogener Doppellinie mit Rahmen und Akzentuierungsbalken 9">
            <a:extLst>
              <a:ext uri="{FF2B5EF4-FFF2-40B4-BE49-F238E27FC236}">
                <a16:creationId xmlns:a16="http://schemas.microsoft.com/office/drawing/2014/main" id="{DB4CE045-6386-4BC8-A79A-1A5E0E9E762D}"/>
              </a:ext>
            </a:extLst>
          </p:cNvPr>
          <p:cNvSpPr/>
          <p:nvPr/>
        </p:nvSpPr>
        <p:spPr>
          <a:xfrm>
            <a:off x="3412123" y="869331"/>
            <a:ext cx="1940320" cy="947195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17249"/>
              <a:gd name="adj8" fmla="val 1573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Algorithmen</a:t>
            </a:r>
          </a:p>
          <a:p>
            <a:pPr algn="ctr"/>
            <a:r>
              <a:rPr lang="de-AT" dirty="0"/>
              <a:t>Reihenfolge bzw. Ablaufplanung</a:t>
            </a:r>
          </a:p>
        </p:txBody>
      </p:sp>
      <p:sp>
        <p:nvSpPr>
          <p:cNvPr id="13" name="Legende: Linie 12">
            <a:extLst>
              <a:ext uri="{FF2B5EF4-FFF2-40B4-BE49-F238E27FC236}">
                <a16:creationId xmlns:a16="http://schemas.microsoft.com/office/drawing/2014/main" id="{3DFB69D7-259B-4889-A265-D5E88984C676}"/>
              </a:ext>
            </a:extLst>
          </p:cNvPr>
          <p:cNvSpPr/>
          <p:nvPr/>
        </p:nvSpPr>
        <p:spPr>
          <a:xfrm>
            <a:off x="6676962" y="5407807"/>
            <a:ext cx="1771474" cy="612648"/>
          </a:xfrm>
          <a:prstGeom prst="borderCallout1">
            <a:avLst>
              <a:gd name="adj1" fmla="val 18750"/>
              <a:gd name="adj2" fmla="val -8333"/>
              <a:gd name="adj3" fmla="val -145130"/>
              <a:gd name="adj4" fmla="val -946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dirty="0"/>
              <a:t>Modellierung</a:t>
            </a:r>
          </a:p>
          <a:p>
            <a:r>
              <a:rPr lang="de-AT" dirty="0"/>
              <a:t>Codierung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F9C9843-5A97-4D5E-99EA-327C20BA1178}"/>
              </a:ext>
            </a:extLst>
          </p:cNvPr>
          <p:cNvSpPr txBox="1"/>
          <p:nvPr/>
        </p:nvSpPr>
        <p:spPr>
          <a:xfrm>
            <a:off x="7618981" y="4915958"/>
            <a:ext cx="1352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/>
              <a:t>Schnittmuster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2D475A-DE01-4F14-9E59-378222AAB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17106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8B5D5F-1588-49A6-99E1-65DEB8DB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Modedesign mit Roboter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9B23037-F971-4B09-9485-4687B3E7D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/>
              <a:t>Modell –&gt; Algorithmus –&gt; Codierung –&gt; Programm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F49ECE3-503C-44DD-A015-A1C0A0E0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Barbara Sabitzer</a:t>
            </a:r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CE7F21C-F2DF-4A88-B697-8CF10E52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Computational Thinking &amp; Modeling for Everyone</a:t>
            </a:r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78BF1C-BA48-4B14-84B2-2BE289AD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1FB65-7EC6-4E09-8408-C79A42813A7F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A43347D-0706-48FF-92FA-305AEA6CEEB2}"/>
              </a:ext>
            </a:extLst>
          </p:cNvPr>
          <p:cNvSpPr/>
          <p:nvPr/>
        </p:nvSpPr>
        <p:spPr>
          <a:xfrm>
            <a:off x="5021450" y="3154019"/>
            <a:ext cx="2668753" cy="263718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8952FAC-253E-4F19-AFDD-E4CE80EABCE0}"/>
              </a:ext>
            </a:extLst>
          </p:cNvPr>
          <p:cNvSpPr/>
          <p:nvPr/>
        </p:nvSpPr>
        <p:spPr>
          <a:xfrm>
            <a:off x="5565912" y="2133600"/>
            <a:ext cx="45719" cy="100716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B6DE111-604E-4B51-A571-62FC723988DF}"/>
              </a:ext>
            </a:extLst>
          </p:cNvPr>
          <p:cNvSpPr/>
          <p:nvPr/>
        </p:nvSpPr>
        <p:spPr>
          <a:xfrm>
            <a:off x="6937512" y="2146853"/>
            <a:ext cx="45719" cy="100716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CCE3AE8-5A4C-4798-A500-3AF81A900A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25" y="2374545"/>
            <a:ext cx="3416656" cy="341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64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6ED1E0-D68C-4FE6-B1FA-5DC6BCE5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000" dirty="0"/>
              <a:t>Modeling </a:t>
            </a:r>
            <a:r>
              <a:rPr lang="de-DE" sz="4000" dirty="0" err="1"/>
              <a:t>across</a:t>
            </a:r>
            <a:r>
              <a:rPr lang="de-DE" sz="4000" dirty="0"/>
              <a:t> </a:t>
            </a:r>
            <a:r>
              <a:rPr lang="de-DE" sz="4000" dirty="0" err="1"/>
              <a:t>the</a:t>
            </a:r>
            <a:r>
              <a:rPr lang="de-DE" sz="4000" dirty="0"/>
              <a:t> </a:t>
            </a:r>
            <a:r>
              <a:rPr lang="de-DE" sz="4000" dirty="0" err="1"/>
              <a:t>Subjects</a:t>
            </a:r>
            <a:r>
              <a:rPr lang="de-DE" sz="4000" dirty="0"/>
              <a:t/>
            </a:r>
            <a:br>
              <a:rPr lang="de-DE" sz="4000" dirty="0"/>
            </a:br>
            <a:r>
              <a:rPr lang="de-DE" dirty="0"/>
              <a:t>– </a:t>
            </a:r>
            <a:r>
              <a:rPr lang="de-DE" sz="4000" dirty="0"/>
              <a:t>Projects </a:t>
            </a:r>
            <a:r>
              <a:rPr lang="de-DE" sz="4000" dirty="0" err="1"/>
              <a:t>Overview</a:t>
            </a:r>
            <a:r>
              <a:rPr lang="de-DE" sz="4000" dirty="0"/>
              <a:t> </a:t>
            </a:r>
            <a:endParaRPr lang="de-AT" dirty="0"/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05988C7F-3073-4BCE-8E94-97E5F2C50A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3387018"/>
              </p:ext>
            </p:extLst>
          </p:nvPr>
        </p:nvGraphicFramePr>
        <p:xfrm>
          <a:off x="951930" y="1497559"/>
          <a:ext cx="8064894" cy="459312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5520477">
                  <a:extLst>
                    <a:ext uri="{9D8B030D-6E8A-4147-A177-3AD203B41FA5}">
                      <a16:colId xmlns:a16="http://schemas.microsoft.com/office/drawing/2014/main" val="4088392871"/>
                    </a:ext>
                  </a:extLst>
                </a:gridCol>
                <a:gridCol w="2544417">
                  <a:extLst>
                    <a:ext uri="{9D8B030D-6E8A-4147-A177-3AD203B41FA5}">
                      <a16:colId xmlns:a16="http://schemas.microsoft.com/office/drawing/2014/main" val="2480080422"/>
                    </a:ext>
                  </a:extLst>
                </a:gridCol>
              </a:tblGrid>
              <a:tr h="531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Project</a:t>
                      </a:r>
                      <a:endParaRPr lang="de-AT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Students (School)</a:t>
                      </a:r>
                      <a:endParaRPr lang="de-AT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9942532"/>
                  </a:ext>
                </a:extLst>
              </a:tr>
              <a:tr h="6033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dirty="0" err="1">
                          <a:effectLst/>
                        </a:rPr>
                        <a:t>Informatics</a:t>
                      </a:r>
                      <a:r>
                        <a:rPr lang="de-DE" sz="2400" b="0" dirty="0">
                          <a:effectLst/>
                        </a:rPr>
                        <a:t> Summer Lab (2014)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 (6 - 17 </a:t>
                      </a:r>
                      <a:r>
                        <a:rPr lang="de-DE" sz="2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years</a:t>
                      </a:r>
                      <a:r>
                        <a:rPr lang="de-DE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de-AT" sz="2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2487917"/>
                  </a:ext>
                </a:extLst>
              </a:tr>
              <a:tr h="531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b="0" dirty="0" err="1">
                          <a:effectLst/>
                        </a:rPr>
                        <a:t>Informatics</a:t>
                      </a:r>
                      <a:r>
                        <a:rPr lang="de-DE" sz="2400" b="0" dirty="0">
                          <a:effectLst/>
                        </a:rPr>
                        <a:t> - A </a:t>
                      </a:r>
                      <a:r>
                        <a:rPr lang="de-DE" sz="2400" b="0" dirty="0" err="1">
                          <a:effectLst/>
                        </a:rPr>
                        <a:t>Child's</a:t>
                      </a:r>
                      <a:r>
                        <a:rPr lang="de-DE" sz="2400" b="0" dirty="0">
                          <a:effectLst/>
                        </a:rPr>
                        <a:t> Play?! </a:t>
                      </a:r>
                      <a:br>
                        <a:rPr lang="de-DE" sz="2400" b="0" dirty="0">
                          <a:effectLst/>
                        </a:rPr>
                      </a:br>
                      <a:r>
                        <a:rPr lang="de-DE" sz="2400" b="0" dirty="0">
                          <a:effectLst/>
                        </a:rPr>
                        <a:t>(Sparkling Science, 2014-2018) </a:t>
                      </a:r>
                      <a:endParaRPr lang="de-AT" sz="3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b="0" dirty="0">
                          <a:effectLst/>
                        </a:rPr>
                        <a:t>150 (</a:t>
                      </a:r>
                      <a:r>
                        <a:rPr lang="de-DE" sz="2400" b="0" dirty="0" err="1">
                          <a:effectLst/>
                        </a:rPr>
                        <a:t>primary</a:t>
                      </a:r>
                      <a:r>
                        <a:rPr lang="de-DE" sz="2400" b="0" dirty="0">
                          <a:effectLst/>
                        </a:rPr>
                        <a:t>, </a:t>
                      </a:r>
                      <a:r>
                        <a:rPr lang="de-DE" sz="2400" b="0" dirty="0" err="1">
                          <a:effectLst/>
                        </a:rPr>
                        <a:t>secondary</a:t>
                      </a:r>
                      <a:r>
                        <a:rPr lang="de-DE" sz="2400" b="0" dirty="0">
                          <a:effectLst/>
                        </a:rPr>
                        <a:t>)</a:t>
                      </a:r>
                      <a:endParaRPr lang="de-AT" sz="3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7466888"/>
                  </a:ext>
                </a:extLst>
              </a:tr>
              <a:tr h="531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</a:rPr>
                        <a:t>Modeling in English language teaching (Diploma thesis, 2015)</a:t>
                      </a:r>
                      <a:endParaRPr lang="de-AT" sz="3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b="0" dirty="0">
                          <a:effectLst/>
                        </a:rPr>
                        <a:t>141 (</a:t>
                      </a:r>
                      <a:r>
                        <a:rPr lang="de-DE" sz="2400" b="0" dirty="0" err="1">
                          <a:effectLst/>
                        </a:rPr>
                        <a:t>lower</a:t>
                      </a:r>
                      <a:r>
                        <a:rPr lang="de-DE" sz="2400" b="0" dirty="0">
                          <a:effectLst/>
                        </a:rPr>
                        <a:t> </a:t>
                      </a:r>
                      <a:r>
                        <a:rPr lang="de-DE" sz="2400" b="0" dirty="0" err="1">
                          <a:effectLst/>
                        </a:rPr>
                        <a:t>secondary</a:t>
                      </a:r>
                      <a:r>
                        <a:rPr lang="de-DE" sz="2400" b="0" dirty="0">
                          <a:effectLst/>
                        </a:rPr>
                        <a:t>)</a:t>
                      </a:r>
                      <a:endParaRPr lang="de-AT" sz="32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2761050"/>
                  </a:ext>
                </a:extLst>
              </a:tr>
              <a:tr h="531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Game design in English as foreign language (Case study, 2016)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dirty="0">
                          <a:effectLst/>
                        </a:rPr>
                        <a:t>19 (</a:t>
                      </a:r>
                      <a:r>
                        <a:rPr lang="de-DE" sz="2400" b="0" dirty="0" err="1">
                          <a:effectLst/>
                        </a:rPr>
                        <a:t>higher</a:t>
                      </a:r>
                      <a:r>
                        <a:rPr lang="de-DE" sz="2400" b="0" dirty="0">
                          <a:effectLst/>
                        </a:rPr>
                        <a:t> </a:t>
                      </a:r>
                      <a:r>
                        <a:rPr lang="de-DE" sz="2400" b="0" dirty="0" err="1">
                          <a:effectLst/>
                        </a:rPr>
                        <a:t>secondary</a:t>
                      </a:r>
                      <a:r>
                        <a:rPr lang="de-DE" sz="2400" b="0" dirty="0">
                          <a:effectLst/>
                        </a:rPr>
                        <a:t>)</a:t>
                      </a:r>
                      <a:endParaRPr lang="de-AT" sz="2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095307"/>
                  </a:ext>
                </a:extLst>
              </a:tr>
              <a:tr h="531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Modeling at </a:t>
                      </a:r>
                      <a:r>
                        <a:rPr lang="de-AT" sz="2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school</a:t>
                      </a:r>
                      <a:r>
                        <a:rPr lang="de-AT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de-AT" sz="2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pilot</a:t>
                      </a:r>
                      <a:r>
                        <a:rPr lang="de-AT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AT" sz="2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phase</a:t>
                      </a:r>
                      <a:r>
                        <a:rPr lang="de-AT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br>
                        <a:rPr lang="de-AT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AT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(EU </a:t>
                      </a:r>
                      <a:r>
                        <a:rPr lang="de-AT" sz="2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</a:t>
                      </a:r>
                      <a:r>
                        <a:rPr lang="de-AT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AT" sz="2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partnership</a:t>
                      </a:r>
                      <a:r>
                        <a:rPr lang="de-AT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2018 - 2021)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 (</a:t>
                      </a:r>
                      <a:r>
                        <a:rPr lang="de-AT" sz="2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secondary</a:t>
                      </a:r>
                      <a:r>
                        <a:rPr lang="de-AT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???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57429076"/>
                  </a:ext>
                </a:extLst>
              </a:tr>
              <a:tr h="5318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24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Participants</a:t>
                      </a:r>
                      <a:r>
                        <a:rPr lang="de-AT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(total)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AT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444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7836810"/>
                  </a:ext>
                </a:extLst>
              </a:tr>
            </a:tbl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149F93C-D956-413E-94FF-77A992C0F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8A589DD-01EB-4235-B565-E8CDD1EF0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35</a:t>
            </a:fld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16FFD3C-9D69-4FCA-BEE4-BA791933F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832641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FEBAD68-76A9-4FC2-867A-2A9A36FA3C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Erfahrungen &amp; Forschungsergebnisse</a:t>
            </a:r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85E38D8E-C045-4E40-B0E9-A5B9157086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6F5CB6-DBB1-4DED-B601-8C48D99FD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2AC26A-A881-4FCA-8D4D-FAA54EF0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8CC39B-8E5D-437C-AB0A-2439FE0F1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36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077606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0624AB0A-12BB-43C4-9624-77EF3D8B57F9}"/>
              </a:ext>
            </a:extLst>
          </p:cNvPr>
          <p:cNvSpPr/>
          <p:nvPr/>
        </p:nvSpPr>
        <p:spPr>
          <a:xfrm>
            <a:off x="854388" y="2160145"/>
            <a:ext cx="7435224" cy="116619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Research Focus: Modeling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37</a:t>
            </a:fld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1027" y="1382233"/>
            <a:ext cx="7363234" cy="4800707"/>
          </a:xfrm>
        </p:spPr>
        <p:txBody>
          <a:bodyPr>
            <a:normAutofit fontScale="85000" lnSpcReduction="10000"/>
          </a:bodyPr>
          <a:lstStyle/>
          <a:p>
            <a:pPr marL="514350" lvl="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b="1" dirty="0"/>
              <a:t>How</a:t>
            </a:r>
            <a:r>
              <a:rPr lang="en-US" dirty="0"/>
              <a:t> and </a:t>
            </a:r>
            <a:r>
              <a:rPr lang="en-US" b="1" dirty="0"/>
              <a:t>where</a:t>
            </a:r>
            <a:r>
              <a:rPr lang="en-US" dirty="0"/>
              <a:t> can we </a:t>
            </a:r>
            <a:r>
              <a:rPr lang="en-US" b="1" dirty="0"/>
              <a:t>introduce modeling </a:t>
            </a:r>
            <a:r>
              <a:rPr lang="en-US" dirty="0"/>
              <a:t>in primary and secondary education? </a:t>
            </a:r>
            <a:endParaRPr lang="de-AT" dirty="0"/>
          </a:p>
          <a:p>
            <a:pPr marL="514350" lvl="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Which </a:t>
            </a:r>
            <a:r>
              <a:rPr lang="en-US" b="1" dirty="0"/>
              <a:t>modeling techniques are useful </a:t>
            </a:r>
            <a:r>
              <a:rPr lang="en-US" dirty="0"/>
              <a:t>and practicable for teachers and students </a:t>
            </a:r>
            <a:r>
              <a:rPr lang="en-US" b="1" dirty="0"/>
              <a:t>without informatics background</a:t>
            </a:r>
            <a:r>
              <a:rPr lang="en-US" dirty="0"/>
              <a:t>?</a:t>
            </a:r>
            <a:endParaRPr lang="de-AT" dirty="0"/>
          </a:p>
          <a:p>
            <a:pPr marL="514350" lvl="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Which dimensions and aspects of the modeling process are or shall be </a:t>
            </a:r>
            <a:r>
              <a:rPr lang="en-US" b="1" dirty="0"/>
              <a:t>part of general education</a:t>
            </a:r>
            <a:r>
              <a:rPr lang="en-US" dirty="0"/>
              <a:t>?</a:t>
            </a:r>
            <a:endParaRPr lang="de-AT" dirty="0"/>
          </a:p>
          <a:p>
            <a:pPr marL="514350" lvl="0" indent="-51435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Is it possible to </a:t>
            </a:r>
            <a:r>
              <a:rPr lang="en-US" b="1" dirty="0"/>
              <a:t>improve general learning competencies </a:t>
            </a:r>
            <a:r>
              <a:rPr lang="en-US" dirty="0"/>
              <a:t>like abstraction, problem solving, text comprehension etc. by a frequent and varied use of modeling in primary and secondary education?  </a:t>
            </a:r>
            <a:endParaRPr lang="de-AT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DE3EE4-B0D9-4AE8-8CF7-5D918996A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3722919-D6B2-4AAA-A416-4720A5A0C7B9}"/>
              </a:ext>
            </a:extLst>
          </p:cNvPr>
          <p:cNvSpPr txBox="1"/>
          <p:nvPr/>
        </p:nvSpPr>
        <p:spPr>
          <a:xfrm>
            <a:off x="8001000" y="5884817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[12]</a:t>
            </a:r>
          </a:p>
        </p:txBody>
      </p:sp>
    </p:spTree>
    <p:extLst>
      <p:ext uri="{BB962C8B-B14F-4D97-AF65-F5344CB8AC3E}">
        <p14:creationId xmlns:p14="http://schemas.microsoft.com/office/powerpoint/2010/main" val="356458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7213D-07D1-4B21-88FD-6459A45F7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Methoden &amp; Ergebnisse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3BB9AFA-C425-47C6-9193-A12103B5E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028" y="1693116"/>
            <a:ext cx="3868340" cy="481850"/>
          </a:xfrm>
        </p:spPr>
        <p:txBody>
          <a:bodyPr/>
          <a:lstStyle/>
          <a:p>
            <a:r>
              <a:rPr lang="de-AT" dirty="0"/>
              <a:t>Methoden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7A548F-B783-45A3-B658-5680EEF64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1028" y="2233749"/>
            <a:ext cx="3868340" cy="3967867"/>
          </a:xfrm>
        </p:spPr>
        <p:txBody>
          <a:bodyPr/>
          <a:lstStyle/>
          <a:p>
            <a:r>
              <a:rPr lang="de-AT" dirty="0"/>
              <a:t>Interviews</a:t>
            </a:r>
          </a:p>
          <a:p>
            <a:r>
              <a:rPr lang="de-AT" dirty="0"/>
              <a:t>Beobachtung</a:t>
            </a:r>
          </a:p>
          <a:p>
            <a:r>
              <a:rPr lang="de-AT" dirty="0"/>
              <a:t>Diskussionen</a:t>
            </a:r>
          </a:p>
          <a:p>
            <a:r>
              <a:rPr lang="de-AT" dirty="0"/>
              <a:t>Fragebögen</a:t>
            </a:r>
          </a:p>
          <a:p>
            <a:endParaRPr lang="de-AT" dirty="0"/>
          </a:p>
          <a:p>
            <a:endParaRPr lang="de-AT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7450A4D-B0FD-4B4D-B0BF-FA88F4248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6464" y="1693116"/>
            <a:ext cx="4571264" cy="481850"/>
          </a:xfrm>
        </p:spPr>
        <p:txBody>
          <a:bodyPr/>
          <a:lstStyle/>
          <a:p>
            <a:r>
              <a:rPr lang="de-AT" dirty="0"/>
              <a:t>Ergebnisse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1FED866-C905-4F9E-BE71-00532FC27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84618" y="2233749"/>
            <a:ext cx="4643110" cy="3967867"/>
          </a:xfrm>
        </p:spPr>
        <p:txBody>
          <a:bodyPr/>
          <a:lstStyle/>
          <a:p>
            <a:r>
              <a:rPr lang="de-AT" dirty="0"/>
              <a:t>Nützliches Tool</a:t>
            </a:r>
          </a:p>
          <a:p>
            <a:r>
              <a:rPr lang="de-AT" dirty="0"/>
              <a:t>Einfach zu erlernen</a:t>
            </a:r>
          </a:p>
          <a:p>
            <a:r>
              <a:rPr lang="de-AT" dirty="0"/>
              <a:t>Fördert Kreativität</a:t>
            </a:r>
          </a:p>
          <a:p>
            <a:r>
              <a:rPr lang="de-AT" dirty="0"/>
              <a:t>Wesentliches erfassen</a:t>
            </a:r>
          </a:p>
          <a:p>
            <a:r>
              <a:rPr lang="de-AT" dirty="0"/>
              <a:t>Macht Spaß</a:t>
            </a:r>
          </a:p>
          <a:p>
            <a:r>
              <a:rPr lang="de-AT" dirty="0"/>
              <a:t>Abstraktion, Generalisierung sind schwierig		[9]</a:t>
            </a:r>
          </a:p>
          <a:p>
            <a:endParaRPr lang="de-AT" dirty="0"/>
          </a:p>
          <a:p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A2D977-265D-410E-AA1F-71C343082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4F3367A-0104-4CC4-AC81-06A71B6EE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7F7D6F-87F7-4E34-AB8C-509058744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38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298001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D117868-27BE-4F93-9E09-B92BD5AF7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Prioritäten &amp; Kriterien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FF1F5AE-6160-4417-9330-64862CC03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1028" y="1693116"/>
            <a:ext cx="3868340" cy="503899"/>
          </a:xfrm>
        </p:spPr>
        <p:txBody>
          <a:bodyPr/>
          <a:lstStyle/>
          <a:p>
            <a:r>
              <a:rPr lang="de-AT" dirty="0"/>
              <a:t>CT oder Informatikunterricht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BF7C11BA-D2EF-42B4-82DB-E19A3182D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0079" y="2312091"/>
            <a:ext cx="3868340" cy="3840430"/>
          </a:xfrm>
        </p:spPr>
        <p:txBody>
          <a:bodyPr/>
          <a:lstStyle/>
          <a:p>
            <a:r>
              <a:rPr lang="de-AT" dirty="0"/>
              <a:t>Adäquate Verwendung</a:t>
            </a:r>
          </a:p>
          <a:p>
            <a:pPr lvl="1"/>
            <a:r>
              <a:rPr lang="de-AT" dirty="0"/>
              <a:t>Diagrammen</a:t>
            </a:r>
          </a:p>
          <a:p>
            <a:pPr lvl="1"/>
            <a:r>
              <a:rPr lang="de-AT" dirty="0"/>
              <a:t>Formen</a:t>
            </a:r>
          </a:p>
          <a:p>
            <a:pPr lvl="1"/>
            <a:r>
              <a:rPr lang="de-AT" dirty="0"/>
              <a:t>Beziehungen</a:t>
            </a:r>
          </a:p>
          <a:p>
            <a:r>
              <a:rPr lang="de-AT" dirty="0"/>
              <a:t>Abstraktionen </a:t>
            </a:r>
          </a:p>
          <a:p>
            <a:r>
              <a:rPr lang="de-AT" dirty="0"/>
              <a:t>Zweige</a:t>
            </a:r>
          </a:p>
          <a:p>
            <a:r>
              <a:rPr lang="de-AT" dirty="0"/>
              <a:t>Attribute</a:t>
            </a:r>
          </a:p>
          <a:p>
            <a:r>
              <a:rPr lang="de-AT" dirty="0"/>
              <a:t>Logik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DB71399-F04E-4012-9A21-E1E51E24E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40336" y="1693116"/>
            <a:ext cx="3887391" cy="503899"/>
          </a:xfrm>
        </p:spPr>
        <p:txBody>
          <a:bodyPr/>
          <a:lstStyle/>
          <a:p>
            <a:r>
              <a:rPr lang="de-AT" dirty="0"/>
              <a:t>Lernstrategie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6180FFB3-065A-4F80-99FF-A915BEE1C7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59387" y="2312091"/>
            <a:ext cx="3887391" cy="3840430"/>
          </a:xfrm>
        </p:spPr>
        <p:txBody>
          <a:bodyPr/>
          <a:lstStyle/>
          <a:p>
            <a:r>
              <a:rPr lang="de-AT" dirty="0"/>
              <a:t>Fachspezifische Inhalte</a:t>
            </a:r>
          </a:p>
          <a:p>
            <a:r>
              <a:rPr lang="de-AT" dirty="0"/>
              <a:t>Wesentliches erfasst?</a:t>
            </a:r>
          </a:p>
          <a:p>
            <a:pPr lvl="1"/>
            <a:r>
              <a:rPr lang="de-AT" dirty="0"/>
              <a:t>Konkrete Begriffe</a:t>
            </a:r>
          </a:p>
          <a:p>
            <a:pPr lvl="1"/>
            <a:r>
              <a:rPr lang="de-AT" dirty="0"/>
              <a:t>Abstraktion? </a:t>
            </a:r>
          </a:p>
          <a:p>
            <a:r>
              <a:rPr lang="de-AT" dirty="0"/>
              <a:t>Sinnvoll und nützlich?</a:t>
            </a:r>
          </a:p>
          <a:p>
            <a:r>
              <a:rPr lang="de-AT" dirty="0"/>
              <a:t>Adäquate Verwendung</a:t>
            </a:r>
          </a:p>
          <a:p>
            <a:pPr lvl="1"/>
            <a:r>
              <a:rPr lang="de-AT" dirty="0"/>
              <a:t>Diagramme</a:t>
            </a:r>
          </a:p>
          <a:p>
            <a:pPr lvl="1"/>
            <a:r>
              <a:rPr lang="de-AT" dirty="0"/>
              <a:t>Beziehungen </a:t>
            </a:r>
          </a:p>
          <a:p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A4A6F9-7177-4D37-83AA-31A26F5D0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A2677B2-702F-4C28-ADBB-6D5314FC4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39</a:t>
            </a:fld>
            <a:endParaRPr lang="de-AT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C7942B3-88DB-414B-8FB0-F863AFE3D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17943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C7F7EF-AA27-4E68-8975-4B0184E49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Definitionen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232B32-4D7D-49F5-95C3-D0919C03B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396" y="1406303"/>
            <a:ext cx="7348133" cy="4941538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Computational </a:t>
            </a:r>
            <a:r>
              <a:rPr lang="de-DE" dirty="0" err="1"/>
              <a:t>Thinking</a:t>
            </a:r>
            <a:endParaRPr lang="de-DE" dirty="0"/>
          </a:p>
          <a:p>
            <a:pPr lvl="1"/>
            <a:r>
              <a:rPr lang="de-DE" dirty="0"/>
              <a:t>Sammelbegriff für</a:t>
            </a:r>
          </a:p>
          <a:p>
            <a:pPr lvl="2"/>
            <a:r>
              <a:rPr lang="de-DE" sz="2200" dirty="0"/>
              <a:t>Grundkonzepte</a:t>
            </a:r>
          </a:p>
          <a:p>
            <a:pPr lvl="2"/>
            <a:r>
              <a:rPr lang="de-DE" sz="2200" dirty="0"/>
              <a:t>Werkzeuge</a:t>
            </a:r>
          </a:p>
          <a:p>
            <a:pPr lvl="2"/>
            <a:r>
              <a:rPr lang="de-DE" sz="2200" dirty="0"/>
              <a:t>Methoden der Informatik [1]</a:t>
            </a:r>
          </a:p>
          <a:p>
            <a:pPr lvl="1">
              <a:spcBef>
                <a:spcPts val="1176"/>
              </a:spcBef>
            </a:pPr>
            <a:r>
              <a:rPr lang="de-DE" dirty="0"/>
              <a:t>Problemlöseprozess und –</a:t>
            </a:r>
            <a:r>
              <a:rPr lang="de-DE" dirty="0" err="1"/>
              <a:t>methode</a:t>
            </a:r>
            <a:r>
              <a:rPr lang="de-DE" dirty="0"/>
              <a:t> [1, 2]</a:t>
            </a:r>
          </a:p>
          <a:p>
            <a:pPr lvl="2">
              <a:spcBef>
                <a:spcPts val="1176"/>
              </a:spcBef>
            </a:pPr>
            <a:r>
              <a:rPr lang="de-DE" sz="2200" dirty="0"/>
              <a:t>„[..]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/>
              <a:t>use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computer</a:t>
            </a:r>
            <a:r>
              <a:rPr lang="de-DE" sz="2200" dirty="0"/>
              <a:t> </a:t>
            </a:r>
            <a:r>
              <a:rPr lang="de-DE" sz="2200" dirty="0" err="1"/>
              <a:t>science</a:t>
            </a:r>
            <a:r>
              <a:rPr lang="de-DE" sz="2200" dirty="0"/>
              <a:t> </a:t>
            </a:r>
            <a:r>
              <a:rPr lang="de-DE" sz="2200" dirty="0" err="1"/>
              <a:t>concepts</a:t>
            </a:r>
            <a:r>
              <a:rPr lang="de-DE" sz="2200" dirty="0"/>
              <a:t> </a:t>
            </a:r>
            <a:r>
              <a:rPr lang="de-DE" sz="2200" dirty="0" err="1"/>
              <a:t>to</a:t>
            </a:r>
            <a:r>
              <a:rPr lang="de-DE" sz="2200" dirty="0"/>
              <a:t> </a:t>
            </a:r>
            <a:r>
              <a:rPr lang="de-DE" sz="2200" dirty="0" err="1"/>
              <a:t>solve</a:t>
            </a:r>
            <a:r>
              <a:rPr lang="de-DE" sz="2200" dirty="0"/>
              <a:t> a </a:t>
            </a:r>
            <a:r>
              <a:rPr lang="de-DE" sz="2200" dirty="0" err="1"/>
              <a:t>problem</a:t>
            </a:r>
            <a:r>
              <a:rPr lang="de-DE" sz="2200" dirty="0"/>
              <a:t> in </a:t>
            </a:r>
            <a:r>
              <a:rPr lang="de-DE" sz="2200" dirty="0" err="1"/>
              <a:t>any</a:t>
            </a:r>
            <a:r>
              <a:rPr lang="de-DE" sz="2200" dirty="0"/>
              <a:t> </a:t>
            </a:r>
            <a:r>
              <a:rPr lang="de-DE" sz="2200" dirty="0" err="1"/>
              <a:t>domain</a:t>
            </a:r>
            <a:r>
              <a:rPr lang="de-DE" sz="2200" b="1" dirty="0"/>
              <a:t>“ </a:t>
            </a:r>
            <a:r>
              <a:rPr lang="de-DE" sz="2200" dirty="0"/>
              <a:t>[1]</a:t>
            </a:r>
          </a:p>
          <a:p>
            <a:pPr lvl="2">
              <a:spcBef>
                <a:spcPts val="1200"/>
              </a:spcBef>
              <a:buFont typeface="Calibri" panose="020F0502020204030204" pitchFamily="34" charset="0"/>
              <a:buChar char="→"/>
            </a:pPr>
            <a:r>
              <a:rPr lang="de-DE" dirty="0"/>
              <a:t> </a:t>
            </a:r>
            <a:r>
              <a:rPr lang="de-DE" sz="2200" dirty="0"/>
              <a:t>Informatisches Denken als Lernstrategie für jedes beliebige Fach</a:t>
            </a:r>
          </a:p>
          <a:p>
            <a:r>
              <a:rPr lang="de-AT" dirty="0"/>
              <a:t>Modellierung</a:t>
            </a:r>
          </a:p>
          <a:p>
            <a:pPr lvl="1"/>
            <a:r>
              <a:rPr lang="de-AT" dirty="0"/>
              <a:t>Bildung eines </a:t>
            </a:r>
            <a:r>
              <a:rPr lang="de-AT" b="1" dirty="0"/>
              <a:t>Modells</a:t>
            </a:r>
            <a:r>
              <a:rPr lang="de-AT" dirty="0"/>
              <a:t> bzw. </a:t>
            </a:r>
          </a:p>
          <a:p>
            <a:pPr lvl="1"/>
            <a:r>
              <a:rPr lang="de-AT" dirty="0"/>
              <a:t>einer </a:t>
            </a:r>
            <a:r>
              <a:rPr lang="de-AT" b="1" dirty="0"/>
              <a:t>vereinfachten Abbildung </a:t>
            </a:r>
            <a:r>
              <a:rPr lang="de-AT" dirty="0"/>
              <a:t>der Realität, </a:t>
            </a:r>
          </a:p>
          <a:p>
            <a:pPr lvl="1"/>
            <a:r>
              <a:rPr lang="de-AT" dirty="0"/>
              <a:t>die nur das </a:t>
            </a:r>
            <a:r>
              <a:rPr lang="de-AT" b="1" dirty="0"/>
              <a:t>Wesentliche</a:t>
            </a:r>
            <a:r>
              <a:rPr lang="de-AT" dirty="0"/>
              <a:t> beinhaltet</a:t>
            </a:r>
          </a:p>
          <a:p>
            <a:pPr lvl="1"/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37C140C-54D1-4CAD-98AB-29D901E43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DD9553-F59A-4211-914D-3CAB21D9F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4</a:t>
            </a:fld>
            <a:endParaRPr lang="de-AT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F9E942CD-6970-463F-8D44-FED40F3D3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03818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1F0CF-4145-49D3-83C2-F15DD3A66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Conclusio: Warum Modellierung?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36A7841-5B25-4D8E-A1CD-483008415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018" y="1574784"/>
            <a:ext cx="3868340" cy="609957"/>
          </a:xfrm>
        </p:spPr>
        <p:txBody>
          <a:bodyPr/>
          <a:lstStyle/>
          <a:p>
            <a:r>
              <a:rPr lang="de-AT" dirty="0"/>
              <a:t>Kreatives Lernwerkzeug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B6097F1-582F-4DF5-9176-82F33FE18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2018" y="2230580"/>
            <a:ext cx="3868340" cy="3852704"/>
          </a:xfrm>
        </p:spPr>
        <p:txBody>
          <a:bodyPr>
            <a:normAutofit fontScale="92500" lnSpcReduction="20000"/>
          </a:bodyPr>
          <a:lstStyle/>
          <a:p>
            <a:r>
              <a:rPr lang="de-AT" dirty="0"/>
              <a:t>Effektive Lernstrategie</a:t>
            </a:r>
          </a:p>
          <a:p>
            <a:pPr lvl="1"/>
            <a:r>
              <a:rPr lang="de-AT" dirty="0"/>
              <a:t>Concept Maps</a:t>
            </a:r>
          </a:p>
          <a:p>
            <a:pPr lvl="1"/>
            <a:r>
              <a:rPr lang="de-AT" dirty="0"/>
              <a:t>Advance Organizer (Struktur, Lernhilfe)</a:t>
            </a:r>
          </a:p>
          <a:p>
            <a:pPr lvl="1"/>
            <a:r>
              <a:rPr lang="de-AT" dirty="0"/>
              <a:t>für alle Fächer</a:t>
            </a:r>
          </a:p>
          <a:p>
            <a:pPr lvl="1"/>
            <a:r>
              <a:rPr lang="de-AT" dirty="0"/>
              <a:t>Verschiedene Kontexte</a:t>
            </a:r>
          </a:p>
          <a:p>
            <a:pPr lvl="1"/>
            <a:r>
              <a:rPr lang="de-AT" dirty="0"/>
              <a:t>Schwache SchülerInnen</a:t>
            </a:r>
          </a:p>
          <a:p>
            <a:r>
              <a:rPr lang="de-AT" dirty="0"/>
              <a:t>Fördert </a:t>
            </a:r>
          </a:p>
          <a:p>
            <a:pPr lvl="1"/>
            <a:r>
              <a:rPr lang="de-AT" dirty="0"/>
              <a:t>Strukturiertes Denken</a:t>
            </a:r>
          </a:p>
          <a:p>
            <a:pPr lvl="1"/>
            <a:r>
              <a:rPr lang="de-AT" dirty="0"/>
              <a:t>Kreativität</a:t>
            </a:r>
          </a:p>
          <a:p>
            <a:pPr lvl="1"/>
            <a:r>
              <a:rPr lang="de-AT" dirty="0"/>
              <a:t>Textverständnis </a:t>
            </a:r>
          </a:p>
          <a:p>
            <a:pPr lvl="1"/>
            <a:r>
              <a:rPr lang="de-AT" dirty="0"/>
              <a:t>Problemlösen</a:t>
            </a:r>
          </a:p>
          <a:p>
            <a:pPr marL="0" indent="0">
              <a:buNone/>
            </a:pPr>
            <a:endParaRPr lang="de-AT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DFC4A0D-779A-4909-B319-998149CB01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70358" y="1574784"/>
            <a:ext cx="4018359" cy="609957"/>
          </a:xfrm>
        </p:spPr>
        <p:txBody>
          <a:bodyPr/>
          <a:lstStyle/>
          <a:p>
            <a:r>
              <a:rPr lang="de-AT" dirty="0"/>
              <a:t>Computational </a:t>
            </a:r>
            <a:r>
              <a:rPr lang="de-AT" dirty="0" err="1"/>
              <a:t>Thinking</a:t>
            </a:r>
            <a:r>
              <a:rPr lang="de-AT" dirty="0"/>
              <a:t> (CT)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26AA1032-9AF4-423D-B031-A61F5E8A2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17477" y="2230580"/>
            <a:ext cx="4274469" cy="3852704"/>
          </a:xfrm>
        </p:spPr>
        <p:txBody>
          <a:bodyPr>
            <a:normAutofit fontScale="92500" lnSpcReduction="20000"/>
          </a:bodyPr>
          <a:lstStyle/>
          <a:p>
            <a:r>
              <a:rPr lang="de-AT" dirty="0"/>
              <a:t>CT integrativ unterrichten</a:t>
            </a:r>
          </a:p>
          <a:p>
            <a:pPr lvl="1"/>
            <a:r>
              <a:rPr lang="de-AT" dirty="0"/>
              <a:t>Problemlöseprozess</a:t>
            </a:r>
          </a:p>
          <a:p>
            <a:pPr lvl="1"/>
            <a:r>
              <a:rPr lang="de-AT" dirty="0"/>
              <a:t>Oft unbewusst im Alltag</a:t>
            </a:r>
          </a:p>
          <a:p>
            <a:r>
              <a:rPr lang="de-AT" dirty="0"/>
              <a:t>CT im Lehrplan </a:t>
            </a:r>
          </a:p>
          <a:p>
            <a:pPr lvl="1"/>
            <a:r>
              <a:rPr lang="de-AT" dirty="0"/>
              <a:t>Codierung </a:t>
            </a:r>
          </a:p>
          <a:p>
            <a:pPr lvl="1"/>
            <a:r>
              <a:rPr lang="de-AT" dirty="0"/>
              <a:t>Algorithmen</a:t>
            </a:r>
          </a:p>
          <a:p>
            <a:pPr lvl="1"/>
            <a:r>
              <a:rPr lang="de-AT" dirty="0"/>
              <a:t>Programmieren</a:t>
            </a:r>
          </a:p>
          <a:p>
            <a:r>
              <a:rPr lang="de-AT" dirty="0"/>
              <a:t>Modellierung</a:t>
            </a:r>
          </a:p>
          <a:p>
            <a:pPr lvl="1"/>
            <a:r>
              <a:rPr lang="de-AT" dirty="0"/>
              <a:t>Muttersprache der Informatik</a:t>
            </a:r>
          </a:p>
          <a:p>
            <a:pPr lvl="1"/>
            <a:r>
              <a:rPr lang="de-AT" dirty="0"/>
              <a:t>Alle Schritte von CT</a:t>
            </a:r>
          </a:p>
          <a:p>
            <a:pPr lvl="1"/>
            <a:r>
              <a:rPr lang="de-AT" dirty="0"/>
              <a:t>Vorstufe Programmieren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682922-FDB1-4327-88D2-C10BCB04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F24A4E-86CA-4105-9674-67584937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CC2441-CEC5-4F7C-8150-86D3D930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40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64458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Ausblick: </a:t>
            </a:r>
            <a:r>
              <a:rPr lang="de-DE" i="1" dirty="0"/>
              <a:t>Modeling at School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/>
              <a:t>Ziele</a:t>
            </a:r>
          </a:p>
          <a:p>
            <a:pPr fontAlgn="base"/>
            <a:r>
              <a:rPr lang="de-DE" dirty="0"/>
              <a:t>Integration von </a:t>
            </a:r>
            <a:r>
              <a:rPr lang="de-DE" b="1" dirty="0"/>
              <a:t>Modellierung als Tool </a:t>
            </a:r>
            <a:r>
              <a:rPr lang="de-DE" dirty="0"/>
              <a:t>bzw. Lehr- und Lerntechnik in allen Fächern und Schulstufen, v.a. in MINT-Fächern und Sprachen</a:t>
            </a:r>
          </a:p>
          <a:p>
            <a:pPr fontAlgn="base"/>
            <a:r>
              <a:rPr lang="de-DE" b="1" dirty="0"/>
              <a:t>Stärkung von “21</a:t>
            </a:r>
            <a:r>
              <a:rPr lang="de-DE" b="1" baseline="30000" dirty="0"/>
              <a:t>st</a:t>
            </a:r>
            <a:r>
              <a:rPr lang="de-DE" b="1" dirty="0"/>
              <a:t> </a:t>
            </a:r>
            <a:r>
              <a:rPr lang="de-DE" b="1" dirty="0" err="1"/>
              <a:t>century</a:t>
            </a:r>
            <a:r>
              <a:rPr lang="de-DE" b="1" dirty="0"/>
              <a:t> </a:t>
            </a:r>
            <a:r>
              <a:rPr lang="de-DE" b="1" dirty="0" err="1"/>
              <a:t>skills</a:t>
            </a:r>
            <a:r>
              <a:rPr lang="de-DE" dirty="0"/>
              <a:t>” und allgemeinen Kompetenzen wie z.B. Problemlösefähigkeit, Textverständnis, Kreativität, digitale Kompetenzen, Computational </a:t>
            </a:r>
            <a:r>
              <a:rPr lang="de-DE" dirty="0" err="1"/>
              <a:t>Thinking</a:t>
            </a:r>
            <a:r>
              <a:rPr lang="de-DE" dirty="0"/>
              <a:t> etc. </a:t>
            </a:r>
          </a:p>
          <a:p>
            <a:pPr fontAlgn="base"/>
            <a:r>
              <a:rPr lang="de-DE" dirty="0"/>
              <a:t>Entwicklung und Bereitstellung von fächerüber-greifenden </a:t>
            </a:r>
            <a:r>
              <a:rPr lang="de-DE" b="1" dirty="0"/>
              <a:t>Unterrichtseinheiten und -materialien </a:t>
            </a:r>
            <a:r>
              <a:rPr lang="de-DE" dirty="0"/>
              <a:t>für alle Fächer und Schulstufen </a:t>
            </a:r>
            <a:r>
              <a:rPr lang="de-DE" b="1" dirty="0"/>
              <a:t>gemeinsam mit LehrerInnen und SchülerInnen </a:t>
            </a:r>
            <a:r>
              <a:rPr lang="de-DE" dirty="0"/>
              <a:t>basierend auf Forschungsergebnissen der Neurodidaktik 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41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93178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7633" y="838953"/>
            <a:ext cx="7732260" cy="1244158"/>
          </a:xfrm>
        </p:spPr>
        <p:txBody>
          <a:bodyPr>
            <a:normAutofit/>
          </a:bodyPr>
          <a:lstStyle/>
          <a:p>
            <a:pPr hangingPunct="0">
              <a:lnSpc>
                <a:spcPct val="100000"/>
              </a:lnSpc>
              <a:spcBef>
                <a:spcPts val="600"/>
              </a:spcBef>
            </a:pPr>
            <a:r>
              <a:rPr lang="en-US" b="1" dirty="0"/>
              <a:t>JKU COOL LAB</a:t>
            </a:r>
            <a:r>
              <a:rPr lang="en-US" sz="3600" dirty="0"/>
              <a:t/>
            </a:r>
            <a:br>
              <a:rPr lang="en-US" sz="3600" dirty="0"/>
            </a:br>
            <a:endParaRPr lang="de-DE" sz="1100" dirty="0"/>
          </a:p>
        </p:txBody>
      </p:sp>
      <p:sp>
        <p:nvSpPr>
          <p:cNvPr id="4" name="Textfeld 3"/>
          <p:cNvSpPr txBox="1"/>
          <p:nvPr/>
        </p:nvSpPr>
        <p:spPr>
          <a:xfrm>
            <a:off x="1094375" y="5329867"/>
            <a:ext cx="7772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ct val="0"/>
              </a:spcBef>
            </a:pPr>
            <a:r>
              <a:rPr lang="de-AT" sz="2000" dirty="0">
                <a:latin typeface="+mj-lt"/>
                <a:cs typeface="Verdana" charset="0"/>
              </a:rPr>
              <a:t>Projektleitung Barbara Sabitzer </a:t>
            </a:r>
          </a:p>
          <a:p>
            <a:pPr algn="r">
              <a:spcBef>
                <a:spcPct val="0"/>
              </a:spcBef>
            </a:pPr>
            <a:r>
              <a:rPr lang="de-AT" sz="1600" dirty="0">
                <a:latin typeface="+mj-lt"/>
                <a:cs typeface="Verdana" charset="0"/>
              </a:rPr>
              <a:t>Linz School </a:t>
            </a:r>
            <a:r>
              <a:rPr lang="de-AT" sz="1600" dirty="0" err="1">
                <a:latin typeface="+mj-lt"/>
                <a:cs typeface="Verdana" charset="0"/>
              </a:rPr>
              <a:t>of</a:t>
            </a:r>
            <a:r>
              <a:rPr lang="de-AT" sz="1600" dirty="0">
                <a:latin typeface="+mj-lt"/>
                <a:cs typeface="Verdana" charset="0"/>
              </a:rPr>
              <a:t> Education – STEM Education </a:t>
            </a:r>
          </a:p>
          <a:p>
            <a:pPr algn="r">
              <a:spcBef>
                <a:spcPct val="0"/>
              </a:spcBef>
            </a:pPr>
            <a:r>
              <a:rPr lang="de-AT" sz="1600" dirty="0">
                <a:latin typeface="+mj-lt"/>
                <a:cs typeface="Verdana" charset="0"/>
              </a:rPr>
              <a:t>Johannes Kepler Universität Linz</a:t>
            </a:r>
          </a:p>
          <a:p>
            <a:pPr algn="r">
              <a:spcBef>
                <a:spcPct val="0"/>
              </a:spcBef>
            </a:pPr>
            <a:r>
              <a:rPr lang="de-AT" sz="1600" dirty="0">
                <a:latin typeface="+mj-lt"/>
                <a:cs typeface="Verdana" charset="0"/>
              </a:rPr>
              <a:t>barbara.sabitzer@jku.at</a:t>
            </a:r>
          </a:p>
        </p:txBody>
      </p:sp>
      <p:pic>
        <p:nvPicPr>
          <p:cNvPr id="7" name="Bildplatzhalter 7">
            <a:extLst>
              <a:ext uri="{FF2B5EF4-FFF2-40B4-BE49-F238E27FC236}">
                <a16:creationId xmlns:a16="http://schemas.microsoft.com/office/drawing/2014/main" id="{9BF4A805-2E8B-45A1-8DBF-018C315C1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3" r="8733"/>
          <a:stretch>
            <a:fillRect/>
          </a:stretch>
        </p:blipFill>
        <p:spPr>
          <a:xfrm>
            <a:off x="1048778" y="3706952"/>
            <a:ext cx="3495635" cy="2823244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BBEBF8B-7D65-4BDA-BDB5-DE8082B54249}"/>
              </a:ext>
            </a:extLst>
          </p:cNvPr>
          <p:cNvSpPr/>
          <p:nvPr/>
        </p:nvSpPr>
        <p:spPr>
          <a:xfrm>
            <a:off x="869092" y="2169242"/>
            <a:ext cx="7961870" cy="132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1" algn="ctr">
              <a:lnSpc>
                <a:spcPct val="110000"/>
              </a:lnSpc>
              <a:tabLst>
                <a:tab pos="715963" algn="l"/>
                <a:tab pos="1074738" algn="l"/>
                <a:tab pos="1433513" algn="l"/>
                <a:tab pos="1795463" algn="l"/>
              </a:tabLst>
            </a:pPr>
            <a:r>
              <a:rPr lang="de-AT" sz="2400" b="1" dirty="0"/>
              <a:t>Die innovative Lehr-Lern-Werkstatt</a:t>
            </a:r>
          </a:p>
          <a:p>
            <a:pPr marL="358775" lvl="1" algn="ctr">
              <a:lnSpc>
                <a:spcPct val="110000"/>
              </a:lnSpc>
              <a:tabLst>
                <a:tab pos="715963" algn="l"/>
                <a:tab pos="1074738" algn="l"/>
                <a:tab pos="1433513" algn="l"/>
                <a:tab pos="1795463" algn="l"/>
              </a:tabLst>
            </a:pPr>
            <a:r>
              <a:rPr lang="de-AT" sz="2400" b="1" dirty="0"/>
              <a:t>Digitale Bildung &amp; </a:t>
            </a:r>
            <a:r>
              <a:rPr lang="de-AT" sz="2400" b="1" dirty="0" err="1"/>
              <a:t>Computational</a:t>
            </a:r>
            <a:r>
              <a:rPr lang="de-AT" sz="2400" b="1" dirty="0"/>
              <a:t> </a:t>
            </a:r>
            <a:r>
              <a:rPr lang="de-AT" sz="2400" b="1" dirty="0" err="1"/>
              <a:t>Thinking</a:t>
            </a:r>
            <a:r>
              <a:rPr lang="de-AT" sz="2400" b="1" dirty="0"/>
              <a:t> für alle Fächer </a:t>
            </a:r>
          </a:p>
          <a:p>
            <a:pPr marL="358775" lvl="1" algn="ctr">
              <a:lnSpc>
                <a:spcPct val="150000"/>
              </a:lnSpc>
              <a:tabLst>
                <a:tab pos="715963" algn="l"/>
                <a:tab pos="1074738" algn="l"/>
                <a:tab pos="1433513" algn="l"/>
                <a:tab pos="1795463" algn="l"/>
              </a:tabLst>
            </a:pPr>
            <a:r>
              <a:rPr lang="de-AT" b="1" dirty="0"/>
              <a:t>COOL = </a:t>
            </a:r>
            <a:r>
              <a:rPr lang="de-AT" b="1" dirty="0" err="1"/>
              <a:t>CO</a:t>
            </a:r>
            <a:r>
              <a:rPr lang="de-AT" dirty="0" err="1"/>
              <a:t>operative</a:t>
            </a:r>
            <a:r>
              <a:rPr lang="de-AT" dirty="0"/>
              <a:t> &amp; </a:t>
            </a:r>
            <a:r>
              <a:rPr lang="de-AT" b="1" dirty="0" err="1"/>
              <a:t>CO</a:t>
            </a:r>
            <a:r>
              <a:rPr lang="de-AT" dirty="0" err="1"/>
              <a:t>mputer</a:t>
            </a:r>
            <a:r>
              <a:rPr lang="de-AT" dirty="0"/>
              <a:t>-(Science)-</a:t>
            </a:r>
            <a:r>
              <a:rPr lang="de-AT" dirty="0" err="1"/>
              <a:t>supported</a:t>
            </a:r>
            <a:r>
              <a:rPr lang="de-AT" dirty="0"/>
              <a:t> &amp; „cool“ </a:t>
            </a:r>
            <a:r>
              <a:rPr lang="de-AT" b="1" dirty="0"/>
              <a:t>O</a:t>
            </a:r>
            <a:r>
              <a:rPr lang="de-AT" dirty="0"/>
              <a:t>pen </a:t>
            </a:r>
            <a:r>
              <a:rPr lang="de-AT" b="1" dirty="0"/>
              <a:t>L</a:t>
            </a:r>
            <a:r>
              <a:rPr lang="de-AT" dirty="0"/>
              <a:t>earning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AD80677-E68D-463D-824B-3D2CFE29B30D}"/>
              </a:ext>
            </a:extLst>
          </p:cNvPr>
          <p:cNvSpPr txBox="1"/>
          <p:nvPr/>
        </p:nvSpPr>
        <p:spPr>
          <a:xfrm>
            <a:off x="5172891" y="4195244"/>
            <a:ext cx="3629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/>
              <a:t>Workshop 11:30 – 12:25</a:t>
            </a:r>
          </a:p>
          <a:p>
            <a:pPr algn="ctr"/>
            <a:r>
              <a:rPr lang="de-AT" sz="2400" b="1" dirty="0"/>
              <a:t>Raum 2</a:t>
            </a:r>
          </a:p>
        </p:txBody>
      </p:sp>
    </p:spTree>
    <p:extLst>
      <p:ext uri="{BB962C8B-B14F-4D97-AF65-F5344CB8AC3E}">
        <p14:creationId xmlns:p14="http://schemas.microsoft.com/office/powerpoint/2010/main" val="13611189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Acceptance &amp; </a:t>
            </a:r>
            <a:r>
              <a:rPr lang="de-AT" dirty="0" err="1"/>
              <a:t>Satisfaction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1027" y="1649506"/>
            <a:ext cx="7886700" cy="1851145"/>
          </a:xfrm>
        </p:spPr>
        <p:txBody>
          <a:bodyPr/>
          <a:lstStyle/>
          <a:p>
            <a:endParaRPr lang="de-AT" dirty="0"/>
          </a:p>
          <a:p>
            <a:endParaRPr lang="de-AT" dirty="0"/>
          </a:p>
          <a:p>
            <a:endParaRPr lang="de-AT" dirty="0"/>
          </a:p>
          <a:p>
            <a:pPr marL="0" indent="0">
              <a:buNone/>
            </a:pP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43</a:t>
            </a:fld>
            <a:endParaRPr lang="de-AT"/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/>
          </p:nvPr>
        </p:nvGraphicFramePr>
        <p:xfrm>
          <a:off x="1747490" y="1730656"/>
          <a:ext cx="5721439" cy="3205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hteck 8"/>
          <p:cNvSpPr/>
          <p:nvPr/>
        </p:nvSpPr>
        <p:spPr>
          <a:xfrm>
            <a:off x="2629889" y="4985363"/>
            <a:ext cx="40848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Satisfaction Flow charts &amp; ER–diagrams in English as foreign language</a:t>
            </a:r>
            <a:br>
              <a:rPr lang="en-US" dirty="0"/>
            </a:br>
            <a:r>
              <a:rPr lang="en-US" dirty="0"/>
              <a:t>(1 very high – 3 low) </a:t>
            </a:r>
          </a:p>
          <a:p>
            <a:pPr algn="ctr"/>
            <a:r>
              <a:rPr lang="en-US" dirty="0" err="1"/>
              <a:t>N</a:t>
            </a:r>
            <a:r>
              <a:rPr lang="en-US" baseline="-25000" dirty="0" err="1"/>
              <a:t>Flow</a:t>
            </a:r>
            <a:r>
              <a:rPr lang="en-US" dirty="0"/>
              <a:t> = 71, N</a:t>
            </a:r>
            <a:r>
              <a:rPr lang="en-US" baseline="-25000" dirty="0"/>
              <a:t>ER</a:t>
            </a:r>
            <a:r>
              <a:rPr lang="en-US" dirty="0"/>
              <a:t> =</a:t>
            </a:r>
            <a:r>
              <a:rPr lang="en-US" baseline="-25000" dirty="0"/>
              <a:t> </a:t>
            </a:r>
            <a:r>
              <a:rPr lang="en-US" dirty="0"/>
              <a:t>70 </a:t>
            </a:r>
            <a:r>
              <a:rPr lang="de-AT" dirty="0"/>
              <a:t>[9</a:t>
            </a:r>
            <a:r>
              <a:rPr lang="en-US" dirty="0"/>
              <a:t>]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68031B-1B70-4752-A623-7F57EDFD1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76746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Practicability &amp; Usability 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44</a:t>
            </a:fld>
            <a:endParaRPr lang="de-AT"/>
          </a:p>
        </p:txBody>
      </p:sp>
      <p:graphicFrame>
        <p:nvGraphicFramePr>
          <p:cNvPr id="7" name="Diagramm 6"/>
          <p:cNvGraphicFramePr>
            <a:graphicFrameLocks/>
          </p:cNvGraphicFramePr>
          <p:nvPr>
            <p:extLst/>
          </p:nvPr>
        </p:nvGraphicFramePr>
        <p:xfrm>
          <a:off x="1720734" y="1591886"/>
          <a:ext cx="6076604" cy="3905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1720734" y="5575748"/>
            <a:ext cx="6141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N = 85 (grades 5-8) Modeling in English </a:t>
            </a:r>
            <a:r>
              <a:rPr lang="de-AT" dirty="0" err="1"/>
              <a:t>as</a:t>
            </a:r>
            <a:r>
              <a:rPr lang="de-AT" dirty="0"/>
              <a:t> </a:t>
            </a:r>
            <a:r>
              <a:rPr lang="de-AT" dirty="0" err="1"/>
              <a:t>foreign</a:t>
            </a:r>
            <a:r>
              <a:rPr lang="de-AT" dirty="0"/>
              <a:t> </a:t>
            </a:r>
            <a:r>
              <a:rPr lang="de-AT" dirty="0" err="1"/>
              <a:t>language</a:t>
            </a:r>
            <a:r>
              <a:rPr lang="de-AT" dirty="0"/>
              <a:t> [9]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A7B1689-E38D-4003-A7A9-86043E41A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328266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 err="1"/>
              <a:t>Results</a:t>
            </a:r>
            <a:r>
              <a:rPr lang="de-AT" dirty="0"/>
              <a:t>: </a:t>
            </a:r>
            <a:r>
              <a:rPr lang="de-AT" dirty="0" err="1"/>
              <a:t>Comprehension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1027" y="1649506"/>
            <a:ext cx="7886700" cy="4533434"/>
          </a:xfrm>
        </p:spPr>
        <p:txBody>
          <a:bodyPr>
            <a:normAutofit/>
          </a:bodyPr>
          <a:lstStyle/>
          <a:p>
            <a:r>
              <a:rPr lang="de-AT" dirty="0"/>
              <a:t>Teacher &amp; </a:t>
            </a:r>
            <a:r>
              <a:rPr lang="de-AT" dirty="0" err="1"/>
              <a:t>student</a:t>
            </a:r>
            <a:r>
              <a:rPr lang="de-AT" dirty="0"/>
              <a:t> </a:t>
            </a:r>
            <a:r>
              <a:rPr lang="de-AT" dirty="0" err="1"/>
              <a:t>opinion</a:t>
            </a:r>
            <a:endParaRPr lang="de-AT" dirty="0"/>
          </a:p>
          <a:p>
            <a:pPr lvl="1"/>
            <a:r>
              <a:rPr lang="de-AT" dirty="0">
                <a:hlinkClick r:id="" action="ppaction://noaction"/>
              </a:rPr>
              <a:t>Easy </a:t>
            </a:r>
            <a:r>
              <a:rPr lang="de-AT" dirty="0" err="1">
                <a:hlinkClick r:id="" action="ppaction://noaction"/>
              </a:rPr>
              <a:t>to</a:t>
            </a:r>
            <a:r>
              <a:rPr lang="de-AT" dirty="0">
                <a:hlinkClick r:id="" action="ppaction://noaction"/>
              </a:rPr>
              <a:t> </a:t>
            </a:r>
            <a:r>
              <a:rPr lang="de-AT" dirty="0" err="1">
                <a:hlinkClick r:id="" action="ppaction://noaction"/>
              </a:rPr>
              <a:t>understand</a:t>
            </a:r>
            <a:endParaRPr lang="de-AT" dirty="0"/>
          </a:p>
          <a:p>
            <a:pPr lvl="1"/>
            <a:r>
              <a:rPr lang="de-AT" dirty="0" err="1"/>
              <a:t>Difficult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apply</a:t>
            </a:r>
            <a:endParaRPr lang="de-AT" dirty="0"/>
          </a:p>
          <a:p>
            <a:pPr lvl="1"/>
            <a:r>
              <a:rPr lang="de-AT" dirty="0" err="1"/>
              <a:t>Uncertainty</a:t>
            </a:r>
            <a:r>
              <a:rPr lang="de-AT" dirty="0"/>
              <a:t> </a:t>
            </a:r>
            <a:r>
              <a:rPr lang="de-AT" dirty="0" err="1"/>
              <a:t>concerning</a:t>
            </a:r>
            <a:r>
              <a:rPr lang="de-AT" dirty="0"/>
              <a:t> CS </a:t>
            </a:r>
            <a:r>
              <a:rPr lang="de-AT" dirty="0" err="1"/>
              <a:t>criteria</a:t>
            </a:r>
            <a:endParaRPr lang="de-AT" dirty="0"/>
          </a:p>
          <a:p>
            <a:r>
              <a:rPr lang="de-AT" dirty="0"/>
              <a:t>Problems and </a:t>
            </a:r>
            <a:r>
              <a:rPr lang="de-AT" dirty="0" err="1"/>
              <a:t>Challenges</a:t>
            </a:r>
            <a:endParaRPr lang="de-AT" dirty="0"/>
          </a:p>
          <a:p>
            <a:pPr lvl="1"/>
            <a:r>
              <a:rPr lang="en-US" dirty="0">
                <a:hlinkClick r:id="" action="ppaction://noaction"/>
              </a:rPr>
              <a:t>Abstraction difficult</a:t>
            </a:r>
            <a:r>
              <a:rPr lang="en-US" baseline="30000" dirty="0">
                <a:hlinkClick r:id="" action="ppaction://noaction"/>
              </a:rPr>
              <a:t>1</a:t>
            </a:r>
            <a:endParaRPr lang="en-US" dirty="0"/>
          </a:p>
          <a:p>
            <a:pPr lvl="1"/>
            <a:r>
              <a:rPr lang="de-AT" dirty="0"/>
              <a:t>Relation and </a:t>
            </a:r>
            <a:r>
              <a:rPr lang="de-AT" dirty="0" err="1"/>
              <a:t>entity</a:t>
            </a:r>
            <a:r>
              <a:rPr lang="de-AT" dirty="0"/>
              <a:t> in </a:t>
            </a:r>
            <a:r>
              <a:rPr lang="de-AT" dirty="0" err="1"/>
              <a:t>one</a:t>
            </a:r>
            <a:r>
              <a:rPr lang="de-AT" dirty="0"/>
              <a:t> shape</a:t>
            </a:r>
            <a:r>
              <a:rPr lang="de-AT" baseline="30000" dirty="0"/>
              <a:t>2</a:t>
            </a:r>
            <a:endParaRPr lang="de-AT" dirty="0"/>
          </a:p>
          <a:p>
            <a:pPr lvl="1"/>
            <a:r>
              <a:rPr lang="de-AT" dirty="0" err="1"/>
              <a:t>Incorrect</a:t>
            </a:r>
            <a:r>
              <a:rPr lang="de-AT" dirty="0"/>
              <a:t> </a:t>
            </a:r>
            <a:r>
              <a:rPr lang="de-AT" dirty="0" err="1"/>
              <a:t>or</a:t>
            </a:r>
            <a:r>
              <a:rPr lang="de-AT" dirty="0"/>
              <a:t> </a:t>
            </a:r>
            <a:r>
              <a:rPr lang="de-AT" dirty="0" err="1"/>
              <a:t>missing</a:t>
            </a:r>
            <a:r>
              <a:rPr lang="de-AT" dirty="0"/>
              <a:t> </a:t>
            </a:r>
            <a:r>
              <a:rPr lang="de-AT" dirty="0" err="1"/>
              <a:t>attributes</a:t>
            </a:r>
            <a:r>
              <a:rPr lang="de-AT" dirty="0"/>
              <a:t> </a:t>
            </a:r>
          </a:p>
          <a:p>
            <a:endParaRPr lang="de-AT" dirty="0"/>
          </a:p>
          <a:p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45</a:t>
            </a:fld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2CDFDC-3BC3-4191-9ECA-0931DB2FC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3581A11-7727-4D16-9793-DBAFA8E17A96}"/>
              </a:ext>
            </a:extLst>
          </p:cNvPr>
          <p:cNvGrpSpPr/>
          <p:nvPr/>
        </p:nvGrpSpPr>
        <p:grpSpPr>
          <a:xfrm>
            <a:off x="6250361" y="1741107"/>
            <a:ext cx="2677366" cy="2163804"/>
            <a:chOff x="6250361" y="1741107"/>
            <a:chExt cx="2677366" cy="2163804"/>
          </a:xfrm>
        </p:grpSpPr>
        <p:sp>
          <p:nvSpPr>
            <p:cNvPr id="8" name="Textfeld 7"/>
            <p:cNvSpPr txBox="1"/>
            <p:nvPr/>
          </p:nvSpPr>
          <p:spPr>
            <a:xfrm>
              <a:off x="7444564" y="1741107"/>
              <a:ext cx="1483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dirty="0" err="1"/>
                <a:t>Typical</a:t>
              </a:r>
              <a:r>
                <a:rPr lang="de-AT" dirty="0"/>
                <a:t> </a:t>
              </a:r>
              <a:r>
                <a:rPr lang="de-AT" dirty="0" err="1"/>
                <a:t>error</a:t>
              </a:r>
              <a:r>
                <a:rPr lang="de-AT" dirty="0"/>
                <a:t> </a:t>
              </a:r>
              <a:r>
                <a:rPr lang="de-AT" baseline="30000" dirty="0"/>
                <a:t>1</a:t>
              </a:r>
              <a:endParaRPr lang="de-AT" dirty="0"/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9679124A-E722-4400-8B07-B749ECC3D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275" b="-2462"/>
            <a:stretch/>
          </p:blipFill>
          <p:spPr>
            <a:xfrm>
              <a:off x="6250361" y="2055799"/>
              <a:ext cx="2677366" cy="1849112"/>
            </a:xfrm>
            <a:prstGeom prst="rect">
              <a:avLst/>
            </a:prstGeom>
          </p:spPr>
        </p:pic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95761450-1EFD-4EDF-A87B-8F372825F40C}"/>
                </a:ext>
              </a:extLst>
            </p:cNvPr>
            <p:cNvCxnSpPr/>
            <p:nvPr/>
          </p:nvCxnSpPr>
          <p:spPr>
            <a:xfrm>
              <a:off x="8186145" y="3707040"/>
              <a:ext cx="411173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A7F8A47-9590-4C74-997B-2B879D92D618}"/>
              </a:ext>
            </a:extLst>
          </p:cNvPr>
          <p:cNvGrpSpPr/>
          <p:nvPr/>
        </p:nvGrpSpPr>
        <p:grpSpPr>
          <a:xfrm>
            <a:off x="6425497" y="4063241"/>
            <a:ext cx="2677366" cy="1415711"/>
            <a:chOff x="6425497" y="4063241"/>
            <a:chExt cx="2677366" cy="1415711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69F8B83B-ABFE-4DA9-AE50-95F696DDB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833"/>
            <a:stretch/>
          </p:blipFill>
          <p:spPr>
            <a:xfrm>
              <a:off x="6425497" y="4063241"/>
              <a:ext cx="2677366" cy="970611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F12F64D-13D8-46B9-A5E7-48937CF59DC0}"/>
                </a:ext>
              </a:extLst>
            </p:cNvPr>
            <p:cNvSpPr/>
            <p:nvPr/>
          </p:nvSpPr>
          <p:spPr>
            <a:xfrm>
              <a:off x="7597063" y="5109620"/>
              <a:ext cx="14831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AT" dirty="0" err="1"/>
                <a:t>Typical</a:t>
              </a:r>
              <a:r>
                <a:rPr lang="de-AT" dirty="0"/>
                <a:t> </a:t>
              </a:r>
              <a:r>
                <a:rPr lang="de-AT" dirty="0" err="1"/>
                <a:t>error</a:t>
              </a:r>
              <a:r>
                <a:rPr lang="de-AT" baseline="30000" dirty="0"/>
                <a:t> 2</a:t>
              </a:r>
              <a:endParaRPr lang="de-AT" dirty="0"/>
            </a:p>
          </p:txBody>
        </p: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77BCE8C1-0F56-4B36-9417-8801A46FEBF3}"/>
                </a:ext>
              </a:extLst>
            </p:cNvPr>
            <p:cNvCxnSpPr>
              <a:cxnSpLocks/>
            </p:cNvCxnSpPr>
            <p:nvPr/>
          </p:nvCxnSpPr>
          <p:spPr>
            <a:xfrm>
              <a:off x="8118018" y="4640759"/>
              <a:ext cx="69015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834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Conclusio &amp; Ausblick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1027" y="1388278"/>
            <a:ext cx="7886700" cy="4974050"/>
          </a:xfrm>
        </p:spPr>
        <p:txBody>
          <a:bodyPr>
            <a:normAutofit lnSpcReduction="10000"/>
          </a:bodyPr>
          <a:lstStyle/>
          <a:p>
            <a:r>
              <a:rPr lang="de-AT" dirty="0"/>
              <a:t>Modellierung &amp; Computational </a:t>
            </a:r>
            <a:r>
              <a:rPr lang="de-AT" dirty="0" err="1"/>
              <a:t>Thinking</a:t>
            </a:r>
            <a:r>
              <a:rPr lang="de-AT" dirty="0"/>
              <a:t> (CT)</a:t>
            </a:r>
          </a:p>
          <a:p>
            <a:pPr lvl="1"/>
            <a:r>
              <a:rPr lang="de-AT" dirty="0"/>
              <a:t>Nützlich in allen Fächer, v.a. in Sprachen </a:t>
            </a:r>
          </a:p>
          <a:p>
            <a:pPr lvl="1"/>
            <a:r>
              <a:rPr lang="de-AT" dirty="0"/>
              <a:t>Basics leicht zu lernen</a:t>
            </a:r>
          </a:p>
          <a:p>
            <a:pPr lvl="1"/>
            <a:r>
              <a:rPr lang="de-AT" dirty="0"/>
              <a:t>Klare Prioritäten: CT oder Lernstrategie</a:t>
            </a:r>
          </a:p>
          <a:p>
            <a:pPr lvl="1"/>
            <a:r>
              <a:rPr lang="de-AT" dirty="0"/>
              <a:t>2 Schritte notwendig: </a:t>
            </a:r>
          </a:p>
          <a:p>
            <a:pPr marL="914400" lvl="2" indent="0">
              <a:buNone/>
            </a:pPr>
            <a:r>
              <a:rPr lang="de-AT" dirty="0"/>
              <a:t>1. Richtige Formen, Strukturen</a:t>
            </a:r>
          </a:p>
          <a:p>
            <a:pPr marL="914400" lvl="2" indent="0">
              <a:buNone/>
            </a:pPr>
            <a:r>
              <a:rPr lang="de-AT" dirty="0"/>
              <a:t>2. Abstraktion, Generalisierung</a:t>
            </a:r>
          </a:p>
          <a:p>
            <a:pPr lvl="1"/>
            <a:r>
              <a:rPr lang="de-AT" dirty="0"/>
              <a:t>Mehr Materialien benötigt	</a:t>
            </a:r>
          </a:p>
          <a:p>
            <a:r>
              <a:rPr lang="de-DE" dirty="0"/>
              <a:t>Modeling at School</a:t>
            </a:r>
          </a:p>
          <a:p>
            <a:pPr lvl="1"/>
            <a:r>
              <a:rPr lang="de-DE" dirty="0"/>
              <a:t>Erasmus+ Key Action 2 Strategische Partnerschaft</a:t>
            </a:r>
          </a:p>
          <a:p>
            <a:pPr lvl="1"/>
            <a:r>
              <a:rPr lang="de-AT" dirty="0"/>
              <a:t>Studien in verschiedenen Fächern zu</a:t>
            </a:r>
          </a:p>
          <a:p>
            <a:pPr lvl="2"/>
            <a:r>
              <a:rPr lang="de-AT" sz="2200" dirty="0"/>
              <a:t>Auswirkung auf Textverständnis</a:t>
            </a:r>
          </a:p>
          <a:p>
            <a:pPr lvl="2"/>
            <a:r>
              <a:rPr lang="de-AT" sz="2200" dirty="0"/>
              <a:t>Generalisierung und Abstraktion</a:t>
            </a:r>
          </a:p>
          <a:p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46</a:t>
            </a:fld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D9F973-908C-42F7-8878-33ADDFD9F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874056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103F03-F6F1-4860-B660-A959D8A3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Das COOL Lab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DF3C64-0E9F-4270-8025-2063FB7C9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dirty="0"/>
              <a:t>ist eine (mobile) </a:t>
            </a:r>
            <a:r>
              <a:rPr lang="de-AT" i="1" dirty="0"/>
              <a:t>innovative Lehr-Lern-Werkstatt</a:t>
            </a:r>
            <a:r>
              <a:rPr lang="de-AT" dirty="0"/>
              <a:t> für </a:t>
            </a:r>
            <a:r>
              <a:rPr lang="de-AT" i="1" dirty="0"/>
              <a:t>alle</a:t>
            </a:r>
            <a:r>
              <a:rPr lang="de-AT" dirty="0"/>
              <a:t> </a:t>
            </a:r>
            <a:r>
              <a:rPr lang="de-AT" i="1" dirty="0"/>
              <a:t>Fächer</a:t>
            </a:r>
            <a:r>
              <a:rPr lang="de-AT" dirty="0"/>
              <a:t> und </a:t>
            </a:r>
            <a:r>
              <a:rPr lang="de-AT" i="1" dirty="0"/>
              <a:t>Schulstufen,</a:t>
            </a:r>
            <a:endParaRPr lang="de-AT" dirty="0"/>
          </a:p>
          <a:p>
            <a:pPr lvl="0"/>
            <a:r>
              <a:rPr lang="de-AT" dirty="0"/>
              <a:t>fördert </a:t>
            </a:r>
            <a:r>
              <a:rPr lang="de-AT" i="1" dirty="0"/>
              <a:t>digitale Kompetenzen</a:t>
            </a:r>
            <a:r>
              <a:rPr lang="de-AT" dirty="0"/>
              <a:t> und </a:t>
            </a:r>
            <a:r>
              <a:rPr lang="de-AT" i="1" dirty="0"/>
              <a:t>Computational </a:t>
            </a:r>
            <a:r>
              <a:rPr lang="de-AT" i="1" dirty="0" err="1"/>
              <a:t>Thinking</a:t>
            </a:r>
            <a:r>
              <a:rPr lang="de-AT" i="1" dirty="0"/>
              <a:t> </a:t>
            </a:r>
            <a:r>
              <a:rPr lang="de-AT" dirty="0"/>
              <a:t>quer durch alle Fächer, </a:t>
            </a:r>
          </a:p>
          <a:p>
            <a:pPr lvl="0"/>
            <a:r>
              <a:rPr lang="de-AT" dirty="0"/>
              <a:t>Unterstützt LehrerInnen bei der Umsetzung des Lehrplans </a:t>
            </a:r>
            <a:r>
              <a:rPr lang="de-AT" i="1" dirty="0"/>
              <a:t>Digitale Grundbildung</a:t>
            </a:r>
            <a:r>
              <a:rPr lang="de-AT" dirty="0"/>
              <a:t> an Ihrer Schule, indem </a:t>
            </a:r>
            <a:r>
              <a:rPr lang="de-AT" i="1" dirty="0"/>
              <a:t>Unterricht</a:t>
            </a:r>
            <a:r>
              <a:rPr lang="de-AT" dirty="0"/>
              <a:t> und </a:t>
            </a:r>
            <a:r>
              <a:rPr lang="de-AT" i="1" dirty="0"/>
              <a:t>Fortbildung</a:t>
            </a:r>
            <a:r>
              <a:rPr lang="de-AT" dirty="0"/>
              <a:t> miteinander kombiniert werden.</a:t>
            </a:r>
          </a:p>
          <a:p>
            <a:pPr marL="0" indent="0">
              <a:buNone/>
            </a:pP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BE76B9-B888-4745-BE80-0DA0F5EED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C72B28D-274E-469F-B8CA-2F04F8756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4427A0-4485-481B-8A5D-4A433038B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47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03407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451F16-D7BF-4973-96FA-4199273DB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/>
              <a:t>Das COOL Lab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306396-F986-412C-BCE4-B21D603BC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244" y="1459605"/>
            <a:ext cx="7886700" cy="4902723"/>
          </a:xfrm>
        </p:spPr>
        <p:txBody>
          <a:bodyPr>
            <a:normAutofit/>
          </a:bodyPr>
          <a:lstStyle/>
          <a:p>
            <a:r>
              <a:rPr lang="de-AT" altLang="de-DE" sz="3200" dirty="0"/>
              <a:t>Alle Besucher können…</a:t>
            </a:r>
            <a:endParaRPr lang="en-US" altLang="de-DE" sz="2400" dirty="0"/>
          </a:p>
          <a:p>
            <a:pPr lvl="1"/>
            <a:r>
              <a:rPr lang="en-US" altLang="de-DE" dirty="0"/>
              <a:t>in die Rolle von </a:t>
            </a:r>
            <a:r>
              <a:rPr lang="en-US" altLang="de-DE" dirty="0" err="1"/>
              <a:t>Lernenden</a:t>
            </a:r>
            <a:r>
              <a:rPr lang="en-US" altLang="de-DE" dirty="0"/>
              <a:t>, </a:t>
            </a:r>
            <a:r>
              <a:rPr lang="en-US" altLang="de-DE" dirty="0" err="1"/>
              <a:t>Lehrenden</a:t>
            </a:r>
            <a:r>
              <a:rPr lang="en-US" altLang="de-DE" dirty="0"/>
              <a:t>, </a:t>
            </a:r>
            <a:r>
              <a:rPr lang="en-US" altLang="de-DE" dirty="0" err="1"/>
              <a:t>ForscherInnen</a:t>
            </a:r>
            <a:r>
              <a:rPr lang="en-US" altLang="de-DE" dirty="0"/>
              <a:t> und </a:t>
            </a:r>
            <a:r>
              <a:rPr lang="en-US" altLang="de-DE" dirty="0" err="1"/>
              <a:t>EntwicklerInnen</a:t>
            </a:r>
            <a:r>
              <a:rPr lang="en-US" altLang="de-DE" dirty="0"/>
              <a:t> </a:t>
            </a:r>
            <a:r>
              <a:rPr lang="en-US" altLang="de-DE" dirty="0" err="1"/>
              <a:t>schlüpfen</a:t>
            </a:r>
            <a:endParaRPr lang="en-US" altLang="de-DE" dirty="0"/>
          </a:p>
          <a:p>
            <a:pPr lvl="1"/>
            <a:r>
              <a:rPr lang="en-US" altLang="de-DE" dirty="0"/>
              <a:t>innovative </a:t>
            </a:r>
            <a:r>
              <a:rPr lang="en-US" altLang="de-DE" dirty="0" err="1"/>
              <a:t>Technologien</a:t>
            </a:r>
            <a:r>
              <a:rPr lang="en-US" altLang="de-DE" dirty="0"/>
              <a:t> </a:t>
            </a:r>
            <a:r>
              <a:rPr lang="en-US" altLang="de-DE" dirty="0" err="1"/>
              <a:t>entdecken</a:t>
            </a:r>
            <a:r>
              <a:rPr lang="en-US" altLang="de-DE" dirty="0"/>
              <a:t> und </a:t>
            </a:r>
            <a:r>
              <a:rPr lang="en-US" altLang="de-DE" dirty="0" err="1"/>
              <a:t>anwenden</a:t>
            </a:r>
            <a:endParaRPr lang="en-US" altLang="de-DE" dirty="0"/>
          </a:p>
          <a:p>
            <a:r>
              <a:rPr lang="de-AT" altLang="de-DE" sz="3200" dirty="0"/>
              <a:t>Verschiedenste Themenschwerpunkte</a:t>
            </a:r>
          </a:p>
          <a:p>
            <a:pPr lvl="1"/>
            <a:r>
              <a:rPr lang="de-AT" altLang="de-DE" dirty="0" err="1"/>
              <a:t>Computational</a:t>
            </a:r>
            <a:r>
              <a:rPr lang="de-AT" altLang="de-DE" dirty="0"/>
              <a:t> </a:t>
            </a:r>
            <a:r>
              <a:rPr lang="de-AT" altLang="de-DE" dirty="0" err="1"/>
              <a:t>Thinking</a:t>
            </a:r>
            <a:r>
              <a:rPr lang="de-AT" altLang="de-DE" dirty="0"/>
              <a:t> quer durch alle Fächer</a:t>
            </a:r>
          </a:p>
          <a:p>
            <a:pPr lvl="1"/>
            <a:r>
              <a:rPr lang="de-AT" altLang="de-DE" dirty="0"/>
              <a:t>Digitale Technologien entdecken und Produkte entwerfen (z.B. Websites, Apps, Spiele)</a:t>
            </a:r>
          </a:p>
          <a:p>
            <a:pPr lvl="1"/>
            <a:r>
              <a:rPr lang="de-AT" altLang="de-DE" dirty="0"/>
              <a:t>Kreativen, technologiegestützten Unterricht planen und durchführen</a:t>
            </a:r>
          </a:p>
          <a:p>
            <a:pPr lvl="1"/>
            <a:r>
              <a:rPr lang="de-AT" altLang="de-DE" dirty="0"/>
              <a:t>Lernkompetenzen wie Textverständnis, Problemlösen, logisches Denken etc. fördern</a:t>
            </a:r>
          </a:p>
          <a:p>
            <a:pPr lvl="1"/>
            <a:endParaRPr lang="de-AT" altLang="de-DE" dirty="0"/>
          </a:p>
          <a:p>
            <a:pPr lvl="2"/>
            <a:endParaRPr lang="de-AT" alt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75D615-B33A-418B-A3EC-8CFDEFE31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B2E143-1BEE-402F-A4E3-202275A46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48</a:t>
            </a:fld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4D84AF-C751-4C89-9B12-A905DB1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349394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3600" dirty="0"/>
              <a:t>Didaktisches Konzept: </a:t>
            </a:r>
            <a:r>
              <a:rPr lang="de-DE" sz="3600" dirty="0"/>
              <a:t>COOL </a:t>
            </a:r>
            <a:r>
              <a:rPr lang="de-DE" sz="3600" dirty="0" err="1"/>
              <a:t>Informatics</a:t>
            </a:r>
            <a:endParaRPr lang="de-DE" sz="2800" dirty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3257472"/>
              </p:ext>
            </p:extLst>
          </p:nvPr>
        </p:nvGraphicFramePr>
        <p:xfrm>
          <a:off x="1041027" y="1473341"/>
          <a:ext cx="7742853" cy="5586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Document" r:id="rId4" imgW="6764215" imgH="5033636" progId="Word.Document.12">
                  <p:embed/>
                </p:oleObj>
              </mc:Choice>
              <mc:Fallback>
                <p:oleObj name="Document" r:id="rId4" imgW="6764215" imgH="5033636" progId="Word.Document.12">
                  <p:embed/>
                  <p:pic>
                    <p:nvPicPr>
                      <p:cNvPr id="7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1027" y="1473341"/>
                        <a:ext cx="7742853" cy="5586811"/>
                      </a:xfrm>
                      <a:prstGeom prst="rect">
                        <a:avLst/>
                      </a:prstGeom>
                      <a:solidFill>
                        <a:schemeClr val="bg1">
                          <a:alpha val="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1041027" y="6362328"/>
            <a:ext cx="2057400" cy="365125"/>
          </a:xfrm>
        </p:spPr>
        <p:txBody>
          <a:bodyPr/>
          <a:lstStyle/>
          <a:p>
            <a:r>
              <a:rPr lang="de-DE"/>
              <a:t>Barbara Sabitzer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387600" y="6362328"/>
            <a:ext cx="4363851" cy="365125"/>
          </a:xfrm>
        </p:spPr>
        <p:txBody>
          <a:bodyPr/>
          <a:lstStyle/>
          <a:p>
            <a:r>
              <a:rPr lang="en-US"/>
              <a:t>Computational Thinking &amp; Modeling for Everyone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6A3F13-EBB3-4A41-B756-40FD8FB6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49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9413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9F9E7C-9480-4EE9-B117-FB70B5E22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 dirty="0"/>
              <a:t>Textverständnis &amp; Kreatives Schreiben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129A32-E23D-44FE-B320-E83DBF66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668736-0F81-470F-A5D6-8D453F57E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A482B6-A741-44BB-8601-D48315185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5</a:t>
            </a:fld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5D45340-F005-407B-84E7-FECAE4DDB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899" y="1481415"/>
            <a:ext cx="6219825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694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BCFFE-1AF8-42F4-A7BB-4EC7A830A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dirty="0"/>
              <a:t>Angebote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DCCB138-FC03-4A66-B787-F9F9A8863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027" y="1649505"/>
            <a:ext cx="7886700" cy="5077948"/>
          </a:xfrm>
        </p:spPr>
        <p:txBody>
          <a:bodyPr>
            <a:normAutofit fontScale="85000" lnSpcReduction="10000"/>
          </a:bodyPr>
          <a:lstStyle/>
          <a:p>
            <a:r>
              <a:rPr lang="de-DE" dirty="0"/>
              <a:t>Workshops für Schulklassen aller Fächer und Schulstufe z.B.</a:t>
            </a:r>
          </a:p>
          <a:p>
            <a:pPr lvl="1"/>
            <a:r>
              <a:rPr lang="de-DE" dirty="0"/>
              <a:t>Computational </a:t>
            </a:r>
            <a:r>
              <a:rPr lang="de-DE" dirty="0" err="1"/>
              <a:t>Thinking</a:t>
            </a:r>
            <a:endParaRPr lang="de-DE" dirty="0"/>
          </a:p>
          <a:p>
            <a:pPr lvl="1"/>
            <a:r>
              <a:rPr lang="de-DE" dirty="0"/>
              <a:t>3D-Druck</a:t>
            </a:r>
          </a:p>
          <a:p>
            <a:pPr lvl="1"/>
            <a:r>
              <a:rPr lang="de-DE" dirty="0"/>
              <a:t>Modellierung als kreatives Lernwerkzeug</a:t>
            </a:r>
          </a:p>
          <a:p>
            <a:r>
              <a:rPr lang="de-DE" dirty="0"/>
              <a:t>Kinderkongress</a:t>
            </a:r>
          </a:p>
          <a:p>
            <a:r>
              <a:rPr lang="de-DE" dirty="0"/>
              <a:t>Workshops für Einzelpersonen u. Kleingruppen (ab 4 Jahre)</a:t>
            </a:r>
          </a:p>
          <a:p>
            <a:pPr lvl="1"/>
            <a:r>
              <a:rPr lang="de-DE" dirty="0" err="1"/>
              <a:t>Talenteförderung</a:t>
            </a:r>
            <a:endParaRPr lang="de-DE" dirty="0"/>
          </a:p>
          <a:p>
            <a:pPr lvl="2"/>
            <a:r>
              <a:rPr lang="de-DE" dirty="0"/>
              <a:t>Informatik-Werkstatt, Cool Mini Club, Cool Talente Club…</a:t>
            </a:r>
          </a:p>
          <a:p>
            <a:pPr lvl="1"/>
            <a:r>
              <a:rPr lang="de-DE" dirty="0"/>
              <a:t>Thementage &amp; Workshops</a:t>
            </a:r>
          </a:p>
          <a:p>
            <a:pPr lvl="2"/>
            <a:r>
              <a:rPr lang="de-DE" dirty="0"/>
              <a:t>Alltagsthemen oder andere Fächer als Basis für Computational </a:t>
            </a:r>
            <a:r>
              <a:rPr lang="de-DE" dirty="0" err="1"/>
              <a:t>Thinking</a:t>
            </a:r>
            <a:r>
              <a:rPr lang="de-DE" dirty="0"/>
              <a:t> und informatische Themen, z.B. Modedesign &amp; Informatik</a:t>
            </a:r>
          </a:p>
          <a:p>
            <a:pPr lvl="1"/>
            <a:r>
              <a:rPr lang="de-DE" dirty="0"/>
              <a:t>Projekte &amp; vorwissenschaftliche Arbeiten </a:t>
            </a:r>
          </a:p>
          <a:p>
            <a:pPr lvl="1"/>
            <a:r>
              <a:rPr lang="de-DE" dirty="0"/>
              <a:t>Praktika &amp; Mitarbeit</a:t>
            </a:r>
          </a:p>
          <a:p>
            <a:pPr lvl="1"/>
            <a:r>
              <a:rPr lang="de-DE" dirty="0"/>
              <a:t>Wettbewerbe </a:t>
            </a:r>
          </a:p>
          <a:p>
            <a:pPr marL="457200" lvl="1" indent="0" algn="ctr">
              <a:buNone/>
            </a:pPr>
            <a:r>
              <a:rPr lang="de-DE" b="1" dirty="0"/>
              <a:t>Nähere Infos unter: </a:t>
            </a:r>
            <a:r>
              <a:rPr lang="de-DE" dirty="0"/>
              <a:t>jku.at/schule/cool-lab/</a:t>
            </a:r>
          </a:p>
          <a:p>
            <a:pPr marL="457200" lvl="1" indent="0">
              <a:buNone/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4A87FB-62F1-4052-9C33-9F861D2C4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6530E9-AA6B-466E-AB0C-4ACE966BA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50</a:t>
            </a:fld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0ED861-E2BB-4B96-A0AE-4A66D8F50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701620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8626" y="1368532"/>
            <a:ext cx="8128373" cy="5112048"/>
          </a:xfrm>
        </p:spPr>
        <p:txBody>
          <a:bodyPr>
            <a:noAutofit/>
          </a:bodyPr>
          <a:lstStyle/>
          <a:p>
            <a:pPr marL="177800" indent="-1778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dirty="0"/>
              <a:t>[1] J. M. Wing, “Computational Thinking,” </a:t>
            </a:r>
            <a:r>
              <a:rPr lang="en-US" sz="1200" dirty="0" err="1"/>
              <a:t>Commun</a:t>
            </a:r>
            <a:r>
              <a:rPr lang="en-US" sz="1200" dirty="0"/>
              <a:t>. ACM March, vol. 49, no. 3, 2006.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dirty="0"/>
              <a:t>[2] D. Barr, J. Harrison, and L. </a:t>
            </a:r>
            <a:r>
              <a:rPr lang="en-US" sz="1200" dirty="0" err="1"/>
              <a:t>Conery</a:t>
            </a:r>
            <a:r>
              <a:rPr lang="en-US" sz="1200" dirty="0"/>
              <a:t>, “Computational thinking: A digital age skill for everyone.,” Learn. Lead. with Technol., vol. 38, no. 6, pp. 20–23, 2011.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dirty="0"/>
              <a:t>[3] I. </a:t>
            </a:r>
            <a:r>
              <a:rPr lang="en-US" sz="1200" dirty="0" err="1"/>
              <a:t>Diethelm</a:t>
            </a:r>
            <a:r>
              <a:rPr lang="en-US" sz="1200" dirty="0"/>
              <a:t>, “Strictly models and objects first: </a:t>
            </a:r>
            <a:r>
              <a:rPr lang="en-US" sz="1200" dirty="0" err="1"/>
              <a:t>Unterrichtskonzept</a:t>
            </a:r>
            <a:r>
              <a:rPr lang="en-US" sz="1200" dirty="0"/>
              <a:t> und-</a:t>
            </a:r>
            <a:r>
              <a:rPr lang="en-US" sz="1200" dirty="0" err="1"/>
              <a:t>methodik</a:t>
            </a:r>
            <a:r>
              <a:rPr lang="en-US" sz="1200" dirty="0"/>
              <a:t> </a:t>
            </a:r>
            <a:r>
              <a:rPr lang="en-US" sz="1200" dirty="0" err="1"/>
              <a:t>für</a:t>
            </a:r>
            <a:r>
              <a:rPr lang="en-US" sz="1200" dirty="0"/>
              <a:t> </a:t>
            </a:r>
            <a:r>
              <a:rPr lang="en-US" sz="1200" dirty="0" err="1"/>
              <a:t>objektorientierte</a:t>
            </a:r>
            <a:r>
              <a:rPr lang="en-US" sz="1200" dirty="0"/>
              <a:t> </a:t>
            </a:r>
            <a:r>
              <a:rPr lang="en-US" sz="1200" dirty="0" err="1"/>
              <a:t>Modellierung</a:t>
            </a:r>
            <a:r>
              <a:rPr lang="en-US" sz="1200" dirty="0"/>
              <a:t> </a:t>
            </a:r>
            <a:r>
              <a:rPr lang="en-US" sz="1200" dirty="0" err="1"/>
              <a:t>im</a:t>
            </a:r>
            <a:r>
              <a:rPr lang="en-US" sz="1200" dirty="0"/>
              <a:t> </a:t>
            </a:r>
            <a:r>
              <a:rPr lang="en-US" sz="1200" dirty="0" err="1"/>
              <a:t>Informatikunterricht</a:t>
            </a:r>
            <a:r>
              <a:rPr lang="en-US" sz="1200" dirty="0"/>
              <a:t>.” Pro Business, 2007.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dirty="0"/>
              <a:t>[4] D. A. Sousa, How the gifted brain learns. Corwin Press, 2009.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dirty="0"/>
              <a:t>[5] W. und F. BMBWF (</a:t>
            </a:r>
            <a:r>
              <a:rPr lang="en-US" sz="1200" dirty="0" err="1"/>
              <a:t>Bundesministerium</a:t>
            </a:r>
            <a:r>
              <a:rPr lang="en-US" sz="1200" dirty="0"/>
              <a:t> </a:t>
            </a:r>
            <a:r>
              <a:rPr lang="en-US" sz="1200" dirty="0" err="1"/>
              <a:t>für</a:t>
            </a:r>
            <a:r>
              <a:rPr lang="en-US" sz="1200" dirty="0"/>
              <a:t> </a:t>
            </a:r>
            <a:r>
              <a:rPr lang="en-US" sz="1200" dirty="0" err="1"/>
              <a:t>Bildung</a:t>
            </a:r>
            <a:r>
              <a:rPr lang="en-US" sz="1200" dirty="0"/>
              <a:t>, “DIGITALE GRUNDBILDUNG. In: </a:t>
            </a:r>
            <a:r>
              <a:rPr lang="en-US" sz="1200" dirty="0" err="1"/>
              <a:t>Änderung</a:t>
            </a:r>
            <a:r>
              <a:rPr lang="en-US" sz="1200" dirty="0"/>
              <a:t> der </a:t>
            </a:r>
            <a:r>
              <a:rPr lang="en-US" sz="1200" dirty="0" err="1"/>
              <a:t>Verordnung</a:t>
            </a:r>
            <a:r>
              <a:rPr lang="en-US" sz="1200" dirty="0"/>
              <a:t> </a:t>
            </a:r>
            <a:r>
              <a:rPr lang="en-US" sz="1200" dirty="0" err="1"/>
              <a:t>über</a:t>
            </a:r>
            <a:r>
              <a:rPr lang="en-US" sz="1200" dirty="0"/>
              <a:t> die </a:t>
            </a:r>
            <a:r>
              <a:rPr lang="en-US" sz="1200" dirty="0" err="1"/>
              <a:t>Lehrpläne</a:t>
            </a:r>
            <a:r>
              <a:rPr lang="en-US" sz="1200" dirty="0"/>
              <a:t> der </a:t>
            </a:r>
            <a:r>
              <a:rPr lang="en-US" sz="1200" dirty="0" err="1"/>
              <a:t>Neuen</a:t>
            </a:r>
            <a:r>
              <a:rPr lang="en-US" sz="1200" dirty="0"/>
              <a:t> </a:t>
            </a:r>
            <a:r>
              <a:rPr lang="en-US" sz="1200" dirty="0" err="1"/>
              <a:t>Mittelschulen</a:t>
            </a:r>
            <a:r>
              <a:rPr lang="en-US" sz="1200" dirty="0"/>
              <a:t> </a:t>
            </a:r>
            <a:r>
              <a:rPr lang="en-US" sz="1200" dirty="0" err="1"/>
              <a:t>sowie</a:t>
            </a:r>
            <a:r>
              <a:rPr lang="en-US" sz="1200" dirty="0"/>
              <a:t> der </a:t>
            </a:r>
            <a:r>
              <a:rPr lang="en-US" sz="1200" dirty="0" err="1"/>
              <a:t>Verordnung</a:t>
            </a:r>
            <a:r>
              <a:rPr lang="en-US" sz="1200" dirty="0"/>
              <a:t> </a:t>
            </a:r>
            <a:r>
              <a:rPr lang="en-US" sz="1200" dirty="0" err="1"/>
              <a:t>über</a:t>
            </a:r>
            <a:r>
              <a:rPr lang="en-US" sz="1200" dirty="0"/>
              <a:t> die </a:t>
            </a:r>
            <a:r>
              <a:rPr lang="en-US" sz="1200" dirty="0" err="1"/>
              <a:t>Lehrpläne</a:t>
            </a:r>
            <a:r>
              <a:rPr lang="en-US" sz="1200" dirty="0"/>
              <a:t> der </a:t>
            </a:r>
            <a:r>
              <a:rPr lang="en-US" sz="1200" dirty="0" err="1"/>
              <a:t>allgemeinbildenden</a:t>
            </a:r>
            <a:r>
              <a:rPr lang="en-US" sz="1200" dirty="0"/>
              <a:t> </a:t>
            </a:r>
            <a:r>
              <a:rPr lang="en-US" sz="1200" dirty="0" err="1"/>
              <a:t>höheren</a:t>
            </a:r>
            <a:r>
              <a:rPr lang="en-US" sz="1200" dirty="0"/>
              <a:t> </a:t>
            </a:r>
            <a:r>
              <a:rPr lang="en-US" sz="1200" dirty="0" err="1"/>
              <a:t>Schulen</a:t>
            </a:r>
            <a:r>
              <a:rPr lang="en-US" sz="1200" dirty="0"/>
              <a:t>,” 2018. [Online]. Available: https://www.ris.bka.gv.at/Dokumente/BgblAuth/BGBLA_2018_II_71/BGBLA_2018_II_71.pdfsig. [Accessed: 14-May-2018].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dirty="0"/>
              <a:t>[6] “</a:t>
            </a:r>
            <a:r>
              <a:rPr lang="en-US" sz="1200" dirty="0" err="1"/>
              <a:t>Lehrplan</a:t>
            </a:r>
            <a:r>
              <a:rPr lang="en-US" sz="1200" dirty="0"/>
              <a:t> der </a:t>
            </a:r>
            <a:r>
              <a:rPr lang="en-US" sz="1200" dirty="0" err="1"/>
              <a:t>Volksschule</a:t>
            </a:r>
            <a:r>
              <a:rPr lang="en-US" sz="1200" dirty="0"/>
              <a:t>. </a:t>
            </a:r>
            <a:r>
              <a:rPr lang="en-US" sz="1200" dirty="0" err="1"/>
              <a:t>Artikel</a:t>
            </a:r>
            <a:r>
              <a:rPr lang="en-US" sz="1200" dirty="0"/>
              <a:t> I und II, Stand: </a:t>
            </a:r>
            <a:r>
              <a:rPr lang="en-US" sz="1200" dirty="0" err="1"/>
              <a:t>BGBl</a:t>
            </a:r>
            <a:r>
              <a:rPr lang="en-US" sz="1200" dirty="0"/>
              <a:t>. II Nr. 303/2012,” 2012. [Online]. Available: https://www.bmbf.gv.at/schulen/unterricht/lp/lp_vs_gesamt_14055.pdf?4dzgm2. [Accessed: 15-Mar-2015].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dirty="0"/>
              <a:t>[7] </a:t>
            </a:r>
            <a:r>
              <a:rPr lang="de-DE" sz="1200" dirty="0"/>
              <a:t>J. Perl, M. </a:t>
            </a:r>
            <a:r>
              <a:rPr lang="de-DE" sz="1200" dirty="0" err="1"/>
              <a:t>Lames</a:t>
            </a:r>
            <a:r>
              <a:rPr lang="de-DE" sz="1200" dirty="0"/>
              <a:t>, U. </a:t>
            </a:r>
            <a:r>
              <a:rPr lang="de-DE" sz="1200" dirty="0" err="1"/>
              <a:t>Glitsch</a:t>
            </a:r>
            <a:r>
              <a:rPr lang="de-DE" sz="1200" dirty="0"/>
              <a:t> (Hrsg.): Modellbildung in der Sportwissenschaft. Hofmann Schorndorf, Deutschland 2002 </a:t>
            </a:r>
            <a:br>
              <a:rPr lang="de-DE" sz="1200" dirty="0"/>
            </a:br>
            <a:r>
              <a:rPr lang="de-DE" sz="1200" dirty="0"/>
              <a:t>(Beiträge zur Lehre und Forschung im Sport, Band 132)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dirty="0"/>
              <a:t>[8] B. Sabitzer and P. K. </a:t>
            </a:r>
            <a:r>
              <a:rPr lang="en-US" sz="1200" dirty="0" err="1"/>
              <a:t>Antonitsch</a:t>
            </a:r>
            <a:r>
              <a:rPr lang="en-US" sz="1200" dirty="0"/>
              <a:t>, “OF BYTES AND BRAIN? INFORMATICS EDUCATION MEETS NEURODIDACTICS,” in INTED2012 Proceedings, 2012, pp. 2003–2012.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dirty="0"/>
              <a:t>[9] </a:t>
            </a:r>
            <a:r>
              <a:rPr lang="en-US" sz="1200" dirty="0" err="1"/>
              <a:t>Salbrechter</a:t>
            </a:r>
            <a:r>
              <a:rPr lang="en-US" sz="1200" dirty="0"/>
              <a:t>, C.; </a:t>
            </a:r>
            <a:r>
              <a:rPr lang="en-US" sz="1200" dirty="0" err="1"/>
              <a:t>Kölblinger</a:t>
            </a:r>
            <a:r>
              <a:rPr lang="en-US" sz="1200" dirty="0"/>
              <a:t>, I.; Sabitzer B. (2015). Modeling – A Computational Thinking Concept And Tool For Cross-Curricular Teaching. INTED 2015 Proceedings, pp. 4280-4290.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dirty="0"/>
              <a:t>[10] B. Sabitzer and S. </a:t>
            </a:r>
            <a:r>
              <a:rPr lang="en-US" sz="1200" dirty="0" err="1"/>
              <a:t>Pasterk</a:t>
            </a:r>
            <a:r>
              <a:rPr lang="en-US" sz="1200" dirty="0"/>
              <a:t>, “Modeling: A computer science concept for general education,” in Proceedings - Frontiers in Education Conference, FIE, 2015, vol. 2014.</a:t>
            </a:r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dirty="0"/>
              <a:t>[11] Sabitzer, B., </a:t>
            </a:r>
            <a:r>
              <a:rPr lang="en-US" sz="1200" dirty="0" err="1"/>
              <a:t>Demarle-Meusel</a:t>
            </a:r>
            <a:r>
              <a:rPr lang="en-US" sz="1200" dirty="0"/>
              <a:t>, H., </a:t>
            </a:r>
            <a:r>
              <a:rPr lang="en-US" sz="1200" dirty="0" err="1"/>
              <a:t>Jarnig</a:t>
            </a:r>
            <a:r>
              <a:rPr lang="en-US" sz="1200" dirty="0"/>
              <a:t>, M. (2018) Computational Thinking Through Modeling In Language Lessons. In: Proceedings of EDUCON 2018, April 17 – 20, Santa Cruz de Tenerife, Spain.</a:t>
            </a:r>
            <a:endParaRPr lang="de-DE" sz="1200" dirty="0"/>
          </a:p>
          <a:p>
            <a:pPr marL="177800" indent="-1778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dirty="0"/>
              <a:t>[12] B. Sabitzer, S. </a:t>
            </a:r>
            <a:r>
              <a:rPr lang="en-US" sz="1200" dirty="0" err="1"/>
              <a:t>Pasterk</a:t>
            </a:r>
            <a:r>
              <a:rPr lang="en-US" sz="1200" dirty="0"/>
              <a:t>, and E. </a:t>
            </a:r>
            <a:r>
              <a:rPr lang="en-US" sz="1200" dirty="0" err="1"/>
              <a:t>Reçi</a:t>
            </a:r>
            <a:r>
              <a:rPr lang="en-US" sz="1200" dirty="0"/>
              <a:t>, “INFORMATICS–A CHILD’S PLAY?!,” in Proceedings of the 6th International Conference on Education and New Learning Technologies (EDULEARN), 2014.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51</a:t>
            </a:fld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3EC893-48BB-47D1-A389-20490FD90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527956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9F04A13-F889-4538-A48F-1827ED628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Schülerarbeiten</a:t>
            </a:r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7444BCC9-FAD4-4589-84CC-1F2682774F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796870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AD23FB-B452-4A0D-90E4-DA3C4826E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Band</a:t>
            </a:r>
          </a:p>
        </p:txBody>
      </p:sp>
      <p:pic>
        <p:nvPicPr>
          <p:cNvPr id="7" name="Grafik 6" descr="C:\Users\rohrerm\AppData\Local\Microsoft\Windows\INetCache\Content.Word\IMG_20170724_134334.jpg">
            <a:extLst>
              <a:ext uri="{FF2B5EF4-FFF2-40B4-BE49-F238E27FC236}">
                <a16:creationId xmlns:a16="http://schemas.microsoft.com/office/drawing/2014/main" id="{5D4B2816-32D4-4168-8D23-9577431D8BD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62" y="89499"/>
            <a:ext cx="5486400" cy="66866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E4F46D-CF25-4D20-A802-02100D7EA1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AT" smtClean="0"/>
              <a:t>53</a:t>
            </a:fld>
            <a:endParaRPr lang="de-AT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D257642C-1B12-449D-B306-23811D8D3B8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Barbara Sabitzer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3568184-2072-4A01-AB3A-6BABD30C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049516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DB135B-5D58-4A90-885C-3AB998B8C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Länder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013C8F-EFE6-460A-84EA-870A7BBB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59C7DC-A524-4F29-B298-4427DB3C2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68A3DC-52BF-4A8E-B693-9380288DF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54</a:t>
            </a:fld>
            <a:endParaRPr lang="de-AT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23CB18-5B71-4972-80FE-94329947E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603" y="220221"/>
            <a:ext cx="6091539" cy="645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935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CD62D-4E39-4CA4-87AE-86577C0AA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Schnee &amp; Lawinen (1c BG)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1D8541-B018-4FA3-A09A-FB679121F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3FB182-B457-4782-8885-9BD41A098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15325B-26E0-44B0-A9C1-9300B2464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55</a:t>
            </a:fld>
            <a:endParaRPr lang="de-AT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71EC791-2745-41A2-8D82-7B6BE2C96EE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0" y="1011174"/>
            <a:ext cx="9146278" cy="58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900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1D9820-3715-4F71-AFCA-BB60ADB1B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Wildtiere (1c BG)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7B8090-4B0B-408A-8CF3-2D6B39E4C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90BDD7-6422-468D-992E-102565C5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61FD35-50C0-4104-A86A-B86586A5D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56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62E7D6C-0C6C-4D76-A9DD-76BEA3C6F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3" y="1908581"/>
            <a:ext cx="9196396" cy="306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418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FAE990-AA41-454F-9C01-EAFAFDF3D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Essen (1c BG)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DE899A-DB90-4011-B7D1-8C1C4788B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906577-A001-48D4-8A80-B76C14877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44862F-FE66-44C7-B696-C41C22B5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57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1A1DC0A-239B-4021-A265-395874C2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458"/>
            <a:ext cx="9142281" cy="47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759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AA4C1-5478-480C-8CCE-6E52E9C17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HÜ 5g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2B2FF1-A4FD-4582-8850-5D0F58233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68C728-BDFB-462E-A046-6305BB4E3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001A9A-64D9-44BB-BD02-D92244DCB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58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AD2CD4B-5A35-4446-A27A-C316FCC6C0F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606722" y="-17424"/>
            <a:ext cx="6244714" cy="700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679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5BB7D-A7FC-47C3-9755-0A9FEEDBD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Straßenbahn fahren (5g)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75F8CA-C540-42C4-81BF-180835579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2E59B1-3538-489A-B9D0-BDA6A0AAF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860358-8DDE-4EE2-BF79-6AEBB2A6A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59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C6A24AD-9B59-42EE-A794-B8B2495CE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6728"/>
            <a:ext cx="9086303" cy="513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81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69D75D-5BC5-49FC-919F-DBCB7FFB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Warum CT mit Modellierung?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6E2C1F-BABF-44B1-9CBF-4B88E4B34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853" y="1309422"/>
            <a:ext cx="8205052" cy="5301406"/>
          </a:xfrm>
        </p:spPr>
        <p:txBody>
          <a:bodyPr>
            <a:normAutofit/>
          </a:bodyPr>
          <a:lstStyle/>
          <a:p>
            <a:r>
              <a:rPr lang="en-US" sz="2600" dirty="0" err="1"/>
              <a:t>Internationale</a:t>
            </a:r>
            <a:r>
              <a:rPr lang="en-US" sz="2600" dirty="0"/>
              <a:t> </a:t>
            </a:r>
            <a:r>
              <a:rPr lang="en-US" sz="2600" dirty="0" err="1"/>
              <a:t>Forschungsergebnisse</a:t>
            </a:r>
            <a:endParaRPr lang="en-US" sz="2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200" dirty="0" err="1"/>
              <a:t>Informatikdidaktik</a:t>
            </a:r>
            <a:r>
              <a:rPr lang="en-US" sz="2200" dirty="0"/>
              <a:t> - </a:t>
            </a:r>
            <a:r>
              <a:rPr lang="en-US" sz="2200" dirty="0" err="1"/>
              <a:t>Unterrichtskonzept</a:t>
            </a:r>
            <a:r>
              <a:rPr lang="en-US" sz="2200" dirty="0"/>
              <a:t> „Models first“ </a:t>
            </a:r>
          </a:p>
          <a:p>
            <a:pPr marL="987425" lvl="2"/>
            <a:r>
              <a:rPr lang="en-US" dirty="0" err="1"/>
              <a:t>Modellierung</a:t>
            </a:r>
            <a:r>
              <a:rPr lang="en-US" dirty="0"/>
              <a:t> = </a:t>
            </a:r>
            <a:br>
              <a:rPr lang="en-US" dirty="0"/>
            </a:br>
            <a:r>
              <a:rPr lang="en-US" dirty="0"/>
              <a:t>„</a:t>
            </a:r>
            <a:r>
              <a:rPr lang="en-US" b="1" dirty="0" err="1"/>
              <a:t>Muttersprache</a:t>
            </a:r>
            <a:r>
              <a:rPr lang="en-US" dirty="0"/>
              <a:t> des </a:t>
            </a:r>
            <a:r>
              <a:rPr lang="en-US" dirty="0" err="1"/>
              <a:t>informatischen</a:t>
            </a:r>
            <a:r>
              <a:rPr lang="en-US" dirty="0"/>
              <a:t> </a:t>
            </a:r>
            <a:r>
              <a:rPr lang="en-US" dirty="0" err="1"/>
              <a:t>Problemlösens</a:t>
            </a:r>
            <a:r>
              <a:rPr lang="en-US" dirty="0"/>
              <a:t>“ [3] </a:t>
            </a:r>
          </a:p>
          <a:p>
            <a:pPr lvl="1"/>
            <a:r>
              <a:rPr lang="en-US" sz="2200" dirty="0" err="1"/>
              <a:t>Neurodidaktik</a:t>
            </a:r>
            <a:endParaRPr lang="en-US" sz="2200" dirty="0"/>
          </a:p>
          <a:p>
            <a:pPr marL="987425" lvl="2"/>
            <a:r>
              <a:rPr lang="en-US" dirty="0" err="1"/>
              <a:t>Modellierung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effektive</a:t>
            </a:r>
            <a:r>
              <a:rPr lang="en-US" dirty="0"/>
              <a:t> </a:t>
            </a:r>
            <a:r>
              <a:rPr lang="en-US" b="1" dirty="0" err="1"/>
              <a:t>Lernstrategie</a:t>
            </a:r>
            <a:r>
              <a:rPr lang="en-US" dirty="0"/>
              <a:t> (Advance Organizers [4])</a:t>
            </a:r>
          </a:p>
          <a:p>
            <a:r>
              <a:rPr lang="en-US" sz="2600" dirty="0" err="1"/>
              <a:t>Lehrpläne</a:t>
            </a:r>
            <a:r>
              <a:rPr lang="en-US" sz="2600" dirty="0"/>
              <a:t> </a:t>
            </a:r>
          </a:p>
          <a:p>
            <a:pPr lvl="1"/>
            <a:r>
              <a:rPr lang="en-US" sz="2200" dirty="0" err="1"/>
              <a:t>Sekundarstufe</a:t>
            </a:r>
            <a:r>
              <a:rPr lang="en-US" sz="2200" dirty="0"/>
              <a:t> I: </a:t>
            </a:r>
            <a:r>
              <a:rPr lang="en-US" sz="2200" dirty="0" err="1"/>
              <a:t>Digitale</a:t>
            </a:r>
            <a:r>
              <a:rPr lang="en-US" sz="2200" dirty="0"/>
              <a:t> </a:t>
            </a:r>
            <a:r>
              <a:rPr lang="en-US" sz="2200" dirty="0" err="1"/>
              <a:t>Grundbildung</a:t>
            </a:r>
            <a:r>
              <a:rPr lang="en-US" sz="2200" dirty="0"/>
              <a:t> &amp; CT </a:t>
            </a:r>
            <a:r>
              <a:rPr lang="en-US" sz="2200" dirty="0" err="1"/>
              <a:t>integrativ</a:t>
            </a:r>
            <a:r>
              <a:rPr lang="en-US" sz="2200" dirty="0"/>
              <a:t> </a:t>
            </a:r>
            <a:r>
              <a:rPr lang="en-US" sz="2000" dirty="0"/>
              <a:t>[5]</a:t>
            </a:r>
            <a:endParaRPr lang="en-US" sz="2200" dirty="0"/>
          </a:p>
          <a:p>
            <a:pPr lvl="1"/>
            <a:r>
              <a:rPr lang="en-US" sz="2200" dirty="0" err="1"/>
              <a:t>Primarstufe</a:t>
            </a:r>
            <a:r>
              <a:rPr lang="en-US" sz="2200" dirty="0"/>
              <a:t> – </a:t>
            </a:r>
            <a:r>
              <a:rPr lang="en-US" sz="2200" dirty="0" err="1"/>
              <a:t>Fördern</a:t>
            </a:r>
            <a:r>
              <a:rPr lang="en-US" sz="2200" dirty="0"/>
              <a:t> von</a:t>
            </a:r>
          </a:p>
          <a:p>
            <a:pPr marL="987425" lvl="2">
              <a:lnSpc>
                <a:spcPct val="100000"/>
              </a:lnSpc>
            </a:pPr>
            <a:r>
              <a:rPr lang="en-US" sz="1900" b="1" dirty="0" err="1"/>
              <a:t>Abstraktionsfähigkeit</a:t>
            </a:r>
            <a:r>
              <a:rPr lang="en-US" sz="1900" dirty="0"/>
              <a:t> </a:t>
            </a:r>
            <a:r>
              <a:rPr lang="en-US" sz="1900" dirty="0" err="1"/>
              <a:t>mithilfe</a:t>
            </a:r>
            <a:r>
              <a:rPr lang="en-US" sz="1900" dirty="0"/>
              <a:t> von </a:t>
            </a:r>
            <a:r>
              <a:rPr lang="en-US" sz="1900" b="1" dirty="0" err="1"/>
              <a:t>Diagrammen</a:t>
            </a:r>
            <a:r>
              <a:rPr lang="en-US" sz="1900" dirty="0"/>
              <a:t> </a:t>
            </a:r>
            <a:r>
              <a:rPr lang="en-US" sz="1900" dirty="0" err="1"/>
              <a:t>oder</a:t>
            </a:r>
            <a:r>
              <a:rPr lang="en-US" sz="1900" dirty="0"/>
              <a:t> </a:t>
            </a:r>
            <a:r>
              <a:rPr lang="en-US" sz="1900" b="1" dirty="0" err="1"/>
              <a:t>Symbolen</a:t>
            </a:r>
            <a:r>
              <a:rPr lang="en-US" sz="1900" dirty="0"/>
              <a:t> </a:t>
            </a:r>
          </a:p>
          <a:p>
            <a:pPr marL="987425" lvl="2">
              <a:lnSpc>
                <a:spcPct val="100000"/>
              </a:lnSpc>
              <a:spcBef>
                <a:spcPts val="0"/>
              </a:spcBef>
            </a:pPr>
            <a:r>
              <a:rPr lang="en-US" sz="1900" dirty="0" err="1"/>
              <a:t>Kognitiven</a:t>
            </a:r>
            <a:r>
              <a:rPr lang="en-US" sz="1900" dirty="0"/>
              <a:t> </a:t>
            </a:r>
            <a:r>
              <a:rPr lang="en-US" sz="1900" dirty="0" err="1"/>
              <a:t>Prozessen</a:t>
            </a:r>
            <a:r>
              <a:rPr lang="en-US" sz="1900" dirty="0"/>
              <a:t> </a:t>
            </a:r>
            <a:r>
              <a:rPr lang="en-US" sz="1900" dirty="0" err="1"/>
              <a:t>wie</a:t>
            </a:r>
            <a:r>
              <a:rPr lang="en-US" sz="1900" dirty="0"/>
              <a:t> </a:t>
            </a:r>
            <a:r>
              <a:rPr lang="en-US" sz="1900" b="1" dirty="0" err="1"/>
              <a:t>Sortieren</a:t>
            </a:r>
            <a:r>
              <a:rPr lang="en-US" sz="1900" b="1" dirty="0"/>
              <a:t>, </a:t>
            </a:r>
            <a:r>
              <a:rPr lang="en-US" sz="1900" b="1" dirty="0" err="1"/>
              <a:t>Klassifizieren</a:t>
            </a:r>
            <a:r>
              <a:rPr lang="en-US" sz="1900" b="1" dirty="0"/>
              <a:t>, </a:t>
            </a:r>
            <a:r>
              <a:rPr lang="en-US" sz="1900" b="1" dirty="0" err="1"/>
              <a:t>Abstraktion</a:t>
            </a:r>
            <a:r>
              <a:rPr lang="en-US" sz="1900" b="1" dirty="0"/>
              <a:t>, </a:t>
            </a:r>
            <a:r>
              <a:rPr lang="en-US" sz="1900" b="1" dirty="0" err="1"/>
              <a:t>Generalisieren</a:t>
            </a:r>
            <a:r>
              <a:rPr lang="en-US" sz="1900" b="1" dirty="0"/>
              <a:t> </a:t>
            </a:r>
            <a:r>
              <a:rPr lang="en-US" sz="1900" dirty="0"/>
              <a:t>etc. [6].</a:t>
            </a:r>
          </a:p>
          <a:p>
            <a:pPr lvl="1">
              <a:lnSpc>
                <a:spcPct val="100000"/>
              </a:lnSpc>
            </a:pPr>
            <a:r>
              <a:rPr lang="en-US" sz="2200" dirty="0" err="1"/>
              <a:t>Konzept</a:t>
            </a:r>
            <a:r>
              <a:rPr lang="en-US" sz="2200" dirty="0"/>
              <a:t> der </a:t>
            </a:r>
            <a:r>
              <a:rPr lang="en-US" sz="2200" dirty="0" err="1"/>
              <a:t>Modellierung</a:t>
            </a:r>
            <a:r>
              <a:rPr lang="en-US" sz="2200" dirty="0"/>
              <a:t> </a:t>
            </a:r>
            <a:r>
              <a:rPr lang="en-US" sz="2200" dirty="0" err="1"/>
              <a:t>umfasst</a:t>
            </a:r>
            <a:r>
              <a:rPr lang="en-US" sz="2200" dirty="0"/>
              <a:t> </a:t>
            </a:r>
            <a:r>
              <a:rPr lang="en-US" sz="2200" dirty="0" err="1"/>
              <a:t>alle</a:t>
            </a:r>
            <a:r>
              <a:rPr lang="en-US" sz="2200" dirty="0"/>
              <a:t> </a:t>
            </a:r>
            <a:r>
              <a:rPr lang="en-US" sz="2200" dirty="0" err="1"/>
              <a:t>diese</a:t>
            </a:r>
            <a:r>
              <a:rPr lang="en-US" sz="2200" dirty="0"/>
              <a:t> </a:t>
            </a:r>
            <a:r>
              <a:rPr lang="en-US" sz="2200" dirty="0" err="1"/>
              <a:t>Denkprozesse</a:t>
            </a:r>
            <a:r>
              <a:rPr lang="en-US" sz="2200" dirty="0"/>
              <a:t>!</a:t>
            </a:r>
          </a:p>
          <a:p>
            <a:pPr lvl="1">
              <a:lnSpc>
                <a:spcPct val="100000"/>
              </a:lnSpc>
            </a:pPr>
            <a:r>
              <a:rPr lang="en-US" sz="2200" dirty="0" err="1"/>
              <a:t>Modellierung</a:t>
            </a:r>
            <a:r>
              <a:rPr lang="en-US" sz="2200" dirty="0"/>
              <a:t> </a:t>
            </a:r>
            <a:r>
              <a:rPr lang="en-US" sz="2200" dirty="0" err="1"/>
              <a:t>als</a:t>
            </a:r>
            <a:r>
              <a:rPr lang="en-US" sz="2200" dirty="0"/>
              <a:t> </a:t>
            </a:r>
            <a:r>
              <a:rPr lang="en-US" sz="2200" dirty="0" err="1"/>
              <a:t>Werkzeug</a:t>
            </a:r>
            <a:r>
              <a:rPr lang="en-US" sz="2200" dirty="0"/>
              <a:t> </a:t>
            </a:r>
            <a:r>
              <a:rPr lang="en-US" sz="2200" dirty="0" err="1"/>
              <a:t>beschreibt</a:t>
            </a:r>
            <a:r>
              <a:rPr lang="en-US" sz="2200" dirty="0"/>
              <a:t> und </a:t>
            </a:r>
            <a:r>
              <a:rPr lang="en-US" sz="2200" dirty="0" err="1"/>
              <a:t>veranschaulicht</a:t>
            </a:r>
            <a:r>
              <a:rPr lang="en-US" sz="2200" dirty="0"/>
              <a:t> </a:t>
            </a:r>
            <a:r>
              <a:rPr lang="en-US" sz="2200" dirty="0" err="1"/>
              <a:t>sie</a:t>
            </a:r>
            <a:r>
              <a:rPr lang="en-US" sz="2200" dirty="0"/>
              <a:t>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0778D8-B6BA-408D-AFB5-43965E537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CF99ED-714B-4AEF-804C-DA17B50D4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B15826-0547-4C61-9D54-951822029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711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753F89-1145-4F30-9DF9-BD527F9D5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5g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1F1827-AEB2-42FA-9DB7-5001341A7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2EE9A2-39B2-4B93-8D98-485B4E9B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2EDEF9-5E24-4012-AD66-648DE1F79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60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67D8176-4054-4468-AD37-494E35063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819" y="-36070"/>
            <a:ext cx="5758400" cy="689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746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752B4F-EDE7-49FB-A8F9-23BE1B596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Jews in 2</a:t>
            </a:r>
            <a:r>
              <a:rPr lang="de-AT" baseline="30000" dirty="0"/>
              <a:t>nd</a:t>
            </a:r>
            <a:r>
              <a:rPr lang="de-AT" dirty="0"/>
              <a:t> World War (6l)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99B09E-8339-4FE1-BF59-69B939401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AD9DC1-5F74-41DF-B7EC-60C4CE598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9FC7E9-56C2-40F7-982D-2BAC49F1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61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DF5FBC8-0C8B-463A-92B5-55A76DF88A0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1163046"/>
            <a:ext cx="9276147" cy="516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536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730C04-F333-4A4F-86F7-A6B282606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ER-Diagramm nach 10 min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1FF76E-B98B-4FFD-A6BA-9EE4B80E9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48220B-0A16-4986-A3C4-7439A5D70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CABEF0-BBB5-4FF9-824A-BE850623C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125FD6-D793-4098-93B4-B1059812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62</a:t>
            </a:fld>
            <a:endParaRPr lang="de-AT"/>
          </a:p>
        </p:txBody>
      </p:sp>
      <p:pic>
        <p:nvPicPr>
          <p:cNvPr id="7" name="Bild 6" descr="MausFrisstKäse.png">
            <a:extLst>
              <a:ext uri="{FF2B5EF4-FFF2-40B4-BE49-F238E27FC236}">
                <a16:creationId xmlns:a16="http://schemas.microsoft.com/office/drawing/2014/main" id="{DC2C7265-444F-4C30-9DB0-AA9F6FFDC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22" y="1578066"/>
            <a:ext cx="7459299" cy="4604874"/>
          </a:xfrm>
          <a:prstGeom prst="rect">
            <a:avLst/>
          </a:prstGeom>
        </p:spPr>
      </p:pic>
      <p:sp>
        <p:nvSpPr>
          <p:cNvPr id="8" name="Pfeil: nach links 7">
            <a:hlinkClick r:id="" action="ppaction://noaction"/>
            <a:extLst>
              <a:ext uri="{FF2B5EF4-FFF2-40B4-BE49-F238E27FC236}">
                <a16:creationId xmlns:a16="http://schemas.microsoft.com/office/drawing/2014/main" id="{F4887A43-6ABC-4E50-A626-1E8244B8F129}"/>
              </a:ext>
            </a:extLst>
          </p:cNvPr>
          <p:cNvSpPr/>
          <p:nvPr/>
        </p:nvSpPr>
        <p:spPr>
          <a:xfrm>
            <a:off x="576870" y="-1024864"/>
            <a:ext cx="8567130" cy="9659500"/>
          </a:xfrm>
          <a:prstGeom prst="lef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236561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Posters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63</a:t>
            </a:fld>
            <a:endParaRPr lang="de-AT"/>
          </a:p>
        </p:txBody>
      </p:sp>
      <p:pic>
        <p:nvPicPr>
          <p:cNvPr id="7" name="Grafik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5" t="12280" r="35010" b="17445"/>
          <a:stretch/>
        </p:blipFill>
        <p:spPr bwMode="auto">
          <a:xfrm>
            <a:off x="1092776" y="1565592"/>
            <a:ext cx="3772939" cy="46246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879" t="14580" r="34689" b="9410"/>
          <a:stretch/>
        </p:blipFill>
        <p:spPr bwMode="auto">
          <a:xfrm>
            <a:off x="5357411" y="1592522"/>
            <a:ext cx="3570316" cy="46347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6400800" y="4610100"/>
            <a:ext cx="1168400" cy="169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/>
          <p:cNvSpPr/>
          <p:nvPr/>
        </p:nvSpPr>
        <p:spPr>
          <a:xfrm>
            <a:off x="7702363" y="4496811"/>
            <a:ext cx="1168400" cy="169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E2E7D3-D4D1-4F08-AE68-18C5E88A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10" name="Pfeil: nach links 9">
            <a:hlinkClick r:id="" action="ppaction://noaction"/>
            <a:extLst>
              <a:ext uri="{FF2B5EF4-FFF2-40B4-BE49-F238E27FC236}">
                <a16:creationId xmlns:a16="http://schemas.microsoft.com/office/drawing/2014/main" id="{F95CFF77-415C-48EA-A0A4-557193DC3010}"/>
              </a:ext>
            </a:extLst>
          </p:cNvPr>
          <p:cNvSpPr/>
          <p:nvPr/>
        </p:nvSpPr>
        <p:spPr>
          <a:xfrm>
            <a:off x="-2852158" y="-1535264"/>
            <a:ext cx="12109669" cy="10496384"/>
          </a:xfrm>
          <a:prstGeom prst="lef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326999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CAE39-EDB5-470A-A817-6A238431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Slalom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E3CC91-DD67-4BD2-8202-FEBC2B94E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365923-51A9-4D26-8964-ACCD5D1C4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137997-3920-4E04-83AC-A4E63D5C0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64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2ED82A4-509B-49BC-9620-81A0B90C3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167" y="78813"/>
            <a:ext cx="3471626" cy="687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436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188DE-3F21-4C0D-84F8-750CA8A44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Märchen VS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B602EE-8D68-43DB-9D46-ACAE4E677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E08FC20-E0F4-404A-BDDF-DC7922EC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12B1ED-7B41-44AA-97D0-953CED68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65</a:t>
            </a:fld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FBBA375-6FD9-4064-BBA8-2512A31A8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043" y="1352615"/>
            <a:ext cx="7560676" cy="532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211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108E9B3-46EA-4D26-BFCE-908847208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Backup</a:t>
            </a:r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4EB1E6D6-955F-4C1E-A854-F6CB749F5D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04217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F47CC3-906F-4BC0-A984-524F38EF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79856"/>
            <a:ext cx="8186642" cy="947195"/>
          </a:xfrm>
        </p:spPr>
        <p:txBody>
          <a:bodyPr>
            <a:noAutofit/>
          </a:bodyPr>
          <a:lstStyle/>
          <a:p>
            <a:r>
              <a:rPr lang="de-AT" sz="3600" dirty="0"/>
              <a:t>Warum Modellierung?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BC6C11-3C88-4D73-9EF6-3C417E82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382233"/>
            <a:ext cx="8186641" cy="5141305"/>
          </a:xfrm>
        </p:spPr>
        <p:txBody>
          <a:bodyPr>
            <a:normAutofit/>
          </a:bodyPr>
          <a:lstStyle/>
          <a:p>
            <a:r>
              <a:rPr lang="de-AT" sz="2400" dirty="0"/>
              <a:t>„Muttersprache“ der informatischen Problemlösung </a:t>
            </a:r>
            <a:r>
              <a:rPr lang="de-AT" sz="2000" dirty="0"/>
              <a:t>[1]</a:t>
            </a:r>
          </a:p>
          <a:p>
            <a:pPr lvl="1"/>
            <a:r>
              <a:rPr lang="de-AT" sz="2000" dirty="0"/>
              <a:t>Computational </a:t>
            </a:r>
            <a:r>
              <a:rPr lang="de-AT" sz="2000" dirty="0" err="1"/>
              <a:t>Thinking</a:t>
            </a:r>
            <a:endParaRPr lang="de-AT" sz="2000" dirty="0"/>
          </a:p>
          <a:p>
            <a:r>
              <a:rPr lang="de-AT" sz="2400" dirty="0"/>
              <a:t>In allen Fächern vorhanden </a:t>
            </a:r>
          </a:p>
          <a:p>
            <a:pPr lvl="1"/>
            <a:r>
              <a:rPr lang="de-AT" sz="2000" dirty="0"/>
              <a:t>Als mentales Modell, Text, Bild, Formeln etc.</a:t>
            </a:r>
          </a:p>
          <a:p>
            <a:r>
              <a:rPr lang="de-AT" sz="2400" dirty="0"/>
              <a:t>Gehirngerechte &amp; effektive Lernstrategie </a:t>
            </a:r>
          </a:p>
          <a:p>
            <a:pPr marL="895350" lvl="1" indent="-457200">
              <a:buFont typeface="+mj-lt"/>
              <a:buAutoNum type="arabicPeriod"/>
            </a:pPr>
            <a:r>
              <a:rPr lang="de-AT" sz="2000" dirty="0"/>
              <a:t>Verwendung als Advance </a:t>
            </a:r>
            <a:r>
              <a:rPr lang="de-AT" sz="2000" dirty="0" err="1"/>
              <a:t>Organizers</a:t>
            </a:r>
            <a:r>
              <a:rPr lang="de-AT" sz="2000" dirty="0"/>
              <a:t> und Lernhilfe wie Concept Maps [4],  v.a. für lernschwache SchülerInnen</a:t>
            </a:r>
          </a:p>
          <a:p>
            <a:pPr marL="914400" lvl="1" indent="-457200">
              <a:buFont typeface="+mj-lt"/>
              <a:buAutoNum type="arabicPeriod"/>
            </a:pPr>
            <a:r>
              <a:rPr lang="de-AT" sz="2000" dirty="0"/>
              <a:t>Fördert verschiedene (Lern)Kompetenzen</a:t>
            </a:r>
          </a:p>
          <a:p>
            <a:pPr marL="1371600" lvl="2" indent="-457200"/>
            <a:r>
              <a:rPr lang="de-AT" dirty="0"/>
              <a:t>Strukturiertes Denken &amp; Kreativität </a:t>
            </a:r>
            <a:r>
              <a:rPr lang="en-US" cap="small" dirty="0"/>
              <a:t>	</a:t>
            </a:r>
            <a:endParaRPr lang="de-AT" dirty="0"/>
          </a:p>
          <a:p>
            <a:pPr marL="1371600" lvl="2" indent="-457200"/>
            <a:r>
              <a:rPr lang="de-AT" dirty="0"/>
              <a:t>Textverständnis &amp; Blick fürs Wesentliche</a:t>
            </a:r>
          </a:p>
          <a:p>
            <a:pPr marL="1371600" lvl="2" indent="-457200"/>
            <a:r>
              <a:rPr lang="de-AT" dirty="0"/>
              <a:t>Computational </a:t>
            </a:r>
            <a:r>
              <a:rPr lang="de-AT" dirty="0" err="1"/>
              <a:t>Thinking</a:t>
            </a:r>
            <a:r>
              <a:rPr lang="de-AT" dirty="0"/>
              <a:t> &amp; Problemlösen</a:t>
            </a:r>
          </a:p>
          <a:p>
            <a:endParaRPr lang="de-AT" sz="24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AA04B0-A29E-4DFE-A0AD-AC0EFC20D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59036B-4F87-4C8F-837E-92DA51E2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EE0B02-6E96-46FF-BB4B-B8836551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67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648666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1F0CF-4145-49D3-83C2-F15DD3A66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Warum Modellierung?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36A7841-5B25-4D8E-A1CD-483008415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018" y="1574784"/>
            <a:ext cx="3868340" cy="609957"/>
          </a:xfrm>
        </p:spPr>
        <p:txBody>
          <a:bodyPr/>
          <a:lstStyle/>
          <a:p>
            <a:r>
              <a:rPr lang="de-AT" dirty="0"/>
              <a:t>Kreatives Lernwerkzeug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B6097F1-582F-4DF5-9176-82F33FE18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2018" y="2230580"/>
            <a:ext cx="3868340" cy="3852704"/>
          </a:xfrm>
        </p:spPr>
        <p:txBody>
          <a:bodyPr>
            <a:normAutofit fontScale="92500" lnSpcReduction="20000"/>
          </a:bodyPr>
          <a:lstStyle/>
          <a:p>
            <a:r>
              <a:rPr lang="de-AT" dirty="0"/>
              <a:t>Effektive Lernstrategie</a:t>
            </a:r>
          </a:p>
          <a:p>
            <a:pPr lvl="1"/>
            <a:r>
              <a:rPr lang="de-AT" dirty="0"/>
              <a:t>Concept Maps</a:t>
            </a:r>
          </a:p>
          <a:p>
            <a:pPr lvl="1"/>
            <a:r>
              <a:rPr lang="de-AT" dirty="0"/>
              <a:t>Advance Organizer (Struktur, Lernhilfe)</a:t>
            </a:r>
          </a:p>
          <a:p>
            <a:pPr lvl="1"/>
            <a:r>
              <a:rPr lang="de-AT" dirty="0"/>
              <a:t>für alle Fächer</a:t>
            </a:r>
          </a:p>
          <a:p>
            <a:pPr lvl="1"/>
            <a:r>
              <a:rPr lang="de-AT" dirty="0"/>
              <a:t>Verschiedene Kontexte</a:t>
            </a:r>
          </a:p>
          <a:p>
            <a:pPr lvl="1"/>
            <a:r>
              <a:rPr lang="de-AT" dirty="0"/>
              <a:t>Schwache SchülerInnen</a:t>
            </a:r>
          </a:p>
          <a:p>
            <a:r>
              <a:rPr lang="de-AT" dirty="0"/>
              <a:t>Fördert </a:t>
            </a:r>
          </a:p>
          <a:p>
            <a:pPr lvl="1"/>
            <a:r>
              <a:rPr lang="de-AT" dirty="0"/>
              <a:t>Strukturiertes Denken</a:t>
            </a:r>
          </a:p>
          <a:p>
            <a:pPr lvl="1"/>
            <a:r>
              <a:rPr lang="de-AT" dirty="0"/>
              <a:t>Kreativität</a:t>
            </a:r>
          </a:p>
          <a:p>
            <a:pPr lvl="1"/>
            <a:r>
              <a:rPr lang="de-AT" dirty="0"/>
              <a:t>Textverständnis </a:t>
            </a:r>
          </a:p>
          <a:p>
            <a:pPr lvl="1"/>
            <a:r>
              <a:rPr lang="de-AT" dirty="0"/>
              <a:t>Problemlösen</a:t>
            </a:r>
          </a:p>
          <a:p>
            <a:pPr marL="0" indent="0">
              <a:buNone/>
            </a:pPr>
            <a:endParaRPr lang="de-AT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DFC4A0D-779A-4909-B319-998149CB01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70358" y="1574784"/>
            <a:ext cx="4018359" cy="609957"/>
          </a:xfrm>
        </p:spPr>
        <p:txBody>
          <a:bodyPr/>
          <a:lstStyle/>
          <a:p>
            <a:r>
              <a:rPr lang="de-AT" dirty="0"/>
              <a:t>Computational </a:t>
            </a:r>
            <a:r>
              <a:rPr lang="de-AT" dirty="0" err="1"/>
              <a:t>Thinking</a:t>
            </a:r>
            <a:r>
              <a:rPr lang="de-AT" dirty="0"/>
              <a:t> (CT)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26AA1032-9AF4-423D-B031-A61F5E8A2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17477" y="2230580"/>
            <a:ext cx="4274469" cy="3852704"/>
          </a:xfrm>
        </p:spPr>
        <p:txBody>
          <a:bodyPr>
            <a:normAutofit fontScale="92500" lnSpcReduction="20000"/>
          </a:bodyPr>
          <a:lstStyle/>
          <a:p>
            <a:r>
              <a:rPr lang="de-AT" dirty="0"/>
              <a:t>CT integrativ unterrichten</a:t>
            </a:r>
          </a:p>
          <a:p>
            <a:pPr lvl="1"/>
            <a:r>
              <a:rPr lang="de-AT" dirty="0"/>
              <a:t>Problemlöseprozess</a:t>
            </a:r>
          </a:p>
          <a:p>
            <a:pPr lvl="1"/>
            <a:r>
              <a:rPr lang="de-AT" dirty="0"/>
              <a:t>Oft unbewusst im Alltag</a:t>
            </a:r>
          </a:p>
          <a:p>
            <a:r>
              <a:rPr lang="de-AT" dirty="0"/>
              <a:t>CT im Lehrplan </a:t>
            </a:r>
          </a:p>
          <a:p>
            <a:pPr lvl="1"/>
            <a:r>
              <a:rPr lang="de-AT" dirty="0"/>
              <a:t>Codierung </a:t>
            </a:r>
          </a:p>
          <a:p>
            <a:pPr lvl="1"/>
            <a:r>
              <a:rPr lang="de-AT" dirty="0"/>
              <a:t>Algorithmen</a:t>
            </a:r>
          </a:p>
          <a:p>
            <a:pPr lvl="1"/>
            <a:r>
              <a:rPr lang="de-AT" dirty="0"/>
              <a:t>Programmieren</a:t>
            </a:r>
          </a:p>
          <a:p>
            <a:r>
              <a:rPr lang="de-AT" dirty="0"/>
              <a:t>Modellierung</a:t>
            </a:r>
          </a:p>
          <a:p>
            <a:pPr lvl="1"/>
            <a:r>
              <a:rPr lang="de-AT" dirty="0"/>
              <a:t>Muttersprache der Informatik</a:t>
            </a:r>
          </a:p>
          <a:p>
            <a:pPr lvl="1"/>
            <a:r>
              <a:rPr lang="de-AT" dirty="0"/>
              <a:t>Alle Schritte von CT</a:t>
            </a:r>
          </a:p>
          <a:p>
            <a:pPr lvl="1"/>
            <a:r>
              <a:rPr lang="de-AT" dirty="0"/>
              <a:t>Vorstufe Programmieren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682922-FDB1-4327-88D2-C10BCB045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F24A4E-86CA-4105-9674-67584937F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CC2441-CEC5-4F7C-8150-86D3D930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68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856554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F47CC3-906F-4BC0-A984-524F38EF9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79856"/>
            <a:ext cx="8186642" cy="947195"/>
          </a:xfrm>
        </p:spPr>
        <p:txBody>
          <a:bodyPr>
            <a:noAutofit/>
          </a:bodyPr>
          <a:lstStyle/>
          <a:p>
            <a:r>
              <a:rPr lang="de-AT" sz="3600" dirty="0"/>
              <a:t>Begriffe &amp; Definitionen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BC6C11-3C88-4D73-9EF6-3C417E820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027" y="1382233"/>
            <a:ext cx="7886700" cy="4800707"/>
          </a:xfrm>
        </p:spPr>
        <p:txBody>
          <a:bodyPr>
            <a:normAutofit fontScale="92500"/>
          </a:bodyPr>
          <a:lstStyle/>
          <a:p>
            <a:r>
              <a:rPr lang="de-AT" dirty="0"/>
              <a:t>Computational </a:t>
            </a:r>
            <a:r>
              <a:rPr lang="de-AT" dirty="0" err="1"/>
              <a:t>Thinking</a:t>
            </a:r>
            <a:endParaRPr lang="de-AT" dirty="0"/>
          </a:p>
          <a:p>
            <a:pPr lvl="1"/>
            <a:r>
              <a:rPr lang="de-AT" dirty="0"/>
              <a:t>Problemlöseprozess und –</a:t>
            </a:r>
            <a:r>
              <a:rPr lang="de-AT" dirty="0" err="1"/>
              <a:t>methode</a:t>
            </a:r>
            <a:endParaRPr lang="de-AT" dirty="0"/>
          </a:p>
          <a:p>
            <a:r>
              <a:rPr lang="de-AT" dirty="0"/>
              <a:t>Modellierung</a:t>
            </a:r>
          </a:p>
          <a:p>
            <a:pPr lvl="1"/>
            <a:r>
              <a:rPr lang="de-AT" dirty="0"/>
              <a:t>Bildung eines </a:t>
            </a:r>
            <a:r>
              <a:rPr lang="de-AT" b="1" dirty="0"/>
              <a:t>Modells</a:t>
            </a:r>
            <a:r>
              <a:rPr lang="de-AT" dirty="0"/>
              <a:t> bzw. </a:t>
            </a:r>
          </a:p>
          <a:p>
            <a:pPr lvl="1"/>
            <a:r>
              <a:rPr lang="de-AT" dirty="0"/>
              <a:t>einer </a:t>
            </a:r>
            <a:r>
              <a:rPr lang="de-AT" b="1" dirty="0"/>
              <a:t>vereinfachten Abbildung </a:t>
            </a:r>
            <a:r>
              <a:rPr lang="de-AT" dirty="0"/>
              <a:t>der Realität, </a:t>
            </a:r>
          </a:p>
          <a:p>
            <a:pPr lvl="1"/>
            <a:r>
              <a:rPr lang="de-AT" dirty="0"/>
              <a:t>die nur das </a:t>
            </a:r>
            <a:r>
              <a:rPr lang="de-AT" b="1" dirty="0"/>
              <a:t>Wesentliche</a:t>
            </a:r>
            <a:r>
              <a:rPr lang="de-AT" dirty="0"/>
              <a:t> beinhaltet</a:t>
            </a:r>
          </a:p>
          <a:p>
            <a:r>
              <a:rPr lang="de-DE" dirty="0"/>
              <a:t>Codierung </a:t>
            </a:r>
          </a:p>
          <a:p>
            <a:pPr lvl="1"/>
            <a:r>
              <a:rPr lang="de-DE" dirty="0"/>
              <a:t>Zuordnung von Zeichen eines Zeichenvorrats mit Hilfe eines Codes (Abbildungsvorschrift) zu entsprechenden Zeichen eines anderen Zeichenvorrates </a:t>
            </a:r>
          </a:p>
          <a:p>
            <a:pPr lvl="1"/>
            <a:r>
              <a:rPr lang="de-DE" dirty="0"/>
              <a:t>Umwandlung von Information von einer in eine andere Informationssprache mit Hilfe eines Codes</a:t>
            </a:r>
            <a:br>
              <a:rPr lang="de-DE" dirty="0"/>
            </a:br>
            <a:r>
              <a:rPr lang="de-DE" sz="2200" dirty="0"/>
              <a:t>(https://www.spektrum.de/lexikon/biologie/codierung/14707)</a:t>
            </a:r>
            <a:endParaRPr lang="de-AT" dirty="0"/>
          </a:p>
          <a:p>
            <a:endParaRPr lang="de-AT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EE0B02-6E96-46FF-BB4B-B8836551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69</a:t>
            </a:fld>
            <a:endParaRPr lang="de-AT"/>
          </a:p>
        </p:txBody>
      </p:sp>
      <p:grpSp>
        <p:nvGrpSpPr>
          <p:cNvPr id="12" name="Grafik 6" descr="Lachendes Gesicht ohne Füllung">
            <a:extLst>
              <a:ext uri="{FF2B5EF4-FFF2-40B4-BE49-F238E27FC236}">
                <a16:creationId xmlns:a16="http://schemas.microsoft.com/office/drawing/2014/main" id="{25BF680C-D835-464E-9B9B-7221DC32F5D8}"/>
              </a:ext>
            </a:extLst>
          </p:cNvPr>
          <p:cNvGrpSpPr/>
          <p:nvPr/>
        </p:nvGrpSpPr>
        <p:grpSpPr>
          <a:xfrm>
            <a:off x="7076913" y="1458691"/>
            <a:ext cx="1629885" cy="1523999"/>
            <a:chOff x="6975368" y="160624"/>
            <a:chExt cx="1935429" cy="1935429"/>
          </a:xfrm>
        </p:grpSpPr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03C6EFE-FDBC-4F3F-B83E-23574FD89B66}"/>
                </a:ext>
              </a:extLst>
            </p:cNvPr>
            <p:cNvSpPr/>
            <p:nvPr/>
          </p:nvSpPr>
          <p:spPr>
            <a:xfrm>
              <a:off x="7467573" y="854436"/>
              <a:ext cx="302411" cy="302411"/>
            </a:xfrm>
            <a:custGeom>
              <a:avLst/>
              <a:gdLst>
                <a:gd name="connsiteX0" fmla="*/ 273902 w 302410"/>
                <a:gd name="connsiteY0" fmla="*/ 152938 h 302410"/>
                <a:gd name="connsiteX1" fmla="*/ 152938 w 302410"/>
                <a:gd name="connsiteY1" fmla="*/ 273902 h 302410"/>
                <a:gd name="connsiteX2" fmla="*/ 31974 w 302410"/>
                <a:gd name="connsiteY2" fmla="*/ 152938 h 302410"/>
                <a:gd name="connsiteX3" fmla="*/ 152938 w 302410"/>
                <a:gd name="connsiteY3" fmla="*/ 31974 h 302410"/>
                <a:gd name="connsiteX4" fmla="*/ 273902 w 302410"/>
                <a:gd name="connsiteY4" fmla="*/ 152938 h 30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10" h="302410">
                  <a:moveTo>
                    <a:pt x="273902" y="152938"/>
                  </a:moveTo>
                  <a:cubicBezTo>
                    <a:pt x="273902" y="219745"/>
                    <a:pt x="219745" y="273902"/>
                    <a:pt x="152938" y="273902"/>
                  </a:cubicBezTo>
                  <a:cubicBezTo>
                    <a:pt x="86131" y="273902"/>
                    <a:pt x="31974" y="219745"/>
                    <a:pt x="31974" y="152938"/>
                  </a:cubicBezTo>
                  <a:cubicBezTo>
                    <a:pt x="31974" y="86131"/>
                    <a:pt x="86131" y="31974"/>
                    <a:pt x="152938" y="31974"/>
                  </a:cubicBezTo>
                  <a:cubicBezTo>
                    <a:pt x="219745" y="31974"/>
                    <a:pt x="273902" y="86131"/>
                    <a:pt x="273902" y="152938"/>
                  </a:cubicBezTo>
                  <a:close/>
                </a:path>
              </a:pathLst>
            </a:custGeom>
            <a:solidFill>
              <a:srgbClr val="000000"/>
            </a:solidFill>
            <a:ln w="20141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5585B659-D0F6-466C-942E-0C55041303B1}"/>
                </a:ext>
              </a:extLst>
            </p:cNvPr>
            <p:cNvSpPr/>
            <p:nvPr/>
          </p:nvSpPr>
          <p:spPr>
            <a:xfrm>
              <a:off x="8112716" y="854436"/>
              <a:ext cx="302411" cy="302411"/>
            </a:xfrm>
            <a:custGeom>
              <a:avLst/>
              <a:gdLst>
                <a:gd name="connsiteX0" fmla="*/ 273902 w 302410"/>
                <a:gd name="connsiteY0" fmla="*/ 152938 h 302410"/>
                <a:gd name="connsiteX1" fmla="*/ 152938 w 302410"/>
                <a:gd name="connsiteY1" fmla="*/ 273902 h 302410"/>
                <a:gd name="connsiteX2" fmla="*/ 31974 w 302410"/>
                <a:gd name="connsiteY2" fmla="*/ 152938 h 302410"/>
                <a:gd name="connsiteX3" fmla="*/ 152938 w 302410"/>
                <a:gd name="connsiteY3" fmla="*/ 31974 h 302410"/>
                <a:gd name="connsiteX4" fmla="*/ 273902 w 302410"/>
                <a:gd name="connsiteY4" fmla="*/ 152938 h 30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410" h="302410">
                  <a:moveTo>
                    <a:pt x="273902" y="152938"/>
                  </a:moveTo>
                  <a:cubicBezTo>
                    <a:pt x="273902" y="219745"/>
                    <a:pt x="219745" y="273902"/>
                    <a:pt x="152938" y="273902"/>
                  </a:cubicBezTo>
                  <a:cubicBezTo>
                    <a:pt x="86131" y="273902"/>
                    <a:pt x="31974" y="219745"/>
                    <a:pt x="31974" y="152938"/>
                  </a:cubicBezTo>
                  <a:cubicBezTo>
                    <a:pt x="31974" y="86131"/>
                    <a:pt x="86131" y="31974"/>
                    <a:pt x="152938" y="31974"/>
                  </a:cubicBezTo>
                  <a:cubicBezTo>
                    <a:pt x="219745" y="31974"/>
                    <a:pt x="273902" y="86131"/>
                    <a:pt x="273902" y="152938"/>
                  </a:cubicBezTo>
                  <a:close/>
                </a:path>
              </a:pathLst>
            </a:custGeom>
            <a:solidFill>
              <a:srgbClr val="000000"/>
            </a:solidFill>
            <a:ln w="20141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AD0F5186-CC03-4CCB-AC2E-F8170A6D20A7}"/>
                </a:ext>
              </a:extLst>
            </p:cNvPr>
            <p:cNvSpPr/>
            <p:nvPr/>
          </p:nvSpPr>
          <p:spPr>
            <a:xfrm>
              <a:off x="7503862" y="1358454"/>
              <a:ext cx="866911" cy="322572"/>
            </a:xfrm>
            <a:custGeom>
              <a:avLst/>
              <a:gdLst>
                <a:gd name="connsiteX0" fmla="*/ 806145 w 866910"/>
                <a:gd name="connsiteY0" fmla="*/ 31974 h 322571"/>
                <a:gd name="connsiteX1" fmla="*/ 773888 w 866910"/>
                <a:gd name="connsiteY1" fmla="*/ 48102 h 322571"/>
                <a:gd name="connsiteX2" fmla="*/ 439220 w 866910"/>
                <a:gd name="connsiteY2" fmla="*/ 211404 h 322571"/>
                <a:gd name="connsiteX3" fmla="*/ 104552 w 866910"/>
                <a:gd name="connsiteY3" fmla="*/ 48102 h 322571"/>
                <a:gd name="connsiteX4" fmla="*/ 72295 w 866910"/>
                <a:gd name="connsiteY4" fmla="*/ 31974 h 322571"/>
                <a:gd name="connsiteX5" fmla="*/ 31974 w 866910"/>
                <a:gd name="connsiteY5" fmla="*/ 72295 h 322571"/>
                <a:gd name="connsiteX6" fmla="*/ 40038 w 866910"/>
                <a:gd name="connsiteY6" fmla="*/ 96488 h 322571"/>
                <a:gd name="connsiteX7" fmla="*/ 439220 w 866910"/>
                <a:gd name="connsiteY7" fmla="*/ 294063 h 322571"/>
                <a:gd name="connsiteX8" fmla="*/ 838402 w 866910"/>
                <a:gd name="connsiteY8" fmla="*/ 96488 h 322571"/>
                <a:gd name="connsiteX9" fmla="*/ 846467 w 866910"/>
                <a:gd name="connsiteY9" fmla="*/ 72295 h 322571"/>
                <a:gd name="connsiteX10" fmla="*/ 806145 w 866910"/>
                <a:gd name="connsiteY10" fmla="*/ 31974 h 322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910" h="322571">
                  <a:moveTo>
                    <a:pt x="806145" y="31974"/>
                  </a:moveTo>
                  <a:cubicBezTo>
                    <a:pt x="792033" y="31974"/>
                    <a:pt x="779936" y="38022"/>
                    <a:pt x="773888" y="48102"/>
                  </a:cubicBezTo>
                  <a:cubicBezTo>
                    <a:pt x="697277" y="148906"/>
                    <a:pt x="576313" y="211404"/>
                    <a:pt x="439220" y="211404"/>
                  </a:cubicBezTo>
                  <a:cubicBezTo>
                    <a:pt x="302127" y="211404"/>
                    <a:pt x="183179" y="148906"/>
                    <a:pt x="104552" y="48102"/>
                  </a:cubicBezTo>
                  <a:cubicBezTo>
                    <a:pt x="96488" y="38022"/>
                    <a:pt x="84392" y="31974"/>
                    <a:pt x="72295" y="31974"/>
                  </a:cubicBezTo>
                  <a:cubicBezTo>
                    <a:pt x="50118" y="31974"/>
                    <a:pt x="31974" y="50118"/>
                    <a:pt x="31974" y="72295"/>
                  </a:cubicBezTo>
                  <a:cubicBezTo>
                    <a:pt x="31974" y="80359"/>
                    <a:pt x="33990" y="88424"/>
                    <a:pt x="40038" y="96488"/>
                  </a:cubicBezTo>
                  <a:cubicBezTo>
                    <a:pt x="132777" y="217452"/>
                    <a:pt x="275918" y="294063"/>
                    <a:pt x="439220" y="294063"/>
                  </a:cubicBezTo>
                  <a:cubicBezTo>
                    <a:pt x="602522" y="294063"/>
                    <a:pt x="745663" y="217452"/>
                    <a:pt x="838402" y="96488"/>
                  </a:cubicBezTo>
                  <a:cubicBezTo>
                    <a:pt x="842435" y="90440"/>
                    <a:pt x="846467" y="82375"/>
                    <a:pt x="846467" y="72295"/>
                  </a:cubicBezTo>
                  <a:cubicBezTo>
                    <a:pt x="846467" y="50118"/>
                    <a:pt x="828322" y="31974"/>
                    <a:pt x="806145" y="31974"/>
                  </a:cubicBezTo>
                  <a:close/>
                </a:path>
              </a:pathLst>
            </a:custGeom>
            <a:solidFill>
              <a:srgbClr val="000000"/>
            </a:solidFill>
            <a:ln w="20141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81C4EE2E-1C70-406F-8706-2AA7E4E0852E}"/>
                </a:ext>
              </a:extLst>
            </p:cNvPr>
            <p:cNvSpPr/>
            <p:nvPr/>
          </p:nvSpPr>
          <p:spPr>
            <a:xfrm>
              <a:off x="7161855" y="347111"/>
              <a:ext cx="1552375" cy="1552375"/>
            </a:xfrm>
            <a:custGeom>
              <a:avLst/>
              <a:gdLst>
                <a:gd name="connsiteX0" fmla="*/ 781228 w 1552375"/>
                <a:gd name="connsiteY0" fmla="*/ 95763 h 1552375"/>
                <a:gd name="connsiteX1" fmla="*/ 1466692 w 1552375"/>
                <a:gd name="connsiteY1" fmla="*/ 781228 h 1552375"/>
                <a:gd name="connsiteX2" fmla="*/ 781228 w 1552375"/>
                <a:gd name="connsiteY2" fmla="*/ 1466692 h 1552375"/>
                <a:gd name="connsiteX3" fmla="*/ 95763 w 1552375"/>
                <a:gd name="connsiteY3" fmla="*/ 781228 h 1552375"/>
                <a:gd name="connsiteX4" fmla="*/ 781228 w 1552375"/>
                <a:gd name="connsiteY4" fmla="*/ 95763 h 1552375"/>
                <a:gd name="connsiteX5" fmla="*/ 781228 w 1552375"/>
                <a:gd name="connsiteY5" fmla="*/ 15121 h 1552375"/>
                <a:gd name="connsiteX6" fmla="*/ 15121 w 1552375"/>
                <a:gd name="connsiteY6" fmla="*/ 781228 h 1552375"/>
                <a:gd name="connsiteX7" fmla="*/ 781228 w 1552375"/>
                <a:gd name="connsiteY7" fmla="*/ 1547335 h 1552375"/>
                <a:gd name="connsiteX8" fmla="*/ 1547335 w 1552375"/>
                <a:gd name="connsiteY8" fmla="*/ 781228 h 1552375"/>
                <a:gd name="connsiteX9" fmla="*/ 781228 w 1552375"/>
                <a:gd name="connsiteY9" fmla="*/ 15121 h 1552375"/>
                <a:gd name="connsiteX10" fmla="*/ 781228 w 1552375"/>
                <a:gd name="connsiteY10" fmla="*/ 15121 h 155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375" h="1552375">
                  <a:moveTo>
                    <a:pt x="781228" y="95763"/>
                  </a:moveTo>
                  <a:cubicBezTo>
                    <a:pt x="1158233" y="95763"/>
                    <a:pt x="1466692" y="404222"/>
                    <a:pt x="1466692" y="781228"/>
                  </a:cubicBezTo>
                  <a:cubicBezTo>
                    <a:pt x="1466692" y="1158233"/>
                    <a:pt x="1158233" y="1466692"/>
                    <a:pt x="781228" y="1466692"/>
                  </a:cubicBezTo>
                  <a:cubicBezTo>
                    <a:pt x="404222" y="1466692"/>
                    <a:pt x="95763" y="1158233"/>
                    <a:pt x="95763" y="781228"/>
                  </a:cubicBezTo>
                  <a:cubicBezTo>
                    <a:pt x="95763" y="404222"/>
                    <a:pt x="404222" y="95763"/>
                    <a:pt x="781228" y="95763"/>
                  </a:cubicBezTo>
                  <a:moveTo>
                    <a:pt x="781228" y="15121"/>
                  </a:moveTo>
                  <a:cubicBezTo>
                    <a:pt x="357853" y="15121"/>
                    <a:pt x="15121" y="357853"/>
                    <a:pt x="15121" y="781228"/>
                  </a:cubicBezTo>
                  <a:cubicBezTo>
                    <a:pt x="15121" y="1204603"/>
                    <a:pt x="357853" y="1547335"/>
                    <a:pt x="781228" y="1547335"/>
                  </a:cubicBezTo>
                  <a:cubicBezTo>
                    <a:pt x="1204603" y="1547335"/>
                    <a:pt x="1547335" y="1204603"/>
                    <a:pt x="1547335" y="781228"/>
                  </a:cubicBezTo>
                  <a:cubicBezTo>
                    <a:pt x="1547335" y="357853"/>
                    <a:pt x="1204603" y="15121"/>
                    <a:pt x="781228" y="15121"/>
                  </a:cubicBezTo>
                  <a:lnTo>
                    <a:pt x="781228" y="1512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solidFill>
                <a:schemeClr val="accent1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</p:grp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660E3E5-1A62-4DE9-A065-4914D5EC2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0E2C03-D37C-4C74-8B54-CF366D08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09006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9672"/>
            <a:ext cx="8229600" cy="1143000"/>
          </a:xfrm>
        </p:spPr>
        <p:txBody>
          <a:bodyPr>
            <a:normAutofit/>
          </a:bodyPr>
          <a:lstStyle/>
          <a:p>
            <a:r>
              <a:rPr lang="de-DE" sz="3600" dirty="0"/>
              <a:t>Computational </a:t>
            </a:r>
            <a:r>
              <a:rPr lang="de-DE" sz="3600" dirty="0" err="1"/>
              <a:t>Thinking</a:t>
            </a:r>
            <a:r>
              <a:rPr lang="de-DE" sz="3600" dirty="0"/>
              <a:t> = 	Problemlöseprozess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30032" y="2289544"/>
            <a:ext cx="3936152" cy="381834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de-DE" sz="3200" dirty="0"/>
              <a:t>Probleme </a:t>
            </a:r>
          </a:p>
          <a:p>
            <a:pPr lvl="1">
              <a:spcBef>
                <a:spcPts val="0"/>
              </a:spcBef>
            </a:pPr>
            <a:r>
              <a:rPr lang="de-DE" sz="2800" dirty="0"/>
              <a:t>analysieren</a:t>
            </a:r>
            <a:endParaRPr lang="de-DE" dirty="0"/>
          </a:p>
          <a:p>
            <a:pPr lvl="1">
              <a:spcBef>
                <a:spcPts val="0"/>
              </a:spcBef>
            </a:pPr>
            <a:r>
              <a:rPr lang="de-DE" sz="2800" dirty="0"/>
              <a:t>formulieren  </a:t>
            </a:r>
          </a:p>
          <a:p>
            <a:pPr lvl="1">
              <a:spcBef>
                <a:spcPts val="0"/>
              </a:spcBef>
            </a:pPr>
            <a:r>
              <a:rPr lang="de-DE" sz="2800" dirty="0"/>
              <a:t>beschreiben</a:t>
            </a:r>
            <a:endParaRPr lang="de-DE" dirty="0"/>
          </a:p>
          <a:p>
            <a:pPr>
              <a:spcBef>
                <a:spcPts val="1200"/>
              </a:spcBef>
              <a:tabLst>
                <a:tab pos="804863" algn="l"/>
              </a:tabLst>
            </a:pPr>
            <a:r>
              <a:rPr lang="de-DE" sz="3200" dirty="0"/>
              <a:t>Daten </a:t>
            </a:r>
          </a:p>
          <a:p>
            <a:pPr lvl="1">
              <a:spcBef>
                <a:spcPts val="0"/>
              </a:spcBef>
              <a:tabLst>
                <a:tab pos="804863" algn="l"/>
              </a:tabLst>
            </a:pPr>
            <a:r>
              <a:rPr lang="de-DE" sz="2800" dirty="0"/>
              <a:t>logisch organisieren</a:t>
            </a:r>
          </a:p>
          <a:p>
            <a:pPr lvl="1">
              <a:spcBef>
                <a:spcPts val="0"/>
              </a:spcBef>
              <a:tabLst>
                <a:tab pos="804863" algn="l"/>
              </a:tabLst>
            </a:pPr>
            <a:r>
              <a:rPr lang="de-DE" sz="2800" dirty="0"/>
              <a:t>strukturieren</a:t>
            </a:r>
          </a:p>
          <a:p>
            <a:pPr lvl="1">
              <a:spcBef>
                <a:spcPts val="0"/>
              </a:spcBef>
              <a:tabLst>
                <a:tab pos="804863" algn="l"/>
              </a:tabLst>
            </a:pPr>
            <a:r>
              <a:rPr lang="de-DE" sz="2800" dirty="0"/>
              <a:t>abstrahieren </a:t>
            </a:r>
          </a:p>
          <a:p>
            <a:pPr lvl="1">
              <a:spcBef>
                <a:spcPts val="0"/>
              </a:spcBef>
              <a:tabLst>
                <a:tab pos="804863" algn="l"/>
              </a:tabLst>
            </a:pPr>
            <a:r>
              <a:rPr lang="de-DE" sz="2800" dirty="0"/>
              <a:t>modellieren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5040924" y="2289544"/>
            <a:ext cx="4016260" cy="381834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de-DE" sz="3200" dirty="0"/>
              <a:t>Lösungen	</a:t>
            </a:r>
          </a:p>
          <a:p>
            <a:pPr lvl="1">
              <a:spcBef>
                <a:spcPts val="0"/>
              </a:spcBef>
            </a:pPr>
            <a:r>
              <a:rPr lang="de-DE" sz="2800" dirty="0"/>
              <a:t>visualisieren</a:t>
            </a:r>
          </a:p>
          <a:p>
            <a:pPr lvl="1">
              <a:spcBef>
                <a:spcPts val="0"/>
              </a:spcBef>
            </a:pPr>
            <a:r>
              <a:rPr lang="de-DE" sz="2800" dirty="0" err="1"/>
              <a:t>algorithmisieren</a:t>
            </a:r>
            <a:endParaRPr lang="de-DE" sz="2800" dirty="0"/>
          </a:p>
          <a:p>
            <a:pPr lvl="1">
              <a:spcBef>
                <a:spcPts val="0"/>
              </a:spcBef>
            </a:pPr>
            <a:r>
              <a:rPr lang="de-DE" sz="2800" dirty="0"/>
              <a:t>automatisieren</a:t>
            </a:r>
          </a:p>
          <a:p>
            <a:pPr>
              <a:spcBef>
                <a:spcPts val="1200"/>
              </a:spcBef>
            </a:pPr>
            <a:r>
              <a:rPr lang="de-DE" sz="3200" dirty="0"/>
              <a:t>Problemlöseprozess</a:t>
            </a:r>
          </a:p>
          <a:p>
            <a:pPr lvl="1">
              <a:spcBef>
                <a:spcPts val="0"/>
              </a:spcBef>
            </a:pPr>
            <a:r>
              <a:rPr lang="de-DE" sz="2800" dirty="0"/>
              <a:t>generalisieren </a:t>
            </a:r>
          </a:p>
          <a:p>
            <a:pPr lvl="1">
              <a:spcBef>
                <a:spcPts val="0"/>
              </a:spcBef>
            </a:pPr>
            <a:r>
              <a:rPr lang="de-DE" sz="2800" dirty="0"/>
              <a:t>übertragen </a:t>
            </a:r>
            <a:br>
              <a:rPr lang="de-DE" sz="2800" dirty="0"/>
            </a:br>
            <a:r>
              <a:rPr lang="de-DE" sz="2800" dirty="0"/>
              <a:t>[2, adaptiert]</a:t>
            </a:r>
          </a:p>
          <a:p>
            <a:endParaRPr lang="de-AT" sz="32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</a:p>
        </p:txBody>
      </p:sp>
      <p:pic>
        <p:nvPicPr>
          <p:cNvPr id="6" name="Picture 2" descr="http://csta.acm.org/Images/CSTA_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t="10340" r="63433" b="11962"/>
          <a:stretch/>
        </p:blipFill>
        <p:spPr bwMode="auto">
          <a:xfrm>
            <a:off x="7608187" y="258406"/>
            <a:ext cx="1174638" cy="728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 7"/>
          <p:cNvSpPr/>
          <p:nvPr/>
        </p:nvSpPr>
        <p:spPr>
          <a:xfrm>
            <a:off x="930032" y="1553030"/>
            <a:ext cx="22791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umfasst u.a</a:t>
            </a:r>
            <a:r>
              <a:rPr lang="de-DE" sz="2800" dirty="0"/>
              <a:t>. 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A5AEBC6-326F-40AE-A1B5-0B4490EE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0248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Phasen der Modellbildung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924" y="1647131"/>
            <a:ext cx="4511616" cy="4780319"/>
          </a:xfrm>
          <a:prstGeom prst="rect">
            <a:avLst/>
          </a:prstGeom>
        </p:spPr>
      </p:pic>
      <p:sp>
        <p:nvSpPr>
          <p:cNvPr id="12" name="Legende mit Linie 1 (Rahmen und Akzentuierungsbalken) 11"/>
          <p:cNvSpPr/>
          <p:nvPr/>
        </p:nvSpPr>
        <p:spPr>
          <a:xfrm>
            <a:off x="7637878" y="1647131"/>
            <a:ext cx="1289849" cy="678230"/>
          </a:xfrm>
          <a:prstGeom prst="accentBorderCallout1">
            <a:avLst>
              <a:gd name="adj1" fmla="val 18750"/>
              <a:gd name="adj2" fmla="val -8333"/>
              <a:gd name="adj3" fmla="val 53198"/>
              <a:gd name="adj4" fmla="val -3786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Natürlich</a:t>
            </a:r>
          </a:p>
          <a:p>
            <a:pPr algn="ctr"/>
            <a:r>
              <a:rPr lang="de-AT" sz="1600" dirty="0">
                <a:solidFill>
                  <a:schemeClr val="tx1"/>
                </a:solidFill>
              </a:rPr>
              <a:t>Formal</a:t>
            </a:r>
          </a:p>
        </p:txBody>
      </p:sp>
      <p:sp>
        <p:nvSpPr>
          <p:cNvPr id="13" name="Legende mit Linie 1 (Rahmen und Akzentuierungsbalken) 12"/>
          <p:cNvSpPr/>
          <p:nvPr/>
        </p:nvSpPr>
        <p:spPr>
          <a:xfrm flipH="1">
            <a:off x="872010" y="1588064"/>
            <a:ext cx="1695576" cy="925022"/>
          </a:xfrm>
          <a:prstGeom prst="accentBorderCallout1">
            <a:avLst>
              <a:gd name="adj1" fmla="val 18750"/>
              <a:gd name="adj2" fmla="val -8333"/>
              <a:gd name="adj3" fmla="val 27009"/>
              <a:gd name="adj4" fmla="val -2427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Problem/Aufgabe analysieren,</a:t>
            </a:r>
          </a:p>
          <a:p>
            <a:pPr algn="ctr"/>
            <a:r>
              <a:rPr lang="de-AT" sz="1600" dirty="0">
                <a:solidFill>
                  <a:schemeClr val="tx1"/>
                </a:solidFill>
              </a:rPr>
              <a:t>aufteilen</a:t>
            </a:r>
          </a:p>
        </p:txBody>
      </p:sp>
      <p:sp>
        <p:nvSpPr>
          <p:cNvPr id="14" name="Legende mit Linie 1 (Rahmen und Akzentuierungsbalken) 13"/>
          <p:cNvSpPr/>
          <p:nvPr/>
        </p:nvSpPr>
        <p:spPr>
          <a:xfrm>
            <a:off x="7637878" y="2580133"/>
            <a:ext cx="1289849" cy="1416582"/>
          </a:xfrm>
          <a:prstGeom prst="accentBorderCallout1">
            <a:avLst>
              <a:gd name="adj1" fmla="val 18750"/>
              <a:gd name="adj2" fmla="val -8333"/>
              <a:gd name="adj3" fmla="val 27122"/>
              <a:gd name="adj4" fmla="val -4115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Text</a:t>
            </a:r>
          </a:p>
          <a:p>
            <a:pPr algn="ctr"/>
            <a:r>
              <a:rPr lang="de-AT" sz="1600" dirty="0">
                <a:solidFill>
                  <a:schemeClr val="tx1"/>
                </a:solidFill>
              </a:rPr>
              <a:t>Mindmap</a:t>
            </a:r>
          </a:p>
          <a:p>
            <a:pPr algn="ctr"/>
            <a:r>
              <a:rPr lang="de-AT" sz="1600" dirty="0">
                <a:solidFill>
                  <a:schemeClr val="tx1"/>
                </a:solidFill>
              </a:rPr>
              <a:t>Zeichnung</a:t>
            </a:r>
          </a:p>
          <a:p>
            <a:pPr algn="ctr"/>
            <a:r>
              <a:rPr lang="de-AT" sz="1600" dirty="0">
                <a:solidFill>
                  <a:schemeClr val="tx1"/>
                </a:solidFill>
              </a:rPr>
              <a:t>Diagramm</a:t>
            </a:r>
          </a:p>
          <a:p>
            <a:pPr algn="ctr"/>
            <a:r>
              <a:rPr lang="de-AT" sz="1600" dirty="0">
                <a:solidFill>
                  <a:schemeClr val="tx1"/>
                </a:solidFill>
              </a:rPr>
              <a:t>Gleichung</a:t>
            </a:r>
          </a:p>
        </p:txBody>
      </p:sp>
      <p:sp>
        <p:nvSpPr>
          <p:cNvPr id="15" name="Legende mit Linie 1 (Rahmen und Akzentuierungsbalken) 14"/>
          <p:cNvSpPr/>
          <p:nvPr/>
        </p:nvSpPr>
        <p:spPr>
          <a:xfrm>
            <a:off x="6473150" y="4331732"/>
            <a:ext cx="2050119" cy="1051721"/>
          </a:xfrm>
          <a:prstGeom prst="accentBorderCallout1">
            <a:avLst>
              <a:gd name="adj1" fmla="val 18750"/>
              <a:gd name="adj2" fmla="val -8333"/>
              <a:gd name="adj3" fmla="val 53198"/>
              <a:gd name="adj4" fmla="val -3786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>
                <a:solidFill>
                  <a:schemeClr val="tx1"/>
                </a:solidFill>
              </a:rPr>
              <a:t>Reale Situationen „nachspielen“</a:t>
            </a:r>
          </a:p>
          <a:p>
            <a:pPr algn="ctr"/>
            <a:r>
              <a:rPr lang="de-AT" sz="1600" dirty="0">
                <a:solidFill>
                  <a:schemeClr val="tx1"/>
                </a:solidFill>
              </a:rPr>
              <a:t>Lösungen anwenden</a:t>
            </a:r>
          </a:p>
        </p:txBody>
      </p:sp>
      <p:sp>
        <p:nvSpPr>
          <p:cNvPr id="17" name="Legende mit Linie 1 (Rahmen und Akzentuierungsbalken) 16"/>
          <p:cNvSpPr/>
          <p:nvPr/>
        </p:nvSpPr>
        <p:spPr>
          <a:xfrm flipH="1">
            <a:off x="2094973" y="4947868"/>
            <a:ext cx="1695576" cy="1004467"/>
          </a:xfrm>
          <a:prstGeom prst="accentBorderCallout1">
            <a:avLst>
              <a:gd name="adj1" fmla="val 18750"/>
              <a:gd name="adj2" fmla="val -8333"/>
              <a:gd name="adj3" fmla="val 68252"/>
              <a:gd name="adj4" fmla="val -2784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600" dirty="0">
                <a:solidFill>
                  <a:schemeClr val="tx1"/>
                </a:solidFill>
              </a:rPr>
              <a:t>Ablauf, Reihenfolge,</a:t>
            </a:r>
          </a:p>
          <a:p>
            <a:r>
              <a:rPr lang="de-AT" sz="1600" dirty="0">
                <a:solidFill>
                  <a:schemeClr val="tx1"/>
                </a:solidFill>
              </a:rPr>
              <a:t>Rezepte, Anleitungen etc.</a:t>
            </a:r>
          </a:p>
        </p:txBody>
      </p:sp>
      <p:sp>
        <p:nvSpPr>
          <p:cNvPr id="18" name="Legende mit Linie 1 (Rahmen und Akzentuierungsbalken) 17"/>
          <p:cNvSpPr/>
          <p:nvPr/>
        </p:nvSpPr>
        <p:spPr>
          <a:xfrm flipH="1">
            <a:off x="907046" y="2738835"/>
            <a:ext cx="1695576" cy="1257879"/>
          </a:xfrm>
          <a:prstGeom prst="accentBorderCallout1">
            <a:avLst>
              <a:gd name="adj1" fmla="val 18750"/>
              <a:gd name="adj2" fmla="val -8333"/>
              <a:gd name="adj3" fmla="val 27009"/>
              <a:gd name="adj4" fmla="val -2427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600" dirty="0">
                <a:solidFill>
                  <a:schemeClr val="tx1"/>
                </a:solidFill>
              </a:rPr>
              <a:t>Lösung / Wissen strukturieren, visualisieren,</a:t>
            </a:r>
          </a:p>
          <a:p>
            <a:r>
              <a:rPr lang="de-AT" sz="1600" dirty="0">
                <a:solidFill>
                  <a:schemeClr val="tx1"/>
                </a:solidFill>
              </a:rPr>
              <a:t>(Bau)Plan erstellen etc.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410410" y="5872890"/>
            <a:ext cx="2278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/>
              <a:t>(Schubert, Schwill, 2011; </a:t>
            </a:r>
            <a:br>
              <a:rPr lang="de-AT" sz="1600" dirty="0"/>
            </a:br>
            <a:r>
              <a:rPr lang="de-AT" sz="1600" dirty="0"/>
              <a:t>adaptiert)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9FFAD9C-DE74-457A-B7D9-A319AA1D0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70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401294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Modelle sind überall und vielfältig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56" y="1970296"/>
            <a:ext cx="8268544" cy="3631159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E881686-C809-4B87-8089-B09BB3CB0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71</a:t>
            </a:fld>
            <a:endParaRPr lang="de-AT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E0F0AC3-57A9-45C0-8BB8-9C3E00499D78}"/>
              </a:ext>
            </a:extLst>
          </p:cNvPr>
          <p:cNvSpPr txBox="1"/>
          <p:nvPr/>
        </p:nvSpPr>
        <p:spPr>
          <a:xfrm>
            <a:off x="1355100" y="5554177"/>
            <a:ext cx="89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Denken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938ABF1-4625-4175-BFFC-40F009ECA192}"/>
              </a:ext>
            </a:extLst>
          </p:cNvPr>
          <p:cNvSpPr/>
          <p:nvPr/>
        </p:nvSpPr>
        <p:spPr>
          <a:xfrm>
            <a:off x="3860414" y="5605704"/>
            <a:ext cx="1838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Begreifen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A33A3AC-71EF-4A9E-B380-8DEC635F04D7}"/>
              </a:ext>
            </a:extLst>
          </p:cNvPr>
          <p:cNvSpPr/>
          <p:nvPr/>
        </p:nvSpPr>
        <p:spPr>
          <a:xfrm>
            <a:off x="6613013" y="5618933"/>
            <a:ext cx="1838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/>
              <a:t>Beschreiben  </a:t>
            </a:r>
          </a:p>
        </p:txBody>
      </p:sp>
    </p:spTree>
    <p:extLst>
      <p:ext uri="{BB962C8B-B14F-4D97-AF65-F5344CB8AC3E}">
        <p14:creationId xmlns:p14="http://schemas.microsoft.com/office/powerpoint/2010/main" val="9336557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7D74E-BC08-48BB-AD91-6765A274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Modeling </a:t>
            </a:r>
            <a:r>
              <a:rPr lang="de-AT" dirty="0" err="1"/>
              <a:t>supports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3722FC6-2304-412A-A96E-843474E51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027" y="1356258"/>
            <a:ext cx="7886700" cy="524824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Problem solving </a:t>
            </a:r>
          </a:p>
          <a:p>
            <a:pPr lvl="1"/>
            <a:r>
              <a:rPr lang="en-US" dirty="0"/>
              <a:t>Analyzing problems</a:t>
            </a:r>
          </a:p>
          <a:p>
            <a:pPr lvl="1"/>
            <a:r>
              <a:rPr lang="en-US" dirty="0"/>
              <a:t>Breaking down in smaller problems </a:t>
            </a:r>
          </a:p>
          <a:p>
            <a:pPr lvl="1"/>
            <a:r>
              <a:rPr lang="en-US" dirty="0"/>
              <a:t>Finding solutions for small problems</a:t>
            </a:r>
          </a:p>
          <a:p>
            <a:pPr lvl="1"/>
            <a:r>
              <a:rPr lang="en-US" dirty="0"/>
              <a:t>Combining parts to complete solution </a:t>
            </a:r>
          </a:p>
          <a:p>
            <a:r>
              <a:rPr lang="en-US" dirty="0"/>
              <a:t>Text comprehension &amp; production</a:t>
            </a:r>
          </a:p>
          <a:p>
            <a:pPr lvl="1"/>
            <a:r>
              <a:rPr lang="en-US" dirty="0"/>
              <a:t>Recognizing and extracting essential information </a:t>
            </a:r>
          </a:p>
          <a:p>
            <a:pPr lvl="1"/>
            <a:r>
              <a:rPr lang="en-US" dirty="0"/>
              <a:t>Summarizing texts </a:t>
            </a:r>
          </a:p>
          <a:p>
            <a:pPr lvl="1"/>
            <a:r>
              <a:rPr lang="en-US" dirty="0"/>
              <a:t>Understanding the “big picture” and relationships </a:t>
            </a:r>
          </a:p>
          <a:p>
            <a:pPr lvl="1"/>
            <a:r>
              <a:rPr lang="en-US" dirty="0"/>
              <a:t>Creative writing and storytelling  </a:t>
            </a:r>
          </a:p>
          <a:p>
            <a:r>
              <a:rPr lang="en-US" dirty="0"/>
              <a:t>Knowledge acquisition &amp; representation </a:t>
            </a:r>
          </a:p>
          <a:p>
            <a:pPr lvl="1"/>
            <a:r>
              <a:rPr lang="en-US" dirty="0"/>
              <a:t>Structuring</a:t>
            </a:r>
          </a:p>
          <a:p>
            <a:pPr lvl="1"/>
            <a:r>
              <a:rPr lang="en-US" dirty="0"/>
              <a:t>Categorizing</a:t>
            </a:r>
          </a:p>
          <a:p>
            <a:pPr lvl="1"/>
            <a:r>
              <a:rPr lang="en-US" dirty="0"/>
              <a:t>Abstraction</a:t>
            </a:r>
          </a:p>
          <a:p>
            <a:pPr lvl="1"/>
            <a:r>
              <a:rPr lang="en-US" dirty="0"/>
              <a:t>Generalization</a:t>
            </a:r>
          </a:p>
          <a:p>
            <a:pPr lvl="1"/>
            <a:r>
              <a:rPr lang="en-US" dirty="0"/>
              <a:t>Visualization </a:t>
            </a:r>
          </a:p>
          <a:p>
            <a:r>
              <a:rPr lang="en-US" dirty="0"/>
              <a:t>Etc.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08B9C32-F583-4BD8-BA28-C6E53FABC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3678B0-1F87-4877-835D-230851134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72</a:t>
            </a:fld>
            <a:endParaRPr lang="de-AT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F4CF634-7315-496F-8208-B26184BD3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929053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1595063" y="2235200"/>
            <a:ext cx="7772400" cy="2387600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  <a:br>
              <a:rPr lang="de-DE" dirty="0"/>
            </a:br>
            <a:r>
              <a:rPr lang="de-DE" dirty="0"/>
              <a:t>	Questions?</a:t>
            </a:r>
            <a:br>
              <a:rPr lang="de-DE" dirty="0"/>
            </a:br>
            <a:r>
              <a:rPr lang="de-DE" dirty="0"/>
              <a:t>		</a:t>
            </a:r>
            <a:r>
              <a:rPr lang="de-DE" dirty="0" err="1"/>
              <a:t>Discussion</a:t>
            </a:r>
            <a:r>
              <a:rPr lang="de-DE" dirty="0"/>
              <a:t>!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subTitle" idx="1"/>
          </p:nvPr>
        </p:nvSpPr>
        <p:spPr>
          <a:xfrm>
            <a:off x="1503364" y="5075432"/>
            <a:ext cx="6858000" cy="1386737"/>
          </a:xfrm>
        </p:spPr>
        <p:txBody>
          <a:bodyPr>
            <a:normAutofit fontScale="92500"/>
          </a:bodyPr>
          <a:lstStyle/>
          <a:p>
            <a:r>
              <a:rPr lang="de-DE" dirty="0"/>
              <a:t>Barbara Sabitzer</a:t>
            </a:r>
          </a:p>
          <a:p>
            <a:r>
              <a:rPr lang="de-DE" dirty="0">
                <a:hlinkClick r:id="rId2"/>
              </a:rPr>
              <a:t>barbara.sabitzer@jku.at</a:t>
            </a:r>
            <a:endParaRPr lang="de-DE" dirty="0"/>
          </a:p>
          <a:p>
            <a:r>
              <a:rPr lang="de-DE" dirty="0"/>
              <a:t>Department </a:t>
            </a:r>
            <a:r>
              <a:rPr lang="de-DE" dirty="0" err="1"/>
              <a:t>of</a:t>
            </a:r>
            <a:r>
              <a:rPr lang="de-DE" dirty="0"/>
              <a:t> STEM-Education, Linz School </a:t>
            </a:r>
            <a:r>
              <a:rPr lang="de-DE" dirty="0" err="1"/>
              <a:t>of</a:t>
            </a:r>
            <a:r>
              <a:rPr lang="de-DE" dirty="0"/>
              <a:t> Education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1710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96B060E-120C-4A32-890C-A0324AA803A7}"/>
              </a:ext>
            </a:extLst>
          </p:cNvPr>
          <p:cNvGrpSpPr/>
          <p:nvPr/>
        </p:nvGrpSpPr>
        <p:grpSpPr>
          <a:xfrm>
            <a:off x="5262737" y="1188520"/>
            <a:ext cx="3781591" cy="5242366"/>
            <a:chOff x="5376658" y="1339285"/>
            <a:chExt cx="3781591" cy="5242366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BD6B911-0597-4585-84AA-E658F9C4E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76658" y="1339285"/>
              <a:ext cx="3781591" cy="5242366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EEC8B7A-A157-4253-A83C-1CA32647ACD7}"/>
                </a:ext>
              </a:extLst>
            </p:cNvPr>
            <p:cNvSpPr/>
            <p:nvPr/>
          </p:nvSpPr>
          <p:spPr>
            <a:xfrm>
              <a:off x="5465256" y="1521486"/>
              <a:ext cx="872622" cy="4670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744265C0-17AF-4380-8FD5-642CA6F31B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3231" b="87341"/>
            <a:stretch/>
          </p:blipFill>
          <p:spPr>
            <a:xfrm>
              <a:off x="8133490" y="1442575"/>
              <a:ext cx="943604" cy="663613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1A7FD6E-9A00-4304-A261-593F79547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579" y="179856"/>
            <a:ext cx="8050148" cy="947195"/>
          </a:xfrm>
        </p:spPr>
        <p:txBody>
          <a:bodyPr>
            <a:normAutofit fontScale="90000"/>
          </a:bodyPr>
          <a:lstStyle/>
          <a:p>
            <a:r>
              <a:rPr lang="de-AT" dirty="0"/>
              <a:t>Computational </a:t>
            </a:r>
            <a:r>
              <a:rPr lang="de-AT" dirty="0" err="1"/>
              <a:t>Thinking</a:t>
            </a:r>
            <a:r>
              <a:rPr lang="de-AT" dirty="0"/>
              <a:t> – 4 Schritte </a:t>
            </a:r>
            <a:r>
              <a:rPr lang="de-AT" sz="3100" dirty="0"/>
              <a:t>[7]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5DEE99-CB38-4217-8F7C-56A71EDF2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579" y="1338242"/>
            <a:ext cx="8050148" cy="523948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400" b="1" dirty="0"/>
              <a:t>Problem</a:t>
            </a:r>
            <a:r>
              <a:rPr lang="en-US" sz="3400" dirty="0"/>
              <a:t>: </a:t>
            </a:r>
            <a:br>
              <a:rPr lang="en-US" sz="3400" dirty="0"/>
            </a:br>
            <a:r>
              <a:rPr lang="en-US" sz="3400" dirty="0" err="1"/>
              <a:t>Rechtzeitig</a:t>
            </a:r>
            <a:r>
              <a:rPr lang="en-US" sz="3400" dirty="0"/>
              <a:t> in der Schule </a:t>
            </a:r>
            <a:r>
              <a:rPr lang="en-US" sz="3400" dirty="0" err="1"/>
              <a:t>ankommen</a:t>
            </a:r>
            <a:endParaRPr lang="en-US" sz="3400" dirty="0"/>
          </a:p>
          <a:p>
            <a:pPr>
              <a:lnSpc>
                <a:spcPct val="120000"/>
              </a:lnSpc>
            </a:pPr>
            <a:r>
              <a:rPr lang="en-US" sz="3100" dirty="0" err="1"/>
              <a:t>Zerlegung</a:t>
            </a:r>
            <a:r>
              <a:rPr lang="en-US" sz="3100" dirty="0"/>
              <a:t> in </a:t>
            </a:r>
            <a:r>
              <a:rPr lang="en-US" sz="3100" dirty="0" err="1"/>
              <a:t>kleinere</a:t>
            </a:r>
            <a:r>
              <a:rPr lang="en-US" sz="3100" dirty="0"/>
              <a:t> </a:t>
            </a:r>
            <a:r>
              <a:rPr lang="en-US" sz="3100" dirty="0" err="1"/>
              <a:t>Teilprobleme</a:t>
            </a:r>
            <a:endParaRPr lang="de-AT" sz="31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de-AT" sz="3100" dirty="0"/>
              <a:t>Zuhause weggehen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de-AT" sz="3100" dirty="0"/>
              <a:t>Uhrzeit prüfen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de-AT" sz="3100" dirty="0"/>
              <a:t>Entscheiden: Zu Fuß / mit Bus?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de-AT" sz="3100" dirty="0"/>
              <a:t>In der Schule ankommen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de-AT" sz="3100" dirty="0"/>
              <a:t>Muster erkennen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3100" dirty="0"/>
              <a:t>Was </a:t>
            </a:r>
            <a:r>
              <a:rPr lang="en-US" sz="3100" dirty="0" err="1"/>
              <a:t>passiert</a:t>
            </a:r>
            <a:r>
              <a:rPr lang="en-US" sz="3100" dirty="0"/>
              <a:t> </a:t>
            </a:r>
            <a:r>
              <a:rPr lang="en-US" sz="3100" dirty="0" err="1"/>
              <a:t>immer</a:t>
            </a:r>
            <a:r>
              <a:rPr lang="en-US" sz="3100" dirty="0"/>
              <a:t>?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100" dirty="0"/>
              <a:t>Muster </a:t>
            </a:r>
            <a:r>
              <a:rPr lang="en-US" sz="3100" dirty="0" err="1"/>
              <a:t>generalisieren</a:t>
            </a:r>
            <a:endParaRPr lang="en-US" sz="31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3100" dirty="0" err="1"/>
              <a:t>Wesentliche</a:t>
            </a:r>
            <a:r>
              <a:rPr lang="en-US" sz="3100" dirty="0"/>
              <a:t>, </a:t>
            </a:r>
            <a:r>
              <a:rPr lang="en-US" sz="3100" dirty="0" err="1"/>
              <a:t>allgemeine</a:t>
            </a:r>
            <a:r>
              <a:rPr lang="en-US" sz="3100" dirty="0"/>
              <a:t> </a:t>
            </a:r>
            <a:r>
              <a:rPr lang="en-US" sz="3100" dirty="0" err="1"/>
              <a:t>Elemente</a:t>
            </a:r>
            <a:endParaRPr lang="en-US" sz="3100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100" dirty="0" err="1"/>
              <a:t>Algorithmus</a:t>
            </a:r>
            <a:r>
              <a:rPr lang="en-US" sz="3100" dirty="0"/>
              <a:t> </a:t>
            </a:r>
            <a:r>
              <a:rPr lang="en-US" sz="3100" dirty="0" err="1"/>
              <a:t>beschreiben</a:t>
            </a:r>
            <a:endParaRPr lang="en-US" sz="31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3100" dirty="0" err="1"/>
              <a:t>Schritt-für-Schritt-Lösung</a:t>
            </a:r>
            <a:endParaRPr lang="en-US" sz="31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9A978C-6F9F-4080-B1E0-30831070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B3943A-202D-4E13-AB2E-522ADDEE6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8</a:t>
            </a:fld>
            <a:endParaRPr lang="de-AT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53DCBEB-0305-4E38-998F-236CCFA5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558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96E20-1014-4ABD-840C-BDF607F6C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Generalisieren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14C896-0EB6-4DEB-B0BB-B58460E4F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Barbara Sabitzer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57A3A1-D603-4C07-B2D5-996520B98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Computational Thinking &amp; Modeling for Everyone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4EE50B-B3A4-4802-98D6-38BB0B731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1FB65-7EC6-4E09-8408-C79A42813A7F}" type="slidenum">
              <a:rPr lang="de-AT" smtClean="0"/>
              <a:t>9</a:t>
            </a:fld>
            <a:endParaRPr lang="de-AT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6C4709D-1060-4825-94EB-12444716F8FB}"/>
              </a:ext>
            </a:extLst>
          </p:cNvPr>
          <p:cNvGrpSpPr/>
          <p:nvPr/>
        </p:nvGrpSpPr>
        <p:grpSpPr>
          <a:xfrm>
            <a:off x="4430852" y="441858"/>
            <a:ext cx="4308112" cy="6363977"/>
            <a:chOff x="4283566" y="830180"/>
            <a:chExt cx="4308112" cy="5986557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F73BA167-3EC5-4BCB-BD87-56C7719460E3}"/>
                </a:ext>
              </a:extLst>
            </p:cNvPr>
            <p:cNvGrpSpPr/>
            <p:nvPr/>
          </p:nvGrpSpPr>
          <p:grpSpPr>
            <a:xfrm>
              <a:off x="4283566" y="830180"/>
              <a:ext cx="4308112" cy="5986557"/>
              <a:chOff x="5376658" y="1339285"/>
              <a:chExt cx="3781591" cy="5242366"/>
            </a:xfrm>
          </p:grpSpPr>
          <p:pic>
            <p:nvPicPr>
              <p:cNvPr id="8" name="Grafik 7">
                <a:extLst>
                  <a:ext uri="{FF2B5EF4-FFF2-40B4-BE49-F238E27FC236}">
                    <a16:creationId xmlns:a16="http://schemas.microsoft.com/office/drawing/2014/main" id="{586D0E8F-6ED2-480E-AD20-E61936C24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376658" y="1339285"/>
                <a:ext cx="3781591" cy="5242366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F2D58D24-30A7-465D-842B-7CD61EFF7214}"/>
                  </a:ext>
                </a:extLst>
              </p:cNvPr>
              <p:cNvSpPr/>
              <p:nvPr/>
            </p:nvSpPr>
            <p:spPr>
              <a:xfrm>
                <a:off x="5465256" y="1521486"/>
                <a:ext cx="872622" cy="4670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pic>
            <p:nvPicPr>
              <p:cNvPr id="10" name="Grafik 9">
                <a:extLst>
                  <a:ext uri="{FF2B5EF4-FFF2-40B4-BE49-F238E27FC236}">
                    <a16:creationId xmlns:a16="http://schemas.microsoft.com/office/drawing/2014/main" id="{11654497-3D7F-4AD1-8F08-29331B84AC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73231" b="87341"/>
              <a:stretch/>
            </p:blipFill>
            <p:spPr>
              <a:xfrm>
                <a:off x="8047300" y="1340453"/>
                <a:ext cx="943604" cy="663613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728129A1-491E-4DB9-A052-8430360C2976}"/>
                </a:ext>
              </a:extLst>
            </p:cNvPr>
            <p:cNvSpPr txBox="1"/>
            <p:nvPr/>
          </p:nvSpPr>
          <p:spPr>
            <a:xfrm>
              <a:off x="5566178" y="5937001"/>
              <a:ext cx="1647429" cy="677108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/>
                <a:t>Am </a:t>
              </a:r>
              <a:r>
                <a:rPr lang="de-AT" sz="2000" b="1" dirty="0"/>
                <a:t>Ziel</a:t>
              </a:r>
              <a:r>
                <a:rPr lang="de-AT" dirty="0"/>
                <a:t> ankommen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DF5EAA5-2066-457C-8A87-DC8E8E3EEDF0}"/>
                </a:ext>
              </a:extLst>
            </p:cNvPr>
            <p:cNvSpPr txBox="1"/>
            <p:nvPr/>
          </p:nvSpPr>
          <p:spPr>
            <a:xfrm>
              <a:off x="6887591" y="4607915"/>
              <a:ext cx="1647429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2000" b="1" u="sng" dirty="0"/>
                <a:t>Fahrzeug</a:t>
              </a:r>
              <a:r>
                <a:rPr lang="de-AT" b="1" dirty="0"/>
                <a:t> </a:t>
              </a:r>
              <a:r>
                <a:rPr lang="de-AT" dirty="0"/>
                <a:t>nehmen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89D09ED8-AAF4-42E4-90FB-62072878BA5C}"/>
                </a:ext>
              </a:extLst>
            </p:cNvPr>
            <p:cNvSpPr txBox="1"/>
            <p:nvPr/>
          </p:nvSpPr>
          <p:spPr>
            <a:xfrm>
              <a:off x="5823070" y="3762058"/>
              <a:ext cx="1133644" cy="677108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AT" dirty="0"/>
                <a:t>Vor </a:t>
              </a:r>
            </a:p>
            <a:p>
              <a:pPr algn="ctr"/>
              <a:r>
                <a:rPr lang="de-AT" sz="2000" b="1" dirty="0"/>
                <a:t>Deadline</a:t>
              </a:r>
              <a:endParaRPr lang="de-AT" b="1" dirty="0"/>
            </a:p>
          </p:txBody>
        </p:sp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F30A7ED2-5C1C-4303-8F8D-C224C2AC5DC3}"/>
                </a:ext>
              </a:extLst>
            </p:cNvPr>
            <p:cNvSpPr/>
            <p:nvPr/>
          </p:nvSpPr>
          <p:spPr>
            <a:xfrm>
              <a:off x="5376804" y="854320"/>
              <a:ext cx="1951061" cy="91440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dirty="0">
                  <a:solidFill>
                    <a:schemeClr val="tx1"/>
                  </a:solidFill>
                </a:rPr>
                <a:t>Am </a:t>
              </a:r>
              <a:r>
                <a:rPr lang="de-AT" sz="2400" b="1" u="sng" dirty="0">
                  <a:solidFill>
                    <a:schemeClr val="tx1"/>
                  </a:solidFill>
                </a:rPr>
                <a:t>Start</a:t>
              </a:r>
              <a:r>
                <a:rPr lang="de-AT" dirty="0">
                  <a:solidFill>
                    <a:schemeClr val="tx1"/>
                  </a:solidFill>
                </a:rPr>
                <a:t> weggehen</a:t>
              </a:r>
            </a:p>
          </p:txBody>
        </p:sp>
      </p:grpSp>
      <p:sp>
        <p:nvSpPr>
          <p:cNvPr id="20" name="Raute 19">
            <a:extLst>
              <a:ext uri="{FF2B5EF4-FFF2-40B4-BE49-F238E27FC236}">
                <a16:creationId xmlns:a16="http://schemas.microsoft.com/office/drawing/2014/main" id="{8BC7A777-EA95-40FC-A9B9-7405902B3769}"/>
              </a:ext>
            </a:extLst>
          </p:cNvPr>
          <p:cNvSpPr/>
          <p:nvPr/>
        </p:nvSpPr>
        <p:spPr>
          <a:xfrm>
            <a:off x="5361959" y="3050100"/>
            <a:ext cx="2350438" cy="1724418"/>
          </a:xfrm>
          <a:prstGeom prst="diamo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1"/>
                </a:solidFill>
              </a:rPr>
              <a:t>Vor </a:t>
            </a:r>
          </a:p>
          <a:p>
            <a:pPr algn="ctr"/>
            <a:r>
              <a:rPr lang="de-AT" sz="2100" b="1" u="sng" dirty="0">
                <a:solidFill>
                  <a:schemeClr val="tx1"/>
                </a:solidFill>
              </a:rPr>
              <a:t>Deadline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8884DE20-1A88-4016-894D-B6961F9953C1}"/>
              </a:ext>
            </a:extLst>
          </p:cNvPr>
          <p:cNvSpPr/>
          <p:nvPr/>
        </p:nvSpPr>
        <p:spPr>
          <a:xfrm>
            <a:off x="5434865" y="5837683"/>
            <a:ext cx="2129509" cy="815597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1"/>
                </a:solidFill>
              </a:rPr>
              <a:t>Am </a:t>
            </a:r>
            <a:r>
              <a:rPr lang="de-AT" sz="2400" b="1" u="sng" dirty="0">
                <a:solidFill>
                  <a:schemeClr val="tx1"/>
                </a:solidFill>
              </a:rPr>
              <a:t>Ziel</a:t>
            </a:r>
            <a:r>
              <a:rPr lang="de-AT" dirty="0">
                <a:solidFill>
                  <a:schemeClr val="tx1"/>
                </a:solidFill>
              </a:rPr>
              <a:t> ankommen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D89956-FBCA-4F2F-A488-73CCEE1DE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027" y="1740562"/>
            <a:ext cx="7886700" cy="4442378"/>
          </a:xfrm>
        </p:spPr>
        <p:txBody>
          <a:bodyPr/>
          <a:lstStyle/>
          <a:p>
            <a:pPr marL="0" indent="0">
              <a:buNone/>
            </a:pPr>
            <a:r>
              <a:rPr lang="de-AT" dirty="0"/>
              <a:t>Algorithmus</a:t>
            </a:r>
          </a:p>
          <a:p>
            <a:r>
              <a:rPr lang="de-AT" dirty="0"/>
              <a:t>in allgemein gültiger </a:t>
            </a:r>
            <a:br>
              <a:rPr lang="de-AT" dirty="0"/>
            </a:br>
            <a:r>
              <a:rPr lang="de-AT" dirty="0"/>
              <a:t>(generischer) Form </a:t>
            </a:r>
            <a:br>
              <a:rPr lang="de-AT" dirty="0"/>
            </a:br>
            <a:r>
              <a:rPr lang="de-AT" dirty="0"/>
              <a:t>beschreiben, so dass er</a:t>
            </a:r>
          </a:p>
          <a:p>
            <a:r>
              <a:rPr lang="de-AT" dirty="0"/>
              <a:t>auf andere </a:t>
            </a:r>
            <a:br>
              <a:rPr lang="de-AT" dirty="0"/>
            </a:br>
            <a:r>
              <a:rPr lang="de-AT" dirty="0"/>
              <a:t>Problemsituationen</a:t>
            </a:r>
            <a:br>
              <a:rPr lang="de-AT" dirty="0"/>
            </a:br>
            <a:r>
              <a:rPr lang="de-AT" dirty="0"/>
              <a:t>übertragbar ist und</a:t>
            </a:r>
          </a:p>
          <a:p>
            <a:r>
              <a:rPr lang="de-AT" dirty="0"/>
              <a:t>automatisiert </a:t>
            </a:r>
            <a:br>
              <a:rPr lang="de-AT" dirty="0"/>
            </a:br>
            <a:r>
              <a:rPr lang="de-AT" dirty="0"/>
              <a:t>werden kann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90229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putational_Thinking_Informatics-Lab_Dublin" id="{9486DA22-82F5-5F43-8EA0-27E5234BFBBE}" vid="{E4D19157-04C7-AD47-B2F5-F492D983C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Informatik</Template>
  <TotalTime>0</TotalTime>
  <Words>3251</Words>
  <Application>Microsoft Office PowerPoint</Application>
  <PresentationFormat>Bildschirmpräsentation (4:3)</PresentationFormat>
  <Paragraphs>878</Paragraphs>
  <Slides>73</Slides>
  <Notes>41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73</vt:i4>
      </vt:variant>
    </vt:vector>
  </HeadingPairs>
  <TitlesOfParts>
    <vt:vector size="82" baseType="lpstr">
      <vt:lpstr>Arial</vt:lpstr>
      <vt:lpstr>Calibri</vt:lpstr>
      <vt:lpstr>Calibri Light</vt:lpstr>
      <vt:lpstr>Cambria</vt:lpstr>
      <vt:lpstr>Times New Roman</vt:lpstr>
      <vt:lpstr>Verdana</vt:lpstr>
      <vt:lpstr>Wingdings</vt:lpstr>
      <vt:lpstr>Office-Design</vt:lpstr>
      <vt:lpstr>Document</vt:lpstr>
      <vt:lpstr>Computational Thinking   for Everyone?    Modeling for Everyone!</vt:lpstr>
      <vt:lpstr>Überblick</vt:lpstr>
      <vt:lpstr>Computational Thinking mit Smileys</vt:lpstr>
      <vt:lpstr>Definitionen</vt:lpstr>
      <vt:lpstr>Textverständnis &amp; Kreatives Schreiben</vt:lpstr>
      <vt:lpstr>Warum CT mit Modellierung?</vt:lpstr>
      <vt:lpstr>Computational Thinking =  Problemlöseprozess</vt:lpstr>
      <vt:lpstr>Computational Thinking – 4 Schritte [7]</vt:lpstr>
      <vt:lpstr>Generalisieren</vt:lpstr>
      <vt:lpstr>Prozesse der Modellbildung</vt:lpstr>
      <vt:lpstr>Modellierung = Lernstrategie</vt:lpstr>
      <vt:lpstr>Welches Modell  in welchem Kontext zu welchem Zweck?</vt:lpstr>
      <vt:lpstr>Textverständnis &amp; Kreatives Schreiben</vt:lpstr>
      <vt:lpstr>Anwendungsfall - Use Case Diagramm</vt:lpstr>
      <vt:lpstr>Anwendungsfall – Use Case Diagramm</vt:lpstr>
      <vt:lpstr>Aktivitätsdiagramm</vt:lpstr>
      <vt:lpstr>Aktivitätsdiagramm</vt:lpstr>
      <vt:lpstr>Flussdiagramm</vt:lpstr>
      <vt:lpstr>Klassen &amp; Objekt Diagramme</vt:lpstr>
      <vt:lpstr>Sprachen     Biologie</vt:lpstr>
      <vt:lpstr>Chemie</vt:lpstr>
      <vt:lpstr>Entity Relationship-Diagramm </vt:lpstr>
      <vt:lpstr>Text -&gt; Modell </vt:lpstr>
      <vt:lpstr>Modell -&gt; Text</vt:lpstr>
      <vt:lpstr>Text -&gt; Modell </vt:lpstr>
      <vt:lpstr>Modell -&gt; Text</vt:lpstr>
      <vt:lpstr>Schülerarbeiten</vt:lpstr>
      <vt:lpstr>Erzähl eine Geschichte!</vt:lpstr>
      <vt:lpstr>Aktivitäten &amp; Projekte</vt:lpstr>
      <vt:lpstr>Anknüpfung an den Alltag  Projekt „Informatik – Ein Kinderspiel?!“</vt:lpstr>
      <vt:lpstr>PowerPoint-Präsentation</vt:lpstr>
      <vt:lpstr>Fashion &amp; Coding</vt:lpstr>
      <vt:lpstr>PowerPoint-Präsentation</vt:lpstr>
      <vt:lpstr>Modedesign mit Roboter</vt:lpstr>
      <vt:lpstr>Modeling across the Subjects – Projects Overview </vt:lpstr>
      <vt:lpstr>Erfahrungen &amp; Forschungsergebnisse</vt:lpstr>
      <vt:lpstr>Research Focus: Modeling</vt:lpstr>
      <vt:lpstr>Methoden &amp; Ergebnisse</vt:lpstr>
      <vt:lpstr>Prioritäten &amp; Kriterien</vt:lpstr>
      <vt:lpstr>Conclusio: Warum Modellierung?</vt:lpstr>
      <vt:lpstr>Ausblick: Modeling at School</vt:lpstr>
      <vt:lpstr>JKU COOL LAB </vt:lpstr>
      <vt:lpstr>Acceptance &amp; Satisfaction</vt:lpstr>
      <vt:lpstr>Practicability &amp; Usability </vt:lpstr>
      <vt:lpstr>Results: Comprehension</vt:lpstr>
      <vt:lpstr>Conclusio &amp; Ausblick</vt:lpstr>
      <vt:lpstr>Das COOL Lab </vt:lpstr>
      <vt:lpstr>Das COOL Lab</vt:lpstr>
      <vt:lpstr>Didaktisches Konzept: COOL Informatics</vt:lpstr>
      <vt:lpstr>Angebote </vt:lpstr>
      <vt:lpstr>References</vt:lpstr>
      <vt:lpstr>Schülerarbeiten</vt:lpstr>
      <vt:lpstr>Band</vt:lpstr>
      <vt:lpstr>Länder</vt:lpstr>
      <vt:lpstr>Schnee &amp; Lawinen (1c BG)</vt:lpstr>
      <vt:lpstr>Wildtiere (1c BG)</vt:lpstr>
      <vt:lpstr>Essen (1c BG)</vt:lpstr>
      <vt:lpstr>HÜ 5g</vt:lpstr>
      <vt:lpstr>Straßenbahn fahren (5g) </vt:lpstr>
      <vt:lpstr>5g</vt:lpstr>
      <vt:lpstr>Jews in 2nd World War (6l)</vt:lpstr>
      <vt:lpstr>ER-Diagramm nach 10 min</vt:lpstr>
      <vt:lpstr>Posters</vt:lpstr>
      <vt:lpstr>Slalom</vt:lpstr>
      <vt:lpstr>Märchen VS</vt:lpstr>
      <vt:lpstr>Backup</vt:lpstr>
      <vt:lpstr>Warum Modellierung?</vt:lpstr>
      <vt:lpstr>Warum Modellierung?</vt:lpstr>
      <vt:lpstr>Begriffe &amp; Definitionen</vt:lpstr>
      <vt:lpstr>Phasen der Modellbildung</vt:lpstr>
      <vt:lpstr>Modelle sind überall und vielfältig</vt:lpstr>
      <vt:lpstr>Modeling supports</vt:lpstr>
      <vt:lpstr>Thank you!  Questions?   Discussion!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Lehr-Lern-Werkstatt  Von der Informatik zur Allgemeinbildung</dc:title>
  <dc:creator>Barbara Sabitzer</dc:creator>
  <cp:lastModifiedBy>Anna Portenkirchner</cp:lastModifiedBy>
  <cp:revision>548</cp:revision>
  <cp:lastPrinted>2018-05-17T09:10:03Z</cp:lastPrinted>
  <dcterms:created xsi:type="dcterms:W3CDTF">2017-04-01T07:17:25Z</dcterms:created>
  <dcterms:modified xsi:type="dcterms:W3CDTF">2018-11-19T05:55:28Z</dcterms:modified>
</cp:coreProperties>
</file>