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71" r:id="rId8"/>
    <p:sldId id="27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9EFA5-03F6-4103-9E3F-85E2F8959060}" type="datetimeFigureOut">
              <a:rPr lang="de-DE" smtClean="0"/>
              <a:t>23.03.2022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0D13-F76F-4F0A-9788-FEFB38E36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6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F774E77-672F-446B-BFAE-6EF895B402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2457"/>
          <a:stretch/>
        </p:blipFill>
        <p:spPr>
          <a:xfrm>
            <a:off x="10592093" y="5735637"/>
            <a:ext cx="1599907" cy="101807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6B7BA5B-6BC0-4849-B32F-03C9D09756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7736" y="6433868"/>
            <a:ext cx="7686675" cy="4381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DE9C81A-224B-4784-B459-537648540C47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9" y="9117"/>
            <a:ext cx="895350" cy="3524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A306E40-B2F2-4534-A85B-BFA0DA132F7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84411" y="6420805"/>
            <a:ext cx="1448753" cy="44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8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732B-FD95-47E0-9723-942364057750}" type="datetime1">
              <a:rPr lang="de-DE" smtClean="0"/>
              <a:t>23.03.2022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56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2495-7347-4DED-AD96-DABC2B86E5A3}" type="datetime1">
              <a:rPr lang="de-DE" smtClean="0"/>
              <a:t>23.03.2022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61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D1B0-37CC-4DEB-BD4F-557CD8C1FBDD}" type="datetime1">
              <a:rPr lang="de-DE" smtClean="0"/>
              <a:t>23.03.2022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97047E0-5EEF-4E05-8E7D-C75C3B9001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1305"/>
          <a:stretch/>
        </p:blipFill>
        <p:spPr>
          <a:xfrm>
            <a:off x="10540198" y="5703396"/>
            <a:ext cx="1627203" cy="101807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AB9B6A-AE76-4A54-B07A-2EF4908C83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587" y="6445976"/>
            <a:ext cx="7686675" cy="43815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E11E74A-FF6C-4B65-9F76-FF5FD63E1B4D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87" y="12700"/>
            <a:ext cx="895350" cy="35242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2D11D44-24AB-4020-AA37-D007523FC71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84411" y="6420805"/>
            <a:ext cx="1448753" cy="44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8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6317-1FC2-4220-8C99-30D442D7125E}" type="datetime1">
              <a:rPr lang="de-DE" smtClean="0"/>
              <a:t>23.03.2022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96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728D-D477-4550-97D8-A4FD9B326AF0}" type="datetime1">
              <a:rPr lang="de-DE" smtClean="0"/>
              <a:t>23.03.2022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5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070C-C01C-4A5A-8456-9038CFD51E7F}" type="datetime1">
              <a:rPr lang="de-DE" smtClean="0"/>
              <a:t>23.03.2022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30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5AB1-3EBB-40D2-A1DE-89357DCD93F5}" type="datetime1">
              <a:rPr lang="de-DE" smtClean="0"/>
              <a:t>23.03.2022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60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C3F1-D1B1-4D99-893E-C43B43265B52}" type="datetime1">
              <a:rPr lang="de-DE" smtClean="0"/>
              <a:t>23.03.2022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89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9C5B-9F1F-4D61-8495-3F48987448B2}" type="datetime1">
              <a:rPr lang="de-DE" smtClean="0"/>
              <a:t>23.03.2022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5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0C70-5A6C-40D5-BA78-E0DF21402012}" type="datetime1">
              <a:rPr lang="de-DE" smtClean="0"/>
              <a:t>23.03.2022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55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194EF1-048B-41D6-8E34-C544BE6B45D5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E85F25-1CE4-48F7-943E-6B318618B8BA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11" y="190500"/>
            <a:ext cx="1891989" cy="1351509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12700" y="0"/>
            <a:ext cx="406400" cy="6858000"/>
          </a:xfrm>
          <a:prstGeom prst="rect">
            <a:avLst/>
          </a:prstGeom>
          <a:solidFill>
            <a:srgbClr val="AC1410"/>
          </a:solidFill>
          <a:ln>
            <a:solidFill>
              <a:srgbClr val="AC14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3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o0xgGxoTP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dungsgestalter.at/kurs/e-learning-managerin-lehrgang-inkl-zertifizieru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66553" y="1395927"/>
            <a:ext cx="9858894" cy="2387600"/>
          </a:xfrm>
        </p:spPr>
        <p:txBody>
          <a:bodyPr>
            <a:normAutofit fontScale="90000"/>
          </a:bodyPr>
          <a:lstStyle/>
          <a:p>
            <a:br>
              <a:rPr lang="de-AT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5000" b="1" dirty="0">
                <a:solidFill>
                  <a:srgbClr val="AC1410"/>
                </a:solidFill>
              </a:rPr>
              <a:t>Komplett digital im Selbststudium zur Matura? -</a:t>
            </a:r>
            <a:br>
              <a:rPr lang="de-AT" sz="5000" b="1" dirty="0">
                <a:solidFill>
                  <a:srgbClr val="AC1410"/>
                </a:solidFill>
              </a:rPr>
            </a:br>
            <a:r>
              <a:rPr lang="de-AT" sz="5000" b="1" dirty="0">
                <a:solidFill>
                  <a:srgbClr val="AC1410"/>
                </a:solidFill>
              </a:rPr>
              <a:t>Ja das geht!</a:t>
            </a:r>
            <a:endParaRPr lang="de-DE" sz="5000" b="1" dirty="0">
              <a:solidFill>
                <a:srgbClr val="AC14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AA7310A-3089-4756-81FB-518616CA5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2611"/>
            <a:ext cx="9144000" cy="1655762"/>
          </a:xfrm>
        </p:spPr>
        <p:txBody>
          <a:bodyPr/>
          <a:lstStyle/>
          <a:p>
            <a:r>
              <a:rPr lang="de-AT" dirty="0"/>
              <a:t>Wie wir das schaffen, zeigen wir Ihnen heute in unserem Fachbeitrag bei den </a:t>
            </a:r>
            <a:r>
              <a:rPr lang="de-AT" dirty="0" err="1"/>
              <a:t>eEducation</a:t>
            </a:r>
            <a:r>
              <a:rPr lang="de-AT" dirty="0"/>
              <a:t> Praxistagen 2022</a:t>
            </a:r>
          </a:p>
        </p:txBody>
      </p:sp>
    </p:spTree>
    <p:extLst>
      <p:ext uri="{BB962C8B-B14F-4D97-AF65-F5344CB8AC3E}">
        <p14:creationId xmlns:p14="http://schemas.microsoft.com/office/powerpoint/2010/main" val="137642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Die HUMBOLDT Matura-Schule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611678" cy="5033992"/>
          </a:xfrm>
        </p:spPr>
        <p:txBody>
          <a:bodyPr>
            <a:noAutofit/>
          </a:bodyPr>
          <a:lstStyle/>
          <a:p>
            <a:pPr fontAlgn="base"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Vertreten durch Mag. Karin Stummvoll</a:t>
            </a:r>
            <a:r>
              <a:rPr lang="de-DE" sz="2400" dirty="0"/>
              <a:t>​</a:t>
            </a:r>
          </a:p>
          <a:p>
            <a:pPr fontAlgn="base"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Vorbereitung auf </a:t>
            </a:r>
            <a:r>
              <a:rPr lang="de-AT" sz="2400" dirty="0" err="1"/>
              <a:t>Externistenabschlussprüfungen</a:t>
            </a:r>
            <a:r>
              <a:rPr lang="de-AT" sz="2400" dirty="0"/>
              <a:t> der Sekundarstufe II</a:t>
            </a:r>
          </a:p>
          <a:p>
            <a:pPr fontAlgn="base"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Großteils in Fernlehre </a:t>
            </a:r>
          </a:p>
          <a:p>
            <a:pPr fontAlgn="base"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Vorstellung der online Lernpakete </a:t>
            </a:r>
            <a:r>
              <a:rPr lang="de-AT" sz="2400"/>
              <a:t>bei den </a:t>
            </a:r>
            <a:r>
              <a:rPr lang="de-AT" sz="2400" dirty="0" err="1"/>
              <a:t>eEducation</a:t>
            </a:r>
            <a:r>
              <a:rPr lang="de-AT" sz="2400" dirty="0"/>
              <a:t> Praxistagen 2021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(Link zur Nachschau: </a:t>
            </a:r>
            <a:r>
              <a:rPr lang="de-A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https://youtu.be/fo0xgGxoTPA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AT" sz="2400" dirty="0"/>
              <a:t>​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de-AT" sz="2400" b="1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Dieses Mal geht es um eine Weiterentwicklung des Fernlehrprogramms: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AT" sz="2400" dirty="0" err="1"/>
              <a:t>Guided</a:t>
            </a:r>
            <a:r>
              <a:rPr lang="de-AT" sz="2400" dirty="0"/>
              <a:t> E-Learning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AT" sz="2400" dirty="0"/>
              <a:t>Online Weiterbildungs-Plattform „Die Bildungsgestalter“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de-AT" sz="24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de-AT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46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Das Fernlehrangebot und der </a:t>
            </a:r>
            <a:br>
              <a:rPr lang="de-AT" sz="3200" b="1" dirty="0"/>
            </a:br>
            <a:r>
              <a:rPr lang="de-AT" sz="3200" b="1" dirty="0"/>
              <a:t>HUMBOLDT Online Campus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687483"/>
            <a:ext cx="10515600" cy="503399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Seit einigen Jahren ein bewährtes Konzept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Ermöglicht eigenständiges Lernen im Selbststudium, Einstieg jederzeit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de-AT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3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7175DFF-88C7-4C20-9B06-2D3453296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5698"/>
            <a:ext cx="9259957" cy="341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9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Das Fernlehrangebot und der </a:t>
            </a:r>
            <a:br>
              <a:rPr lang="de-AT" sz="3200" b="1" dirty="0"/>
            </a:br>
            <a:r>
              <a:rPr lang="de-AT" sz="3200" b="1" dirty="0"/>
              <a:t>HUMBOLDT Online Campus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687483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Lernbasis: gängige Schulbücher – Navigation durch </a:t>
            </a:r>
            <a:r>
              <a:rPr lang="de-AT" sz="2400" dirty="0" err="1"/>
              <a:t>pdf</a:t>
            </a:r>
            <a:r>
              <a:rPr lang="de-AT" sz="2400" dirty="0"/>
              <a:t> </a:t>
            </a:r>
            <a:r>
              <a:rPr lang="de-AT" sz="2400" b="1" dirty="0"/>
              <a:t>Leitfäden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Einsendeaufgaben:</a:t>
            </a:r>
            <a:r>
              <a:rPr lang="de-AT" sz="2400" dirty="0"/>
              <a:t> </a:t>
            </a:r>
            <a:r>
              <a:rPr lang="de-AT" sz="2400" dirty="0" err="1"/>
              <a:t>pdf</a:t>
            </a:r>
            <a:r>
              <a:rPr lang="de-AT" sz="2400" dirty="0"/>
              <a:t> „Schularbeiten“, „Tests“ Korrektur durch TutorInnen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Zusatzmaterialien</a:t>
            </a:r>
            <a:r>
              <a:rPr lang="de-AT" sz="2400" dirty="0"/>
              <a:t> z.B. Fragenkataloge, Übersichten, Zusammenfassungen 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Lernvideos/Podcasts: </a:t>
            </a:r>
            <a:r>
              <a:rPr lang="de-AT" sz="2400" dirty="0"/>
              <a:t>selbst produziert, öffentlich zugänglich im WWW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Selfchecks:</a:t>
            </a:r>
            <a:r>
              <a:rPr lang="de-AT" sz="2400" dirty="0"/>
              <a:t> unbeschränkte, kurze selbst korrigierende online Tests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Übungswerkstatt:</a:t>
            </a:r>
            <a:r>
              <a:rPr lang="de-AT" sz="2400" dirty="0"/>
              <a:t> online Lernstunde nach </a:t>
            </a:r>
            <a:r>
              <a:rPr lang="de-AT" sz="2400" dirty="0" err="1"/>
              <a:t>flipped</a:t>
            </a:r>
            <a:r>
              <a:rPr lang="de-AT" sz="2400" dirty="0"/>
              <a:t> </a:t>
            </a:r>
            <a:r>
              <a:rPr lang="de-AT" sz="2400" dirty="0" err="1"/>
              <a:t>classroom</a:t>
            </a:r>
            <a:r>
              <a:rPr lang="de-AT" sz="2400" dirty="0"/>
              <a:t> Prinzip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b="1" dirty="0"/>
              <a:t>Lernpakete:</a:t>
            </a:r>
            <a:r>
              <a:rPr lang="de-AT" sz="2400" dirty="0"/>
              <a:t> fassen alles in einer Schritt-für-Schritt-Anleitung zusammen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SchülerInnen entscheiden selbst, welche Angebote sie nutzen wollen.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001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11635" y="365125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de-AT" sz="3200" b="1" dirty="0"/>
              <a:t>Doch für die jüngere Zielgruppe fehlte etwas…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de-AT" sz="2400" b="1" dirty="0"/>
              <a:t>…Lösung durch </a:t>
            </a:r>
            <a:r>
              <a:rPr lang="de-AT" sz="2400" b="1" dirty="0" err="1"/>
              <a:t>Guided</a:t>
            </a:r>
            <a:r>
              <a:rPr lang="de-AT" sz="2400" b="1" dirty="0"/>
              <a:t> E-Learning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AT" sz="2400" dirty="0"/>
              <a:t>Persönliche, individuelle, regelmäßige Betreuung durch Coach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AT" sz="2400" dirty="0"/>
              <a:t>Vernetzung der Lernenden untereinander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AT" sz="2400" dirty="0"/>
              <a:t>Individuelle online Lernstunden – Ergänzung eines </a:t>
            </a:r>
            <a:r>
              <a:rPr lang="de-AT" sz="2400" b="1" dirty="0"/>
              <a:t>Sozialbezuges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AT" sz="2400" dirty="0"/>
              <a:t>Organisation des Lern- und Prüfungskoordinationsprozesses – Erhöhung der </a:t>
            </a:r>
            <a:r>
              <a:rPr lang="de-AT" sz="2400" b="1" dirty="0"/>
              <a:t>Motivation</a:t>
            </a:r>
            <a:r>
              <a:rPr lang="de-AT" sz="2400" dirty="0"/>
              <a:t> und des </a:t>
            </a:r>
            <a:r>
              <a:rPr lang="de-AT" sz="2400" b="1" dirty="0"/>
              <a:t>Lernerfolgs</a:t>
            </a:r>
            <a:r>
              <a:rPr lang="de-AT" sz="2400" dirty="0"/>
              <a:t> im Selbststudium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98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Die Bildungsgestalter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de-AT" sz="2400" dirty="0"/>
              <a:t>Auch für </a:t>
            </a:r>
            <a:r>
              <a:rPr lang="de-AT" sz="2400" b="1" dirty="0"/>
              <a:t>Lehrende</a:t>
            </a:r>
            <a:r>
              <a:rPr lang="de-AT" sz="2400" dirty="0"/>
              <a:t> bzw. </a:t>
            </a:r>
            <a:r>
              <a:rPr lang="de-AT" sz="2400" b="1" dirty="0"/>
              <a:t>Kurs-AnbieterInnen</a:t>
            </a:r>
            <a:r>
              <a:rPr lang="de-AT" sz="2400" dirty="0"/>
              <a:t> haben wir im Herbst 2021 etwas Neues ins Leben gerufen: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Online Weiterbildungskurse für Berufstätige, EPUs und alle Interessierten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Wie beim bewährten Konzept der Fernlehre, zeit- und ortsunabhängiges Lernen mit jederzeitigem Einstieg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Offen für externe Kurs-AnbieterInnen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Zurverfügungstellung der gesamten Infrastruktur (Homepage mit Webshop, </a:t>
            </a:r>
            <a:r>
              <a:rPr lang="de-AT" sz="2400" dirty="0" err="1"/>
              <a:t>Moodle</a:t>
            </a:r>
            <a:r>
              <a:rPr lang="de-AT" sz="2400" dirty="0"/>
              <a:t>, Zoom, Vimeo usw.)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Unterstützung im Bereich E-Learning und E-Didaktik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29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b="1" dirty="0"/>
              <a:t>(Certified) E-Learning </a:t>
            </a:r>
            <a:r>
              <a:rPr lang="de-AT" sz="3200" b="1" dirty="0" err="1"/>
              <a:t>ManagerIn</a:t>
            </a:r>
            <a:endParaRPr lang="de-DE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391742"/>
            <a:ext cx="10515600" cy="503399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Online Lehrgang um Expertise im Bereich E-Learning und E-Didaktik zu erwerben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alle Fähigkeiten, die man benötigt um E-Learnings zu planen, zu konzipieren, umzusetzen und zu evaluieren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Besteht aus 7 Kursen, umfasst 60 Unterrichtseinheiten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de-AT" sz="2400" dirty="0"/>
              <a:t>Kann durch eine externe und unabhängige ISO-Zertifizierung von Austrian Standards abgeschlossen werden </a:t>
            </a:r>
            <a:r>
              <a:rPr lang="de-A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(nähere Informationen auf:</a:t>
            </a:r>
            <a:r>
              <a:rPr lang="de-AT" sz="2400" dirty="0"/>
              <a:t> </a:t>
            </a:r>
            <a:r>
              <a:rPr lang="de-AT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https://www.bildungsgestalter.at/kurs/e-learning-managerin-lehrgang-inkl-zertifizierung/</a:t>
            </a:r>
            <a:r>
              <a:rPr lang="de-AT" sz="1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5F25-1CE4-48F7-943E-6B318618B8B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74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66553" y="1329666"/>
            <a:ext cx="9858894" cy="2387600"/>
          </a:xfrm>
        </p:spPr>
        <p:txBody>
          <a:bodyPr>
            <a:normAutofit/>
          </a:bodyPr>
          <a:lstStyle/>
          <a:p>
            <a:br>
              <a:rPr lang="de-AT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5000" b="1" dirty="0">
                <a:solidFill>
                  <a:srgbClr val="AC1410"/>
                </a:solidFill>
              </a:rPr>
              <a:t>Vielen Dank für Ihre Aufmerksamkeit!</a:t>
            </a:r>
            <a:endParaRPr lang="de-DE" sz="5000" b="1" dirty="0">
              <a:solidFill>
                <a:srgbClr val="AC141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AA7310A-3089-4756-81FB-518616CA5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8589"/>
            <a:ext cx="9144000" cy="1655762"/>
          </a:xfrm>
        </p:spPr>
        <p:txBody>
          <a:bodyPr/>
          <a:lstStyle/>
          <a:p>
            <a:r>
              <a:rPr lang="de-AT" dirty="0"/>
              <a:t>Fachbeitrag bei den </a:t>
            </a:r>
            <a:r>
              <a:rPr lang="de-AT" dirty="0" err="1"/>
              <a:t>eEducation</a:t>
            </a:r>
            <a:r>
              <a:rPr lang="de-AT" dirty="0"/>
              <a:t> Praxistagen 2022</a:t>
            </a:r>
          </a:p>
        </p:txBody>
      </p:sp>
    </p:spTree>
    <p:extLst>
      <p:ext uri="{BB962C8B-B14F-4D97-AF65-F5344CB8AC3E}">
        <p14:creationId xmlns:p14="http://schemas.microsoft.com/office/powerpoint/2010/main" val="3476102195"/>
      </p:ext>
    </p:extLst>
  </p:cSld>
  <p:clrMapOvr>
    <a:masterClrMapping/>
  </p:clrMapOvr>
</p:sld>
</file>

<file path=ppt/theme/theme1.xml><?xml version="1.0" encoding="utf-8"?>
<a:theme xmlns:a="http://schemas.openxmlformats.org/drawingml/2006/main" name="H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403</Words>
  <Application>Microsoft Office PowerPoint</Application>
  <PresentationFormat>Breitbild</PresentationFormat>
  <Paragraphs>49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HMS</vt:lpstr>
      <vt:lpstr> Komplett digital im Selbststudium zur Matura? - Ja das geht!</vt:lpstr>
      <vt:lpstr>Die HUMBOLDT Matura-Schule</vt:lpstr>
      <vt:lpstr>Das Fernlehrangebot und der  HUMBOLDT Online Campus</vt:lpstr>
      <vt:lpstr>Das Fernlehrangebot und der  HUMBOLDT Online Campus</vt:lpstr>
      <vt:lpstr>Doch für die jüngere Zielgruppe fehlte etwas…</vt:lpstr>
      <vt:lpstr>Die Bildungsgestalter</vt:lpstr>
      <vt:lpstr>(Certified) E-Learning ManagerIn</vt:lpstr>
      <vt:lpstr> 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Rumplmaier</dc:creator>
  <cp:lastModifiedBy>Edina Dzaferovic</cp:lastModifiedBy>
  <cp:revision>62</cp:revision>
  <dcterms:created xsi:type="dcterms:W3CDTF">2016-05-19T07:15:57Z</dcterms:created>
  <dcterms:modified xsi:type="dcterms:W3CDTF">2022-03-23T09:06:39Z</dcterms:modified>
</cp:coreProperties>
</file>