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9" r:id="rId5"/>
    <p:sldId id="269" r:id="rId6"/>
    <p:sldId id="270" r:id="rId7"/>
    <p:sldId id="261" r:id="rId8"/>
    <p:sldId id="271" r:id="rId9"/>
    <p:sldId id="264" r:id="rId10"/>
    <p:sldId id="263" r:id="rId11"/>
    <p:sldId id="265" r:id="rId12"/>
    <p:sldId id="26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da Rockenbauer" initials="GR" lastIdx="1" clrIdx="0">
    <p:extLst>
      <p:ext uri="{19B8F6BF-5375-455C-9EA6-DF929625EA0E}">
        <p15:presenceInfo xmlns:p15="http://schemas.microsoft.com/office/powerpoint/2012/main" userId="ac3657c058051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7040C-45F2-4585-B81B-8763C15EC78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A3CE97F-B845-4213-B83F-AF2C8CF91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1CB551CA-7E4D-4E09-A6C7-C1C149A7D39E}"/>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78038FE0-7839-4965-9410-5F471FA85C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3141C73-047A-4C82-8181-1A46CC1E7E7C}"/>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203839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40AF9-B9D8-4242-8724-856B06EC3F9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6B4EEA7-04E8-4859-BB02-DCEB035D3B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1C4FA98-D50F-47BE-9285-62970DB1803E}"/>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96B58077-2A58-4E0B-B324-98491F21A8B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B1C450C-7B54-4376-8845-B560E99DE481}"/>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291042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0BA3FB4-FD57-42DD-A486-F89B6EA9846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DE69BD7-5137-4C78-85D8-9106624F75F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0C0A336-93AF-440F-BC06-DAFC5A443AC7}"/>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795F210A-F029-4C04-9880-969BF5B9785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4EB91BC-F31A-44EB-AB5A-14160C90AA2C}"/>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233229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CB8F8-3044-4D0D-8EA4-0FA7221F82F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578CD2E-AD23-47DF-AD4C-E2E7C8B35D9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9237FBB-4CA7-47BA-BDE0-97BB4903246D}"/>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F200C4E1-B0CC-4355-A12A-D710C732244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E9DAEEE-6189-46C2-B258-B2012AE3F980}"/>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106880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44F25-DA23-4C8E-9579-50F927588A9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7424BD1-A78F-4BA6-ABCB-CE55F8602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F5780DF-30E4-4D39-B389-C603857AD413}"/>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1CABA10E-B467-4A61-BED0-CB7C78E2C81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00A8926-FACB-46D2-A1F6-50DF321A9612}"/>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190632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23ECC-4382-4364-AA1E-9EF8D965EF9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DDA6BA4-F368-41CB-A644-29EFBE09E02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7FC3ACB2-C879-42DA-BAC5-15BCF2FA093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67AD3FC7-0FFB-4B0D-B653-42F8662EB82A}"/>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6" name="Fußzeilenplatzhalter 5">
            <a:extLst>
              <a:ext uri="{FF2B5EF4-FFF2-40B4-BE49-F238E27FC236}">
                <a16:creationId xmlns:a16="http://schemas.microsoft.com/office/drawing/2014/main" id="{FF2048FF-72DC-4B04-B210-605911CFBF9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1288D49-3D26-48D0-9CF8-439FDB611A7F}"/>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30378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9C256-4E18-4C38-9968-FA3010F9712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170222E-26E5-4923-A0CD-FC359AC08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0976AD1-CE42-4A01-83DB-DE0A74F4A8D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3E5A64D-EDF6-44A4-8621-F96DD6999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755E50A-344C-4927-AB9E-966E05E8963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EE0FE9FB-5BCF-4397-8167-2E15FF8DE832}"/>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8" name="Fußzeilenplatzhalter 7">
            <a:extLst>
              <a:ext uri="{FF2B5EF4-FFF2-40B4-BE49-F238E27FC236}">
                <a16:creationId xmlns:a16="http://schemas.microsoft.com/office/drawing/2014/main" id="{83BCB329-246D-44EE-AEF2-B11F1485141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D685DBB-27E7-4268-9B11-20C349D5A66E}"/>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275898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5EB6F-8575-469A-B5AC-FA4DFEB04A7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1F154C6-89CB-4FDA-9F84-332C6BDCE873}"/>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4" name="Fußzeilenplatzhalter 3">
            <a:extLst>
              <a:ext uri="{FF2B5EF4-FFF2-40B4-BE49-F238E27FC236}">
                <a16:creationId xmlns:a16="http://schemas.microsoft.com/office/drawing/2014/main" id="{5801F016-CA82-4E44-9E0A-C1217F3239B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A059A2D-BE98-43C0-9EC6-6591D1B7C10A}"/>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164538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8070EB-D7A3-4084-B822-1CD7F4DA5614}"/>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3" name="Fußzeilenplatzhalter 2">
            <a:extLst>
              <a:ext uri="{FF2B5EF4-FFF2-40B4-BE49-F238E27FC236}">
                <a16:creationId xmlns:a16="http://schemas.microsoft.com/office/drawing/2014/main" id="{AFCDF03A-59B9-452D-A851-7C84E0AA9CA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DE805753-5DF3-4334-9DB3-5917A009F1BE}"/>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14652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FFC85-4441-49D0-9C1B-F8EFCAD40F5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A538CDCF-0E87-4865-B148-3A179A5C5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AD93FDA-F2D1-4000-80D2-32F19FD57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2EC3D8-43D9-47EA-9D28-EBF30AA9B7FD}"/>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6" name="Fußzeilenplatzhalter 5">
            <a:extLst>
              <a:ext uri="{FF2B5EF4-FFF2-40B4-BE49-F238E27FC236}">
                <a16:creationId xmlns:a16="http://schemas.microsoft.com/office/drawing/2014/main" id="{E5A13BFD-E238-4E9C-A150-DB0D32F7DE8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33B9990-9E02-4296-BE97-C08A4FED354B}"/>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6622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D45E1-76B0-4FE2-A85E-C04FFDD9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17C1222-1B50-4530-8329-AC705D5AC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86EDEEA-D791-41CF-907D-FBBECDD24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032181D-ABB7-441C-8429-44BC89233FC9}"/>
              </a:ext>
            </a:extLst>
          </p:cNvPr>
          <p:cNvSpPr>
            <a:spLocks noGrp="1"/>
          </p:cNvSpPr>
          <p:nvPr>
            <p:ph type="dt" sz="half" idx="10"/>
          </p:nvPr>
        </p:nvSpPr>
        <p:spPr/>
        <p:txBody>
          <a:bodyPr/>
          <a:lstStyle/>
          <a:p>
            <a:fld id="{1596D091-64D2-4A0C-A081-149DFB9E3DDB}" type="datetimeFigureOut">
              <a:rPr lang="de-AT" smtClean="0"/>
              <a:t>21.03.2021</a:t>
            </a:fld>
            <a:endParaRPr lang="de-AT"/>
          </a:p>
        </p:txBody>
      </p:sp>
      <p:sp>
        <p:nvSpPr>
          <p:cNvPr id="6" name="Fußzeilenplatzhalter 5">
            <a:extLst>
              <a:ext uri="{FF2B5EF4-FFF2-40B4-BE49-F238E27FC236}">
                <a16:creationId xmlns:a16="http://schemas.microsoft.com/office/drawing/2014/main" id="{A17372D6-5A9F-4736-A942-70F594DCD31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F316BF-F6DE-427A-974F-C73BDE716CBD}"/>
              </a:ext>
            </a:extLst>
          </p:cNvPr>
          <p:cNvSpPr>
            <a:spLocks noGrp="1"/>
          </p:cNvSpPr>
          <p:nvPr>
            <p:ph type="sldNum" sz="quarter" idx="12"/>
          </p:nvPr>
        </p:nvSpPr>
        <p:spPr/>
        <p:txBody>
          <a:bodyPr/>
          <a:lstStyle/>
          <a:p>
            <a:fld id="{158ACF72-C5B6-4269-85DE-ED04DE685164}" type="slidenum">
              <a:rPr lang="de-AT" smtClean="0"/>
              <a:t>‹Nr.›</a:t>
            </a:fld>
            <a:endParaRPr lang="de-AT"/>
          </a:p>
        </p:txBody>
      </p:sp>
    </p:spTree>
    <p:extLst>
      <p:ext uri="{BB962C8B-B14F-4D97-AF65-F5344CB8AC3E}">
        <p14:creationId xmlns:p14="http://schemas.microsoft.com/office/powerpoint/2010/main" val="42326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2027144-0A2E-4EF0-94FD-7F621920F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73431CF-381B-4862-8D21-EB660C4574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E9292E4-D6BB-4760-AB38-26BB4F26F3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6D091-64D2-4A0C-A081-149DFB9E3DDB}" type="datetimeFigureOut">
              <a:rPr lang="de-AT" smtClean="0"/>
              <a:t>21.03.2021</a:t>
            </a:fld>
            <a:endParaRPr lang="de-AT"/>
          </a:p>
        </p:txBody>
      </p:sp>
      <p:sp>
        <p:nvSpPr>
          <p:cNvPr id="5" name="Fußzeilenplatzhalter 4">
            <a:extLst>
              <a:ext uri="{FF2B5EF4-FFF2-40B4-BE49-F238E27FC236}">
                <a16:creationId xmlns:a16="http://schemas.microsoft.com/office/drawing/2014/main" id="{1566F32B-A0E6-4FFA-B002-E597E0D82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AF7408DF-3792-4AFA-97EF-DDB208752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ACF72-C5B6-4269-85DE-ED04DE685164}" type="slidenum">
              <a:rPr lang="de-AT" smtClean="0"/>
              <a:t>‹Nr.›</a:t>
            </a:fld>
            <a:endParaRPr lang="de-AT"/>
          </a:p>
        </p:txBody>
      </p:sp>
    </p:spTree>
    <p:extLst>
      <p:ext uri="{BB962C8B-B14F-4D97-AF65-F5344CB8AC3E}">
        <p14:creationId xmlns:p14="http://schemas.microsoft.com/office/powerpoint/2010/main" val="106748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57784-2857-4314-AA92-4B1BE0FF135B}"/>
              </a:ext>
            </a:extLst>
          </p:cNvPr>
          <p:cNvSpPr>
            <a:spLocks noGrp="1"/>
          </p:cNvSpPr>
          <p:nvPr>
            <p:ph type="ctrTitle"/>
          </p:nvPr>
        </p:nvSpPr>
        <p:spPr>
          <a:xfrm>
            <a:off x="1524000" y="1122363"/>
            <a:ext cx="5326966" cy="1717819"/>
          </a:xfrm>
        </p:spPr>
        <p:txBody>
          <a:bodyPr/>
          <a:lstStyle/>
          <a:p>
            <a:r>
              <a:rPr lang="de-AT" sz="5400" b="1" dirty="0"/>
              <a:t>Virtuelles</a:t>
            </a:r>
            <a:r>
              <a:rPr lang="de-AT" b="1" dirty="0"/>
              <a:t> </a:t>
            </a:r>
            <a:r>
              <a:rPr lang="de-AT" sz="5400" b="1" dirty="0"/>
              <a:t>Klassenzimmer</a:t>
            </a:r>
          </a:p>
        </p:txBody>
      </p:sp>
      <p:sp>
        <p:nvSpPr>
          <p:cNvPr id="3" name="Untertitel 2">
            <a:extLst>
              <a:ext uri="{FF2B5EF4-FFF2-40B4-BE49-F238E27FC236}">
                <a16:creationId xmlns:a16="http://schemas.microsoft.com/office/drawing/2014/main" id="{269909BB-BA26-4705-A878-63AE0006A104}"/>
              </a:ext>
            </a:extLst>
          </p:cNvPr>
          <p:cNvSpPr>
            <a:spLocks noGrp="1"/>
          </p:cNvSpPr>
          <p:nvPr>
            <p:ph type="subTitle" idx="1"/>
          </p:nvPr>
        </p:nvSpPr>
        <p:spPr>
          <a:xfrm>
            <a:off x="1524000" y="3006437"/>
            <a:ext cx="5144086" cy="2826328"/>
          </a:xfrm>
        </p:spPr>
        <p:txBody>
          <a:bodyPr>
            <a:noAutofit/>
          </a:bodyPr>
          <a:lstStyle/>
          <a:p>
            <a:r>
              <a:rPr lang="de-AT" dirty="0"/>
              <a:t>Der Einsatz des Avatars AV1 zur Verbesserung der schulischen Teilhabemöglichkeiten von Kindern und Jugendlichen mit chronischen Erkrankungen</a:t>
            </a:r>
          </a:p>
          <a:p>
            <a:r>
              <a:rPr lang="de-AT" b="1" dirty="0"/>
              <a:t>Gerda Rockenbauer, </a:t>
            </a:r>
            <a:r>
              <a:rPr lang="de-AT" b="1" dirty="0" err="1"/>
              <a:t>BEd</a:t>
            </a:r>
            <a:r>
              <a:rPr lang="de-AT" b="1" dirty="0"/>
              <a:t>. </a:t>
            </a:r>
          </a:p>
          <a:p>
            <a:endParaRPr lang="de-AT" dirty="0"/>
          </a:p>
        </p:txBody>
      </p:sp>
      <p:pic>
        <p:nvPicPr>
          <p:cNvPr id="4" name="Grafik 3">
            <a:extLst>
              <a:ext uri="{FF2B5EF4-FFF2-40B4-BE49-F238E27FC236}">
                <a16:creationId xmlns:a16="http://schemas.microsoft.com/office/drawing/2014/main" id="{B31B5ED0-8E7B-4D3B-81FA-A73DF67CAD4C}"/>
              </a:ext>
            </a:extLst>
          </p:cNvPr>
          <p:cNvPicPr>
            <a:picLocks noChangeAspect="1"/>
          </p:cNvPicPr>
          <p:nvPr/>
        </p:nvPicPr>
        <p:blipFill>
          <a:blip r:embed="rId2"/>
          <a:stretch>
            <a:fillRect/>
          </a:stretch>
        </p:blipFill>
        <p:spPr>
          <a:xfrm>
            <a:off x="7381884" y="1122363"/>
            <a:ext cx="3645724" cy="4560203"/>
          </a:xfrm>
          <a:prstGeom prst="rect">
            <a:avLst/>
          </a:prstGeom>
        </p:spPr>
      </p:pic>
      <p:pic>
        <p:nvPicPr>
          <p:cNvPr id="6" name="Grafik 5">
            <a:extLst>
              <a:ext uri="{FF2B5EF4-FFF2-40B4-BE49-F238E27FC236}">
                <a16:creationId xmlns:a16="http://schemas.microsoft.com/office/drawing/2014/main" id="{1C3F59B4-4F5C-4524-A84E-26210EDF76F0}"/>
              </a:ext>
            </a:extLst>
          </p:cNvPr>
          <p:cNvPicPr>
            <a:picLocks noChangeAspect="1"/>
          </p:cNvPicPr>
          <p:nvPr/>
        </p:nvPicPr>
        <p:blipFill>
          <a:blip r:embed="rId3"/>
          <a:stretch>
            <a:fillRect/>
          </a:stretch>
        </p:blipFill>
        <p:spPr>
          <a:xfrm>
            <a:off x="2625165" y="5096696"/>
            <a:ext cx="3124636" cy="1171739"/>
          </a:xfrm>
          <a:prstGeom prst="rect">
            <a:avLst/>
          </a:prstGeom>
        </p:spPr>
      </p:pic>
    </p:spTree>
    <p:extLst>
      <p:ext uri="{BB962C8B-B14F-4D97-AF65-F5344CB8AC3E}">
        <p14:creationId xmlns:p14="http://schemas.microsoft.com/office/powerpoint/2010/main" val="257624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45EB5-EF78-40EF-8165-C6B537D2F57C}"/>
              </a:ext>
            </a:extLst>
          </p:cNvPr>
          <p:cNvSpPr>
            <a:spLocks noGrp="1"/>
          </p:cNvSpPr>
          <p:nvPr>
            <p:ph type="title"/>
          </p:nvPr>
        </p:nvSpPr>
        <p:spPr>
          <a:xfrm>
            <a:off x="838200" y="115743"/>
            <a:ext cx="10515600" cy="1325563"/>
          </a:xfrm>
        </p:spPr>
        <p:txBody>
          <a:bodyPr/>
          <a:lstStyle/>
          <a:p>
            <a:pPr algn="ctr"/>
            <a:r>
              <a:rPr lang="de-AT" dirty="0"/>
              <a:t>Forschungsprojekt </a:t>
            </a:r>
            <a:br>
              <a:rPr lang="de-AT" dirty="0"/>
            </a:br>
            <a:r>
              <a:rPr lang="de-AT" dirty="0"/>
              <a:t>„Life </a:t>
            </a:r>
            <a:r>
              <a:rPr lang="de-AT" dirty="0" err="1"/>
              <a:t>happens</a:t>
            </a:r>
            <a:r>
              <a:rPr lang="de-AT" dirty="0"/>
              <a:t> </a:t>
            </a:r>
            <a:r>
              <a:rPr lang="de-AT" dirty="0" err="1"/>
              <a:t>wherever</a:t>
            </a:r>
            <a:r>
              <a:rPr lang="de-AT" dirty="0"/>
              <a:t> </a:t>
            </a:r>
            <a:r>
              <a:rPr lang="de-AT" dirty="0" err="1"/>
              <a:t>you</a:t>
            </a:r>
            <a:r>
              <a:rPr lang="de-AT" dirty="0"/>
              <a:t> </a:t>
            </a:r>
            <a:r>
              <a:rPr lang="de-AT" dirty="0" err="1"/>
              <a:t>are</a:t>
            </a:r>
            <a:r>
              <a:rPr lang="de-AT" dirty="0"/>
              <a:t>“</a:t>
            </a:r>
          </a:p>
        </p:txBody>
      </p:sp>
      <p:sp>
        <p:nvSpPr>
          <p:cNvPr id="3" name="Inhaltsplatzhalter 2">
            <a:extLst>
              <a:ext uri="{FF2B5EF4-FFF2-40B4-BE49-F238E27FC236}">
                <a16:creationId xmlns:a16="http://schemas.microsoft.com/office/drawing/2014/main" id="{3979944F-B4E5-4781-99C3-9191D9823055}"/>
              </a:ext>
            </a:extLst>
          </p:cNvPr>
          <p:cNvSpPr>
            <a:spLocks noGrp="1"/>
          </p:cNvSpPr>
          <p:nvPr>
            <p:ph sz="half" idx="1"/>
          </p:nvPr>
        </p:nvSpPr>
        <p:spPr>
          <a:xfrm>
            <a:off x="838200" y="1709665"/>
            <a:ext cx="5181600" cy="4625254"/>
          </a:xfrm>
        </p:spPr>
        <p:txBody>
          <a:bodyPr>
            <a:normAutofit fontScale="92500" lnSpcReduction="10000"/>
          </a:bodyPr>
          <a:lstStyle/>
          <a:p>
            <a:pPr marL="0" indent="0">
              <a:buNone/>
            </a:pPr>
            <a:r>
              <a:rPr lang="de-AT" sz="2000" b="1" dirty="0"/>
              <a:t>Medizinische Universität Wien</a:t>
            </a:r>
          </a:p>
          <a:p>
            <a:pPr marL="0" indent="0">
              <a:buNone/>
            </a:pPr>
            <a:r>
              <a:rPr lang="de-AT" sz="2000" b="1" dirty="0"/>
              <a:t>Universität für Kinder- und Jugendheilkunde</a:t>
            </a:r>
          </a:p>
          <a:p>
            <a:r>
              <a:rPr lang="de-AT" sz="1900" dirty="0"/>
              <a:t>Quantitatives Studiendesign (Fragebögen)</a:t>
            </a:r>
          </a:p>
          <a:p>
            <a:r>
              <a:rPr lang="de-AT" sz="1900" dirty="0"/>
              <a:t>Ca. 30 erkrankte Schüler*innen, ihre Eltern und eine Lehrperson pro Jahr</a:t>
            </a:r>
          </a:p>
          <a:p>
            <a:r>
              <a:rPr lang="de-AT" sz="1900" dirty="0"/>
              <a:t>Drei Testzeitpunkte (vor dem Avatareinsatz, nach Rückgabe des Avatars, ca. drei Monate nach dem Ende des </a:t>
            </a:r>
            <a:r>
              <a:rPr lang="de-AT" sz="1900" dirty="0" err="1"/>
              <a:t>Avatareinsatzes</a:t>
            </a:r>
            <a:r>
              <a:rPr lang="de-AT" sz="1900" dirty="0"/>
              <a:t>)</a:t>
            </a:r>
          </a:p>
          <a:p>
            <a:r>
              <a:rPr lang="de-AT" sz="1900" dirty="0"/>
              <a:t>Die Studie untersucht wie sich der Avatar AV1 auf die soziale Teilhabe und das Zugehörigkeitsgefühl bei Kindern und Jugendlichen auswirkt</a:t>
            </a:r>
          </a:p>
        </p:txBody>
      </p:sp>
      <p:sp>
        <p:nvSpPr>
          <p:cNvPr id="4" name="Inhaltsplatzhalter 3">
            <a:extLst>
              <a:ext uri="{FF2B5EF4-FFF2-40B4-BE49-F238E27FC236}">
                <a16:creationId xmlns:a16="http://schemas.microsoft.com/office/drawing/2014/main" id="{C5932AE4-F995-445A-AC8A-758C943E8130}"/>
              </a:ext>
            </a:extLst>
          </p:cNvPr>
          <p:cNvSpPr>
            <a:spLocks noGrp="1"/>
          </p:cNvSpPr>
          <p:nvPr>
            <p:ph sz="half" idx="2"/>
          </p:nvPr>
        </p:nvSpPr>
        <p:spPr>
          <a:xfrm>
            <a:off x="6172200" y="1709665"/>
            <a:ext cx="5181600" cy="4941166"/>
          </a:xfrm>
        </p:spPr>
        <p:txBody>
          <a:bodyPr>
            <a:normAutofit fontScale="92500" lnSpcReduction="10000"/>
          </a:bodyPr>
          <a:lstStyle/>
          <a:p>
            <a:pPr marL="0" indent="0">
              <a:buNone/>
            </a:pPr>
            <a:r>
              <a:rPr lang="de-AT" sz="2000" b="1" dirty="0"/>
              <a:t>Universität Klagenfurt</a:t>
            </a:r>
          </a:p>
          <a:p>
            <a:pPr marL="0" indent="0">
              <a:buNone/>
            </a:pPr>
            <a:r>
              <a:rPr lang="de-AT" sz="2000" b="1" dirty="0"/>
              <a:t>Institut für Unterricht- und Schulentwicklung</a:t>
            </a:r>
          </a:p>
          <a:p>
            <a:r>
              <a:rPr lang="de-AT" sz="1900" dirty="0"/>
              <a:t>Qualitatives Studiendesign (strukturierte Leitfadeninterviews, interaktive Gruppeninterviews)</a:t>
            </a:r>
          </a:p>
          <a:p>
            <a:r>
              <a:rPr lang="de-AT" sz="1900" dirty="0"/>
              <a:t>Mind. 8 erkrankte Schüler*innen, ihre Eltern, eine Lehrperson und die Mitschüler*innen</a:t>
            </a:r>
          </a:p>
          <a:p>
            <a:r>
              <a:rPr lang="de-AT" sz="1900" dirty="0"/>
              <a:t>Ein Interview/Gruppeninterview nach ca. sechs Wochen </a:t>
            </a:r>
          </a:p>
          <a:p>
            <a:r>
              <a:rPr lang="de-AT" sz="1900" dirty="0"/>
              <a:t>Die qualitativen Studie untersucht einerseits welche Auswirkungen der Avatar AV1 auf die soziale Interaktion der chronisch erkrankten Kinder und Jugendlichen mit ihrer Stammklasse und ihre Teilhabe am Unterricht hat und andererseits, ob und wenn ja wie sich der Avatareinsatz auf die Professionalisierung der involvierten Lehrer*innen in Bezug auf Unterrichtsgestaltung, Klassenmanagement und die Weiterentwicklung des digitalisierten Unterricht auswirkt</a:t>
            </a:r>
            <a:r>
              <a:rPr lang="de-AT" sz="1800" dirty="0"/>
              <a:t>.</a:t>
            </a:r>
          </a:p>
        </p:txBody>
      </p:sp>
    </p:spTree>
    <p:extLst>
      <p:ext uri="{BB962C8B-B14F-4D97-AF65-F5344CB8AC3E}">
        <p14:creationId xmlns:p14="http://schemas.microsoft.com/office/powerpoint/2010/main" val="136328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258577-765A-4E8A-B298-A4CBD82A9D02}"/>
              </a:ext>
            </a:extLst>
          </p:cNvPr>
          <p:cNvSpPr>
            <a:spLocks noGrp="1"/>
          </p:cNvSpPr>
          <p:nvPr>
            <p:ph sz="half" idx="4294967295"/>
          </p:nvPr>
        </p:nvSpPr>
        <p:spPr>
          <a:xfrm>
            <a:off x="914400" y="1306512"/>
            <a:ext cx="5181600" cy="4749800"/>
          </a:xfrm>
        </p:spPr>
        <p:txBody>
          <a:bodyPr>
            <a:normAutofit/>
          </a:bodyPr>
          <a:lstStyle/>
          <a:p>
            <a:pPr marL="0" indent="0" algn="ctr">
              <a:buNone/>
            </a:pPr>
            <a:r>
              <a:rPr lang="de-AT" sz="4400" dirty="0"/>
              <a:t>Vielen Dank für</a:t>
            </a:r>
          </a:p>
          <a:p>
            <a:pPr marL="0" indent="0" algn="ctr">
              <a:buNone/>
            </a:pPr>
            <a:r>
              <a:rPr lang="de-AT" sz="4400" dirty="0"/>
              <a:t>Ihre</a:t>
            </a:r>
          </a:p>
          <a:p>
            <a:pPr marL="0" indent="0" algn="ctr">
              <a:buNone/>
            </a:pPr>
            <a:r>
              <a:rPr lang="de-AT" sz="4400" dirty="0"/>
              <a:t>Aufmerksamkeit!</a:t>
            </a:r>
          </a:p>
          <a:p>
            <a:pPr marL="0" indent="0" algn="ctr">
              <a:buNone/>
            </a:pPr>
            <a:endParaRPr lang="de-AT" sz="3200" dirty="0"/>
          </a:p>
          <a:p>
            <a:pPr marL="0" indent="0" algn="ctr">
              <a:buNone/>
            </a:pPr>
            <a:r>
              <a:rPr lang="de-AT" sz="2000" b="1" dirty="0"/>
              <a:t>Gerda Rockenbauer, </a:t>
            </a:r>
            <a:r>
              <a:rPr lang="de-AT" sz="2000" b="1" dirty="0" err="1"/>
              <a:t>BEd</a:t>
            </a:r>
            <a:r>
              <a:rPr lang="de-AT" sz="2000" b="1" dirty="0"/>
              <a:t>.</a:t>
            </a:r>
          </a:p>
          <a:p>
            <a:pPr marL="0" indent="0" algn="ctr">
              <a:buNone/>
            </a:pPr>
            <a:endParaRPr lang="de-AT" sz="2000" dirty="0"/>
          </a:p>
          <a:p>
            <a:pPr marL="0" indent="0" algn="ctr">
              <a:buNone/>
            </a:pPr>
            <a:endParaRPr lang="de-AT" sz="3200" dirty="0"/>
          </a:p>
        </p:txBody>
      </p:sp>
      <p:pic>
        <p:nvPicPr>
          <p:cNvPr id="5" name="Inhaltsplatzhalter 4">
            <a:extLst>
              <a:ext uri="{FF2B5EF4-FFF2-40B4-BE49-F238E27FC236}">
                <a16:creationId xmlns:a16="http://schemas.microsoft.com/office/drawing/2014/main" id="{B3A167D0-33D2-4575-8C55-DE932FFD997F}"/>
              </a:ext>
            </a:extLst>
          </p:cNvPr>
          <p:cNvPicPr>
            <a:picLocks noGrp="1" noChangeAspect="1"/>
          </p:cNvPicPr>
          <p:nvPr>
            <p:ph sz="half" idx="4294967295"/>
          </p:nvPr>
        </p:nvPicPr>
        <p:blipFill>
          <a:blip r:embed="rId2"/>
          <a:stretch>
            <a:fillRect/>
          </a:stretch>
        </p:blipFill>
        <p:spPr>
          <a:xfrm>
            <a:off x="6706611" y="1306512"/>
            <a:ext cx="3421062" cy="4244975"/>
          </a:xfrm>
          <a:prstGeom prst="rect">
            <a:avLst/>
          </a:prstGeom>
        </p:spPr>
      </p:pic>
      <p:pic>
        <p:nvPicPr>
          <p:cNvPr id="7" name="Grafik 6">
            <a:extLst>
              <a:ext uri="{FF2B5EF4-FFF2-40B4-BE49-F238E27FC236}">
                <a16:creationId xmlns:a16="http://schemas.microsoft.com/office/drawing/2014/main" id="{24FCDDB7-931D-41EA-B0F0-13CCC78A1D1E}"/>
              </a:ext>
            </a:extLst>
          </p:cNvPr>
          <p:cNvPicPr>
            <a:picLocks noChangeAspect="1"/>
          </p:cNvPicPr>
          <p:nvPr/>
        </p:nvPicPr>
        <p:blipFill>
          <a:blip r:embed="rId3"/>
          <a:stretch>
            <a:fillRect/>
          </a:stretch>
        </p:blipFill>
        <p:spPr>
          <a:xfrm>
            <a:off x="1942882" y="4379748"/>
            <a:ext cx="3124636" cy="1171739"/>
          </a:xfrm>
          <a:prstGeom prst="rect">
            <a:avLst/>
          </a:prstGeom>
        </p:spPr>
      </p:pic>
    </p:spTree>
    <p:extLst>
      <p:ext uri="{BB962C8B-B14F-4D97-AF65-F5344CB8AC3E}">
        <p14:creationId xmlns:p14="http://schemas.microsoft.com/office/powerpoint/2010/main" val="148288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7A121-943F-4324-AE99-817353CF2D69}"/>
              </a:ext>
            </a:extLst>
          </p:cNvPr>
          <p:cNvSpPr>
            <a:spLocks noGrp="1"/>
          </p:cNvSpPr>
          <p:nvPr>
            <p:ph type="title"/>
          </p:nvPr>
        </p:nvSpPr>
        <p:spPr>
          <a:xfrm>
            <a:off x="838200" y="365125"/>
            <a:ext cx="10515600" cy="646257"/>
          </a:xfrm>
        </p:spPr>
        <p:txBody>
          <a:bodyPr>
            <a:normAutofit/>
          </a:bodyPr>
          <a:lstStyle/>
          <a:p>
            <a:r>
              <a:rPr lang="de-AT" sz="2400" dirty="0"/>
              <a:t>Literaturverzeichnis</a:t>
            </a:r>
          </a:p>
        </p:txBody>
      </p:sp>
      <p:sp>
        <p:nvSpPr>
          <p:cNvPr id="3" name="Inhaltsplatzhalter 2">
            <a:extLst>
              <a:ext uri="{FF2B5EF4-FFF2-40B4-BE49-F238E27FC236}">
                <a16:creationId xmlns:a16="http://schemas.microsoft.com/office/drawing/2014/main" id="{44F4A7D9-589D-4DD3-8E60-2B520A499F77}"/>
              </a:ext>
            </a:extLst>
          </p:cNvPr>
          <p:cNvSpPr>
            <a:spLocks noGrp="1"/>
          </p:cNvSpPr>
          <p:nvPr>
            <p:ph idx="1"/>
          </p:nvPr>
        </p:nvSpPr>
        <p:spPr>
          <a:xfrm>
            <a:off x="838200" y="1302327"/>
            <a:ext cx="10515600" cy="4874636"/>
          </a:xfrm>
        </p:spPr>
        <p:txBody>
          <a:bodyPr/>
          <a:lstStyle/>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de-AT" sz="1300" b="0" i="0" u="none" strike="noStrike" kern="1200" cap="none" spc="0" normalizeH="0" baseline="0" noProof="0" dirty="0">
                <a:ln>
                  <a:noFill/>
                </a:ln>
                <a:solidFill>
                  <a:prstClr val="black"/>
                </a:solidFill>
                <a:effectLst/>
                <a:uLnTx/>
                <a:uFillTx/>
                <a:latin typeface="Lucida Sans"/>
                <a:ea typeface="+mn-ea"/>
                <a:cs typeface="+mn-cs"/>
              </a:rPr>
              <a:t>Blum, R. (2005). A Case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for</a:t>
            </a:r>
            <a:r>
              <a:rPr kumimoji="0" lang="de-AT" sz="1300" b="0" i="0" u="none" strike="noStrike" kern="1200" cap="none" spc="0" normalizeH="0" baseline="0" noProof="0" dirty="0">
                <a:ln>
                  <a:noFill/>
                </a:ln>
                <a:solidFill>
                  <a:prstClr val="black"/>
                </a:solidFill>
                <a:effectLst/>
                <a:uLnTx/>
                <a:uFillTx/>
                <a:latin typeface="Lucida Sans"/>
                <a:ea typeface="+mn-ea"/>
                <a:cs typeface="+mn-cs"/>
              </a:rPr>
              <a:t> School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Connectedness</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t>
            </a:r>
            <a:r>
              <a:rPr kumimoji="0" lang="de-AT" sz="1300" b="0" i="1" u="none" strike="noStrike" kern="1200" cap="none" spc="0" normalizeH="0" baseline="0" noProof="0" dirty="0">
                <a:ln>
                  <a:noFill/>
                </a:ln>
                <a:solidFill>
                  <a:prstClr val="black"/>
                </a:solidFill>
                <a:effectLst/>
                <a:uLnTx/>
                <a:uFillTx/>
                <a:latin typeface="Lucida Sans"/>
                <a:ea typeface="+mn-ea"/>
                <a:cs typeface="+mn-cs"/>
              </a:rPr>
              <a:t>The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Adolescent</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Learner</a:t>
            </a:r>
            <a:r>
              <a:rPr kumimoji="0" lang="de-AT" sz="1300" b="0" i="1" u="none" strike="noStrike" kern="1200" cap="none" spc="0" normalizeH="0" baseline="0" noProof="0" dirty="0">
                <a:ln>
                  <a:noFill/>
                </a:ln>
                <a:solidFill>
                  <a:prstClr val="black"/>
                </a:solidFill>
                <a:effectLst/>
                <a:uLnTx/>
                <a:uFillTx/>
                <a:latin typeface="Lucida Sans"/>
                <a:ea typeface="+mn-ea"/>
                <a:cs typeface="+mn-cs"/>
              </a:rPr>
              <a:t>, 62 </a:t>
            </a:r>
            <a:r>
              <a:rPr kumimoji="0" lang="de-AT" sz="1300" b="0" i="0" u="none" strike="noStrike" kern="1200" cap="none" spc="0" normalizeH="0" baseline="0" noProof="0" dirty="0">
                <a:ln>
                  <a:noFill/>
                </a:ln>
                <a:solidFill>
                  <a:prstClr val="black"/>
                </a:solidFill>
                <a:effectLst/>
                <a:uLnTx/>
                <a:uFillTx/>
                <a:latin typeface="Lucida Sans"/>
                <a:ea typeface="+mn-ea"/>
                <a:cs typeface="+mn-cs"/>
              </a:rPr>
              <a:t>(7), pp. 16-20. </a:t>
            </a: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de-AT" sz="1300" b="0" i="0" u="none" strike="noStrike" kern="1200" cap="none" spc="0" normalizeH="0" baseline="0" noProof="0" dirty="0">
                <a:ln>
                  <a:noFill/>
                </a:ln>
                <a:solidFill>
                  <a:prstClr val="black"/>
                </a:solidFill>
                <a:effectLst/>
                <a:uLnTx/>
                <a:uFillTx/>
                <a:latin typeface="Lucida Sans"/>
                <a:ea typeface="+mn-ea"/>
                <a:cs typeface="+mn-cs"/>
              </a:rPr>
              <a:t>Bundesministerium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für</a:t>
            </a:r>
            <a:r>
              <a:rPr kumimoji="0" lang="de-AT" sz="1300" b="0" i="0" u="none" strike="noStrike" kern="1200" cap="none" spc="0" normalizeH="0" baseline="0" noProof="0" dirty="0">
                <a:ln>
                  <a:noFill/>
                </a:ln>
                <a:solidFill>
                  <a:prstClr val="black"/>
                </a:solidFill>
                <a:effectLst/>
                <a:uLnTx/>
                <a:uFillTx/>
                <a:latin typeface="Lucida Sans"/>
                <a:ea typeface="+mn-ea"/>
                <a:cs typeface="+mn-cs"/>
              </a:rPr>
              <a:t> Gesundheit. (2016). </a:t>
            </a:r>
            <a:r>
              <a:rPr kumimoji="0" lang="de-AT" sz="1300" b="0" i="1" u="none" strike="noStrike" kern="1200" cap="none" spc="0" normalizeH="0" baseline="0" noProof="0" dirty="0">
                <a:ln>
                  <a:noFill/>
                </a:ln>
                <a:solidFill>
                  <a:prstClr val="black"/>
                </a:solidFill>
                <a:effectLst/>
                <a:uLnTx/>
                <a:uFillTx/>
                <a:latin typeface="Lucida Sans"/>
                <a:ea typeface="+mn-ea"/>
                <a:cs typeface="+mn-cs"/>
              </a:rPr>
              <a:t>Österreichischer Kinder- und Jugendgesundheitsbericht. </a:t>
            </a:r>
            <a:r>
              <a:rPr kumimoji="0" lang="de-AT" sz="1300" b="0" i="0" u="none" strike="noStrike" kern="1200" cap="none" spc="0" normalizeH="0" baseline="0" noProof="0" dirty="0">
                <a:ln>
                  <a:noFill/>
                </a:ln>
                <a:solidFill>
                  <a:prstClr val="black"/>
                </a:solidFill>
                <a:effectLst/>
                <a:uLnTx/>
                <a:uFillTx/>
                <a:latin typeface="Lucida Sans"/>
                <a:ea typeface="+mn-ea"/>
                <a:cs typeface="+mn-cs"/>
              </a:rPr>
              <a:t>Wien.</a:t>
            </a: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de-AT" sz="1300" b="0" i="0" u="none" strike="noStrike" kern="1200" cap="none" spc="0" normalizeH="0" baseline="0" noProof="0" dirty="0">
                <a:ln>
                  <a:noFill/>
                </a:ln>
                <a:solidFill>
                  <a:prstClr val="black"/>
                </a:solidFill>
                <a:effectLst/>
                <a:uLnTx/>
                <a:uFillTx/>
                <a:latin typeface="Lucida Sans"/>
                <a:ea typeface="+mn-ea"/>
                <a:cs typeface="+mn-cs"/>
              </a:rPr>
              <a:t>Bundesministerium für Bildung, Wissenschaft und Forschung (2020</a:t>
            </a:r>
            <a:r>
              <a:rPr kumimoji="0" lang="de-AT" sz="1300" b="0" i="1" u="none" strike="noStrike" kern="1200" cap="none" spc="0" normalizeH="0" baseline="0" noProof="0" dirty="0">
                <a:ln>
                  <a:noFill/>
                </a:ln>
                <a:solidFill>
                  <a:prstClr val="black"/>
                </a:solidFill>
                <a:effectLst/>
                <a:uLnTx/>
                <a:uFillTx/>
                <a:latin typeface="Lucida Sans"/>
                <a:ea typeface="+mn-ea"/>
                <a:cs typeface="+mn-cs"/>
              </a:rPr>
              <a:t>). „Stream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my</a:t>
            </a:r>
            <a:r>
              <a:rPr kumimoji="0" lang="de-AT" sz="1300" b="0" i="1" u="none" strike="noStrike" kern="1200" cap="none" spc="0" normalizeH="0" baseline="0" noProof="0" dirty="0">
                <a:ln>
                  <a:noFill/>
                </a:ln>
                <a:solidFill>
                  <a:prstClr val="black"/>
                </a:solidFill>
                <a:effectLst/>
                <a:uLnTx/>
                <a:uFillTx/>
                <a:latin typeface="Lucida Sans"/>
                <a:ea typeface="+mn-ea"/>
                <a:cs typeface="+mn-cs"/>
              </a:rPr>
              <a:t> Class“ / Avatar für kranke Kinder (Bescheid). </a:t>
            </a:r>
            <a:r>
              <a:rPr kumimoji="0" lang="de-AT" sz="1300" b="0" i="0" u="none" strike="noStrike" kern="1200" cap="none" spc="0" normalizeH="0" baseline="0" noProof="0" dirty="0">
                <a:ln>
                  <a:noFill/>
                </a:ln>
                <a:solidFill>
                  <a:prstClr val="black"/>
                </a:solidFill>
                <a:effectLst/>
                <a:uLnTx/>
                <a:uFillTx/>
                <a:latin typeface="Lucida Sans"/>
                <a:ea typeface="+mn-ea"/>
                <a:cs typeface="+mn-cs"/>
              </a:rPr>
              <a:t>Wien.</a:t>
            </a: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de-AT" sz="1300" b="0" i="0" u="none" strike="noStrike" kern="1200" cap="none" spc="0" normalizeH="0" baseline="0" noProof="0" dirty="0">
                <a:ln>
                  <a:noFill/>
                </a:ln>
                <a:solidFill>
                  <a:prstClr val="black"/>
                </a:solidFill>
                <a:effectLst/>
                <a:uLnTx/>
                <a:uFillTx/>
                <a:latin typeface="Lucida Sans"/>
                <a:ea typeface="+mn-ea"/>
                <a:cs typeface="+mn-cs"/>
              </a:rPr>
              <a:t>Ginsburg, A., Jordan, P., &amp; Chang, H. (2014).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Absences</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Add Up: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How</a:t>
            </a:r>
            <a:r>
              <a:rPr kumimoji="0" lang="de-AT" sz="1300" b="0" i="1" u="none" strike="noStrike" kern="1200" cap="none" spc="0" normalizeH="0" baseline="0" noProof="0" dirty="0">
                <a:ln>
                  <a:noFill/>
                </a:ln>
                <a:solidFill>
                  <a:prstClr val="black"/>
                </a:solidFill>
                <a:effectLst/>
                <a:uLnTx/>
                <a:uFillTx/>
                <a:latin typeface="Lucida Sans"/>
                <a:ea typeface="+mn-ea"/>
                <a:cs typeface="+mn-cs"/>
              </a:rPr>
              <a:t> School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Attendance</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Influences</a:t>
            </a:r>
            <a:r>
              <a:rPr kumimoji="0" lang="de-AT" sz="1300" b="0" i="1" u="none" strike="noStrike" kern="1200" cap="none" spc="0" normalizeH="0" baseline="0" noProof="0" dirty="0">
                <a:ln>
                  <a:noFill/>
                </a:ln>
                <a:solidFill>
                  <a:prstClr val="black"/>
                </a:solidFill>
                <a:effectLst/>
                <a:uLnTx/>
                <a:uFillTx/>
                <a:latin typeface="Lucida Sans"/>
                <a:ea typeface="+mn-ea"/>
                <a:cs typeface="+mn-cs"/>
              </a:rPr>
              <a:t> Student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Success</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t>
            </a:r>
            <a:endParaRPr kumimoji="0" lang="de-AT" sz="1300" b="0" i="0" u="none" strike="noStrike" kern="1200" cap="none" spc="0" normalizeH="0" baseline="0" noProof="0" dirty="0">
              <a:ln>
                <a:noFill/>
              </a:ln>
              <a:solidFill>
                <a:prstClr val="black"/>
              </a:solidFill>
              <a:effectLst/>
              <a:uLnTx/>
              <a:uFillTx/>
              <a:latin typeface="Lucida Sans"/>
              <a:ea typeface="+mn-ea"/>
              <a:cs typeface="+mn-cs"/>
            </a:endParaRP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de-AT" sz="1300" b="0" i="0" u="none" strike="noStrike" kern="1200" cap="none" spc="0" normalizeH="0" baseline="0" noProof="0" dirty="0">
                <a:ln>
                  <a:noFill/>
                </a:ln>
                <a:solidFill>
                  <a:prstClr val="black"/>
                </a:solidFill>
                <a:effectLst/>
                <a:uLnTx/>
                <a:uFillTx/>
                <a:latin typeface="Lucida Sans"/>
                <a:ea typeface="+mn-ea"/>
                <a:cs typeface="+mn-cs"/>
              </a:rPr>
              <a:t>Maes, M., Van den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Noortgate</a:t>
            </a:r>
            <a:r>
              <a:rPr kumimoji="0" lang="de-AT" sz="1300" b="0" i="0" u="none" strike="noStrike" kern="1200" cap="none" spc="0" normalizeH="0" baseline="0" noProof="0" dirty="0">
                <a:ln>
                  <a:noFill/>
                </a:ln>
                <a:solidFill>
                  <a:prstClr val="black"/>
                </a:solidFill>
                <a:effectLst/>
                <a:uLnTx/>
                <a:uFillTx/>
                <a:latin typeface="Lucida Sans"/>
                <a:ea typeface="+mn-ea"/>
                <a:cs typeface="+mn-cs"/>
              </a:rPr>
              <a:t>, W.,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Fustolo-Gunnik</a:t>
            </a:r>
            <a:r>
              <a:rPr kumimoji="0" lang="de-AT" sz="1300" b="0" i="0" u="none" strike="noStrike" kern="1200" cap="none" spc="0" normalizeH="0" baseline="0" noProof="0" dirty="0">
                <a:ln>
                  <a:noFill/>
                </a:ln>
                <a:solidFill>
                  <a:prstClr val="black"/>
                </a:solidFill>
                <a:effectLst/>
                <a:uLnTx/>
                <a:uFillTx/>
                <a:latin typeface="Lucida Sans"/>
                <a:ea typeface="+mn-ea"/>
                <a:cs typeface="+mn-cs"/>
              </a:rPr>
              <a:t>, S.,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Rassart</a:t>
            </a:r>
            <a:r>
              <a:rPr kumimoji="0" lang="de-AT" sz="1300" b="0" i="0" u="none" strike="noStrike" kern="1200" cap="none" spc="0" normalizeH="0" baseline="0" noProof="0" dirty="0">
                <a:ln>
                  <a:noFill/>
                </a:ln>
                <a:solidFill>
                  <a:prstClr val="black"/>
                </a:solidFill>
                <a:effectLst/>
                <a:uLnTx/>
                <a:uFillTx/>
                <a:latin typeface="Lucida Sans"/>
                <a:ea typeface="+mn-ea"/>
                <a:cs typeface="+mn-cs"/>
              </a:rPr>
              <a:t>, J.,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Luyckx</a:t>
            </a:r>
            <a:r>
              <a:rPr kumimoji="0" lang="de-AT" sz="1300" b="0" i="0" u="none" strike="noStrike" kern="1200" cap="none" spc="0" normalizeH="0" baseline="0" noProof="0" dirty="0">
                <a:ln>
                  <a:noFill/>
                </a:ln>
                <a:solidFill>
                  <a:prstClr val="black"/>
                </a:solidFill>
                <a:effectLst/>
                <a:uLnTx/>
                <a:uFillTx/>
                <a:latin typeface="Lucida Sans"/>
                <a:ea typeface="+mn-ea"/>
                <a:cs typeface="+mn-cs"/>
              </a:rPr>
              <a:t>, K., &amp; Goossens, L. (2017).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Loneliness</a:t>
            </a:r>
            <a:r>
              <a:rPr kumimoji="0" lang="de-AT" sz="1300" b="0" i="0" u="none" strike="noStrike" kern="1200" cap="none" spc="0" normalizeH="0" baseline="0" noProof="0" dirty="0">
                <a:ln>
                  <a:noFill/>
                </a:ln>
                <a:solidFill>
                  <a:prstClr val="black"/>
                </a:solidFill>
                <a:effectLst/>
                <a:uLnTx/>
                <a:uFillTx/>
                <a:latin typeface="Lucida Sans"/>
                <a:ea typeface="+mn-ea"/>
                <a:cs typeface="+mn-cs"/>
              </a:rPr>
              <a:t> in Children and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Adolescents</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With</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Chronic</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Physical</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t>
            </a:r>
            <a:r>
              <a:rPr kumimoji="0" lang="de-AT" sz="1300" b="0" i="0" u="none" strike="noStrike" kern="1200" cap="none" spc="0" normalizeH="0" baseline="0" noProof="0" dirty="0" err="1">
                <a:ln>
                  <a:noFill/>
                </a:ln>
                <a:solidFill>
                  <a:prstClr val="black"/>
                </a:solidFill>
                <a:effectLst/>
                <a:uLnTx/>
                <a:uFillTx/>
                <a:latin typeface="Lucida Sans"/>
                <a:ea typeface="+mn-ea"/>
                <a:cs typeface="+mn-cs"/>
              </a:rPr>
              <a:t>Conditions</a:t>
            </a:r>
            <a:r>
              <a:rPr kumimoji="0" lang="de-AT" sz="1300" b="0" i="0" u="none" strike="noStrike" kern="1200" cap="none" spc="0" normalizeH="0" baseline="0" noProof="0" dirty="0">
                <a:ln>
                  <a:noFill/>
                </a:ln>
                <a:solidFill>
                  <a:prstClr val="black"/>
                </a:solidFill>
                <a:effectLst/>
                <a:uLnTx/>
                <a:uFillTx/>
                <a:latin typeface="Lucida Sans"/>
                <a:ea typeface="+mn-ea"/>
                <a:cs typeface="+mn-cs"/>
              </a:rPr>
              <a:t>: A Meta-Analysis. </a:t>
            </a:r>
            <a:r>
              <a:rPr kumimoji="0" lang="de-AT" sz="1300" b="0" i="1" u="none" strike="noStrike" kern="1200" cap="none" spc="0" normalizeH="0" baseline="0" noProof="0" dirty="0">
                <a:ln>
                  <a:noFill/>
                </a:ln>
                <a:solidFill>
                  <a:prstClr val="black"/>
                </a:solidFill>
                <a:effectLst/>
                <a:uLnTx/>
                <a:uFillTx/>
                <a:latin typeface="Lucida Sans"/>
                <a:ea typeface="+mn-ea"/>
                <a:cs typeface="+mn-cs"/>
              </a:rPr>
              <a:t>Journal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of</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Pediatric</a:t>
            </a:r>
            <a:r>
              <a:rPr kumimoji="0" lang="de-AT" sz="1300" b="0" i="1" u="none" strike="noStrike" kern="1200" cap="none" spc="0" normalizeH="0" baseline="0" noProof="0" dirty="0">
                <a:ln>
                  <a:noFill/>
                </a:ln>
                <a:solidFill>
                  <a:prstClr val="black"/>
                </a:solidFill>
                <a:effectLst/>
                <a:uLnTx/>
                <a:uFillTx/>
                <a:latin typeface="Lucida Sans"/>
                <a:ea typeface="+mn-ea"/>
                <a:cs typeface="+mn-cs"/>
              </a:rPr>
              <a:t> </a:t>
            </a:r>
            <a:r>
              <a:rPr kumimoji="0" lang="de-AT" sz="1300" b="0" i="1" u="none" strike="noStrike" kern="1200" cap="none" spc="0" normalizeH="0" baseline="0" noProof="0" dirty="0" err="1">
                <a:ln>
                  <a:noFill/>
                </a:ln>
                <a:solidFill>
                  <a:prstClr val="black"/>
                </a:solidFill>
                <a:effectLst/>
                <a:uLnTx/>
                <a:uFillTx/>
                <a:latin typeface="Lucida Sans"/>
                <a:ea typeface="+mn-ea"/>
                <a:cs typeface="+mn-cs"/>
              </a:rPr>
              <a:t>Psychology</a:t>
            </a:r>
            <a:r>
              <a:rPr kumimoji="0" lang="de-AT" sz="1300" b="0" i="1" u="none" strike="noStrike" kern="1200" cap="none" spc="0" normalizeH="0" baseline="0" noProof="0" dirty="0">
                <a:ln>
                  <a:noFill/>
                </a:ln>
                <a:solidFill>
                  <a:prstClr val="black"/>
                </a:solidFill>
                <a:effectLst/>
                <a:uLnTx/>
                <a:uFillTx/>
                <a:latin typeface="Lucida Sans"/>
                <a:ea typeface="+mn-ea"/>
                <a:cs typeface="+mn-cs"/>
              </a:rPr>
              <a:t>, 42 </a:t>
            </a:r>
            <a:r>
              <a:rPr kumimoji="0" lang="de-AT" sz="1300" b="0" i="0" u="none" strike="noStrike" kern="1200" cap="none" spc="0" normalizeH="0" baseline="0" noProof="0" dirty="0">
                <a:ln>
                  <a:noFill/>
                </a:ln>
                <a:solidFill>
                  <a:prstClr val="black"/>
                </a:solidFill>
                <a:effectLst/>
                <a:uLnTx/>
                <a:uFillTx/>
                <a:latin typeface="Lucida Sans"/>
                <a:ea typeface="+mn-ea"/>
                <a:cs typeface="+mn-cs"/>
              </a:rPr>
              <a:t>(6), pp. 622-635.</a:t>
            </a: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lang="de-AT" sz="1300" dirty="0" err="1">
                <a:solidFill>
                  <a:prstClr val="black"/>
                </a:solidFill>
                <a:latin typeface="Lucida Sans"/>
              </a:rPr>
              <a:t>No</a:t>
            </a:r>
            <a:r>
              <a:rPr lang="de-AT" sz="1300" dirty="0">
                <a:solidFill>
                  <a:prstClr val="black"/>
                </a:solidFill>
                <a:latin typeface="Lucida Sans"/>
              </a:rPr>
              <a:t> </a:t>
            </a:r>
            <a:r>
              <a:rPr lang="de-AT" sz="1300" dirty="0" err="1">
                <a:solidFill>
                  <a:prstClr val="black"/>
                </a:solidFill>
                <a:latin typeface="Lucida Sans"/>
              </a:rPr>
              <a:t>isolation</a:t>
            </a:r>
            <a:r>
              <a:rPr lang="de-AT" sz="1300" dirty="0">
                <a:solidFill>
                  <a:prstClr val="black"/>
                </a:solidFill>
                <a:latin typeface="Lucida Sans"/>
              </a:rPr>
              <a:t>. (2020). </a:t>
            </a:r>
            <a:r>
              <a:rPr lang="de-AT" sz="1300" i="1" dirty="0">
                <a:solidFill>
                  <a:prstClr val="black"/>
                </a:solidFill>
                <a:latin typeface="Lucida Sans"/>
              </a:rPr>
              <a:t>Avatar Beschreibung. (Homepage). </a:t>
            </a:r>
            <a:r>
              <a:rPr lang="de-AT" sz="1300" dirty="0">
                <a:solidFill>
                  <a:prstClr val="black"/>
                </a:solidFill>
                <a:latin typeface="Lucida Sans"/>
              </a:rPr>
              <a:t>[abgerufen am 15.03.2021].</a:t>
            </a:r>
          </a:p>
          <a:p>
            <a:pPr marL="263519" marR="0" lvl="0" indent="-263519" algn="l" defTabSz="914377" rtl="0" eaLnBrk="1" fontAlgn="auto" latinLnBrk="0" hangingPunct="1">
              <a:lnSpc>
                <a:spcPct val="170000"/>
              </a:lnSpc>
              <a:spcBef>
                <a:spcPts val="1000"/>
              </a:spcBef>
              <a:spcAft>
                <a:spcPts val="0"/>
              </a:spcAft>
              <a:buClrTx/>
              <a:buSzTx/>
              <a:buFont typeface="Arial" panose="020B0604020202020204" pitchFamily="34" charset="0"/>
              <a:buChar char="•"/>
              <a:tabLst/>
              <a:defRPr/>
            </a:pPr>
            <a:r>
              <a:rPr lang="de-AT" sz="1300" dirty="0" err="1">
                <a:solidFill>
                  <a:prstClr val="black"/>
                </a:solidFill>
                <a:latin typeface="Lucida Sans"/>
              </a:rPr>
              <a:t>Pletschko</a:t>
            </a:r>
            <a:r>
              <a:rPr lang="de-AT" sz="1300" dirty="0">
                <a:solidFill>
                  <a:prstClr val="black"/>
                </a:solidFill>
                <a:latin typeface="Lucida Sans"/>
              </a:rPr>
              <a:t>, T., Pelzer, C. &amp; Rockenbauer, G. (2021). </a:t>
            </a:r>
            <a:r>
              <a:rPr lang="de-AT" sz="1300" i="1" dirty="0">
                <a:solidFill>
                  <a:prstClr val="black"/>
                </a:solidFill>
                <a:latin typeface="Lucida Sans"/>
              </a:rPr>
              <a:t>Life </a:t>
            </a:r>
            <a:r>
              <a:rPr lang="de-AT" sz="1300" i="1" dirty="0" err="1">
                <a:solidFill>
                  <a:prstClr val="black"/>
                </a:solidFill>
                <a:latin typeface="Lucida Sans"/>
              </a:rPr>
              <a:t>happens</a:t>
            </a:r>
            <a:r>
              <a:rPr lang="de-AT" sz="1300" i="1" dirty="0">
                <a:solidFill>
                  <a:prstClr val="black"/>
                </a:solidFill>
                <a:latin typeface="Lucida Sans"/>
              </a:rPr>
              <a:t> </a:t>
            </a:r>
            <a:r>
              <a:rPr lang="de-AT" sz="1300" i="1" dirty="0" err="1">
                <a:solidFill>
                  <a:prstClr val="black"/>
                </a:solidFill>
                <a:latin typeface="Lucida Sans"/>
              </a:rPr>
              <a:t>wherever</a:t>
            </a:r>
            <a:r>
              <a:rPr lang="de-AT" sz="1300" i="1" dirty="0">
                <a:solidFill>
                  <a:prstClr val="black"/>
                </a:solidFill>
                <a:latin typeface="Lucida Sans"/>
              </a:rPr>
              <a:t> </a:t>
            </a:r>
            <a:r>
              <a:rPr lang="de-AT" sz="1300" i="1" dirty="0" err="1">
                <a:solidFill>
                  <a:prstClr val="black"/>
                </a:solidFill>
                <a:latin typeface="Lucida Sans"/>
              </a:rPr>
              <a:t>you</a:t>
            </a:r>
            <a:r>
              <a:rPr lang="de-AT" sz="1300" i="1" dirty="0">
                <a:solidFill>
                  <a:prstClr val="black"/>
                </a:solidFill>
                <a:latin typeface="Lucida Sans"/>
              </a:rPr>
              <a:t> </a:t>
            </a:r>
            <a:r>
              <a:rPr lang="de-AT" sz="1300" i="1" dirty="0" err="1">
                <a:solidFill>
                  <a:prstClr val="black"/>
                </a:solidFill>
                <a:latin typeface="Lucida Sans"/>
              </a:rPr>
              <a:t>are</a:t>
            </a:r>
            <a:r>
              <a:rPr lang="de-AT" sz="1300" i="1" dirty="0">
                <a:solidFill>
                  <a:prstClr val="black"/>
                </a:solidFill>
                <a:latin typeface="Lucida Sans"/>
              </a:rPr>
              <a:t>. Einsatz des Avatars AV1 zur Verbesserung der schulischen Teilhabemöglichkeiten von Kindern und Jugendlichen mit chronischen Erkrankungen.</a:t>
            </a:r>
            <a:endParaRPr kumimoji="0" lang="de-AT" sz="1300" b="0" i="1" u="none" strike="noStrike" kern="1200" cap="none" spc="0" normalizeH="0" baseline="0" noProof="0" dirty="0">
              <a:ln>
                <a:noFill/>
              </a:ln>
              <a:solidFill>
                <a:prstClr val="black"/>
              </a:solidFill>
              <a:effectLst/>
              <a:uLnTx/>
              <a:uFillTx/>
              <a:latin typeface="Lucida Sans"/>
              <a:ea typeface="+mn-ea"/>
              <a:cs typeface="+mn-cs"/>
            </a:endParaRPr>
          </a:p>
          <a:p>
            <a:endParaRPr lang="de-AT" dirty="0"/>
          </a:p>
        </p:txBody>
      </p:sp>
    </p:spTree>
    <p:extLst>
      <p:ext uri="{BB962C8B-B14F-4D97-AF65-F5344CB8AC3E}">
        <p14:creationId xmlns:p14="http://schemas.microsoft.com/office/powerpoint/2010/main" val="263181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8AAFF-300C-4CC1-8013-55F6D236B33A}"/>
              </a:ext>
            </a:extLst>
          </p:cNvPr>
          <p:cNvSpPr>
            <a:spLocks noGrp="1"/>
          </p:cNvSpPr>
          <p:nvPr>
            <p:ph type="title"/>
          </p:nvPr>
        </p:nvSpPr>
        <p:spPr>
          <a:xfrm>
            <a:off x="152400" y="207818"/>
            <a:ext cx="11679383" cy="1662546"/>
          </a:xfrm>
        </p:spPr>
        <p:txBody>
          <a:bodyPr>
            <a:normAutofit/>
          </a:bodyPr>
          <a:lstStyle/>
          <a:p>
            <a:pPr algn="ctr"/>
            <a:r>
              <a:rPr kumimoji="0" lang="de-DE" sz="4900" i="0" u="none" strike="noStrike" kern="1200" cap="none" spc="0" normalizeH="0" baseline="0" noProof="0" dirty="0">
                <a:ln>
                  <a:noFill/>
                </a:ln>
                <a:solidFill>
                  <a:prstClr val="black"/>
                </a:solidFill>
                <a:effectLst/>
                <a:uLnTx/>
                <a:uFillTx/>
                <a:latin typeface="+mj-lt"/>
                <a:ea typeface="+mn-ea"/>
                <a:cs typeface="+mn-cs"/>
              </a:rPr>
              <a:t>Chronische Erkrankungen von Kindern in Österreich</a:t>
            </a:r>
            <a:endParaRPr lang="de-AT" dirty="0"/>
          </a:p>
        </p:txBody>
      </p:sp>
      <p:sp>
        <p:nvSpPr>
          <p:cNvPr id="4" name="Textplatzhalter 3">
            <a:extLst>
              <a:ext uri="{FF2B5EF4-FFF2-40B4-BE49-F238E27FC236}">
                <a16:creationId xmlns:a16="http://schemas.microsoft.com/office/drawing/2014/main" id="{15E22D34-9281-44BC-9968-DC9B26A53B7B}"/>
              </a:ext>
            </a:extLst>
          </p:cNvPr>
          <p:cNvSpPr>
            <a:spLocks noGrp="1"/>
          </p:cNvSpPr>
          <p:nvPr>
            <p:ph type="body" sz="half" idx="2"/>
          </p:nvPr>
        </p:nvSpPr>
        <p:spPr>
          <a:xfrm>
            <a:off x="152400" y="2057400"/>
            <a:ext cx="6331527" cy="4592782"/>
          </a:xfrm>
        </p:spPr>
        <p:txBody>
          <a:bodyPr>
            <a:noAutofit/>
          </a:bodyPr>
          <a:lstStyle/>
          <a:p>
            <a:pPr marL="263519" marR="0" lvl="0" indent="-263519" defTabSz="914377"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ea typeface="+mn-ea"/>
                <a:cs typeface="+mn-cs"/>
              </a:rPr>
              <a:t>etwa 190.000 Kinder und Jugendliche in Österreich haben eine chronische Erkrankung (Diabetes, Krebserkrankungen etc.)</a:t>
            </a:r>
          </a:p>
          <a:p>
            <a:pPr marL="263519" marR="0" lvl="0" indent="-263519" defTabSz="914377"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ea typeface="+mn-ea"/>
                <a:cs typeface="+mn-cs"/>
              </a:rPr>
              <a:t>etwa 9% der Kinder und Jugendlichen können aufgrund medizinischer Behandlungen oder von Krankenhausaufenthalten die Schule nur eingeschränkt/nicht besuchen </a:t>
            </a:r>
            <a:r>
              <a:rPr kumimoji="0" lang="de-AT" sz="1200" b="0" i="0" u="none" strike="noStrike" kern="1200" cap="none" spc="0" normalizeH="0" baseline="0" noProof="0" dirty="0">
                <a:ln>
                  <a:noFill/>
                </a:ln>
                <a:solidFill>
                  <a:prstClr val="black"/>
                </a:solidFill>
                <a:effectLst/>
                <a:uLnTx/>
                <a:uFillTx/>
                <a:ea typeface="+mn-ea"/>
                <a:cs typeface="+mn-cs"/>
              </a:rPr>
              <a:t>(Bundesministerium für Gesundheit, 2016)</a:t>
            </a:r>
            <a:endParaRPr kumimoji="0" lang="de-DE" sz="1200" b="0" i="0" u="none" strike="noStrike" kern="1200" cap="none" spc="0" normalizeH="0" baseline="0" noProof="0" dirty="0">
              <a:ln>
                <a:noFill/>
              </a:ln>
              <a:solidFill>
                <a:prstClr val="black"/>
              </a:solidFill>
              <a:effectLst/>
              <a:uLnTx/>
              <a:uFillTx/>
              <a:ea typeface="+mn-ea"/>
              <a:cs typeface="+mn-cs"/>
            </a:endParaRPr>
          </a:p>
          <a:p>
            <a:pPr marL="263519" marR="0" lvl="0" indent="-263519" defTabSz="914377" rtl="0" eaLnBrk="1" fontAlgn="auto" latinLnBrk="0" hangingPunct="1">
              <a:lnSpc>
                <a:spcPct val="13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ea typeface="+mn-ea"/>
                <a:cs typeface="+mn-cs"/>
              </a:rPr>
              <a:t>Folgen der Abwesenheit: schulische, berufliche, soziale &amp; emotionale Probleme (z.B. frühzeitige Schulabbrüche, häufige Klassenwiederholungen, soziale Isolation, reduziertes Zugehörigkeitsgefühl, psychische Folgeerkrankungen) </a:t>
            </a:r>
            <a:r>
              <a:rPr kumimoji="0" lang="de-AT" sz="1200" b="0" i="0" u="none" strike="noStrike" kern="1200" cap="none" spc="0" normalizeH="0" baseline="0" noProof="0" dirty="0">
                <a:ln>
                  <a:noFill/>
                </a:ln>
                <a:solidFill>
                  <a:prstClr val="black"/>
                </a:solidFill>
                <a:effectLst/>
                <a:uLnTx/>
                <a:uFillTx/>
                <a:ea typeface="+mn-ea"/>
                <a:cs typeface="+mn-cs"/>
              </a:rPr>
              <a:t>(Blum, 2005; Kirkpatrick, 2020; Ginsburg, Jordan, &amp; Chang, 2014; Maes, et al., 2017) </a:t>
            </a:r>
          </a:p>
          <a:p>
            <a:pPr marL="263519" marR="0" lvl="0" indent="-263519" defTabSz="914377" rtl="0" eaLnBrk="1" fontAlgn="auto" latinLnBrk="0" hangingPunct="1">
              <a:lnSpc>
                <a:spcPct val="130000"/>
              </a:lnSpc>
              <a:spcBef>
                <a:spcPts val="1000"/>
              </a:spcBef>
              <a:spcAft>
                <a:spcPts val="0"/>
              </a:spcAft>
              <a:buClrTx/>
              <a:buSzTx/>
              <a:buFont typeface="Arial" panose="020B0604020202020204" pitchFamily="34" charset="0"/>
              <a:buChar char="•"/>
              <a:tabLst/>
              <a:defRPr/>
            </a:pPr>
            <a:endParaRPr kumimoji="0" lang="de-AT" sz="1800" b="0" i="0" u="none" strike="noStrike" kern="1200" cap="none" spc="0" normalizeH="0" baseline="0" noProof="0" dirty="0">
              <a:ln>
                <a:noFill/>
              </a:ln>
              <a:solidFill>
                <a:prstClr val="black"/>
              </a:solidFill>
              <a:effectLst/>
              <a:uLnTx/>
              <a:uFillTx/>
              <a:ea typeface="+mn-ea"/>
              <a:cs typeface="+mn-cs"/>
            </a:endParaRPr>
          </a:p>
          <a:p>
            <a:endParaRPr lang="de-AT" sz="1800" dirty="0"/>
          </a:p>
        </p:txBody>
      </p:sp>
      <p:pic>
        <p:nvPicPr>
          <p:cNvPr id="11" name="Inhaltsplatzhalter 10">
            <a:extLst>
              <a:ext uri="{FF2B5EF4-FFF2-40B4-BE49-F238E27FC236}">
                <a16:creationId xmlns:a16="http://schemas.microsoft.com/office/drawing/2014/main" id="{7C9926AB-71B3-4163-9523-946DC4050F6B}"/>
              </a:ext>
            </a:extLst>
          </p:cNvPr>
          <p:cNvPicPr>
            <a:picLocks noGrp="1" noChangeAspect="1"/>
          </p:cNvPicPr>
          <p:nvPr>
            <p:ph idx="1"/>
          </p:nvPr>
        </p:nvPicPr>
        <p:blipFill>
          <a:blip r:embed="rId2"/>
          <a:stretch>
            <a:fillRect/>
          </a:stretch>
        </p:blipFill>
        <p:spPr>
          <a:xfrm>
            <a:off x="6733310" y="2194646"/>
            <a:ext cx="5098473" cy="4332768"/>
          </a:xfrm>
          <a:prstGeom prst="rect">
            <a:avLst/>
          </a:prstGeom>
        </p:spPr>
      </p:pic>
    </p:spTree>
    <p:extLst>
      <p:ext uri="{BB962C8B-B14F-4D97-AF65-F5344CB8AC3E}">
        <p14:creationId xmlns:p14="http://schemas.microsoft.com/office/powerpoint/2010/main" val="395529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B7BE0-E948-4053-B648-90BACD7FC421}"/>
              </a:ext>
            </a:extLst>
          </p:cNvPr>
          <p:cNvSpPr>
            <a:spLocks noGrp="1"/>
          </p:cNvSpPr>
          <p:nvPr>
            <p:ph type="title"/>
          </p:nvPr>
        </p:nvSpPr>
        <p:spPr/>
        <p:txBody>
          <a:bodyPr/>
          <a:lstStyle/>
          <a:p>
            <a:r>
              <a:rPr lang="de-AT" dirty="0"/>
              <a:t>                                Der Avatar AV1</a:t>
            </a:r>
          </a:p>
        </p:txBody>
      </p:sp>
      <p:sp>
        <p:nvSpPr>
          <p:cNvPr id="3" name="Inhaltsplatzhalter 2">
            <a:extLst>
              <a:ext uri="{FF2B5EF4-FFF2-40B4-BE49-F238E27FC236}">
                <a16:creationId xmlns:a16="http://schemas.microsoft.com/office/drawing/2014/main" id="{6B269931-9544-448A-8CA5-EAB6B2AEC995}"/>
              </a:ext>
            </a:extLst>
          </p:cNvPr>
          <p:cNvSpPr>
            <a:spLocks noGrp="1"/>
          </p:cNvSpPr>
          <p:nvPr>
            <p:ph sz="half" idx="1"/>
          </p:nvPr>
        </p:nvSpPr>
        <p:spPr>
          <a:xfrm>
            <a:off x="4959927" y="1825625"/>
            <a:ext cx="6497781" cy="4351338"/>
          </a:xfrm>
        </p:spPr>
        <p:txBody>
          <a:bodyPr>
            <a:normAutofit/>
          </a:bodyPr>
          <a:lstStyle/>
          <a:p>
            <a:r>
              <a:rPr lang="de-DE" sz="1900" dirty="0"/>
              <a:t>um Problemen durch schulische Abwesenheit vorzubeugen werden zunehmend Telepräsenz-Systeme (virtuelle Klassenräume, mobile Roboter) diskutiert</a:t>
            </a:r>
          </a:p>
          <a:p>
            <a:pPr marL="0" indent="0">
              <a:buNone/>
            </a:pPr>
            <a:endParaRPr lang="de-DE" sz="1900" dirty="0"/>
          </a:p>
          <a:p>
            <a:r>
              <a:rPr lang="de-DE" sz="1900" dirty="0"/>
              <a:t>Avatar AV1 </a:t>
            </a:r>
            <a:r>
              <a:rPr lang="de-AT" sz="1900" dirty="0"/>
              <a:t>wird über ein Tablet von zuhause aus gesteuert und sitzt in der Klasse</a:t>
            </a:r>
          </a:p>
          <a:p>
            <a:pPr marL="0" indent="0">
              <a:buNone/>
            </a:pPr>
            <a:endParaRPr lang="de-AT" sz="1900" dirty="0"/>
          </a:p>
          <a:p>
            <a:r>
              <a:rPr lang="de-AT" sz="1900" dirty="0"/>
              <a:t>Avatar AV1 kann Ton in beide Richtungen übertragen, Videoübertragung nur in eine Richtung</a:t>
            </a:r>
          </a:p>
          <a:p>
            <a:pPr marL="0" indent="0">
              <a:buNone/>
            </a:pPr>
            <a:endParaRPr lang="de-AT" sz="1900" dirty="0"/>
          </a:p>
          <a:p>
            <a:r>
              <a:rPr lang="de-AT" sz="1900" dirty="0"/>
              <a:t>Kann Gesichtsausdrücke verändern, Kopf und Rumpf drehen sowie leuchten, um „aufzuzeigen“</a:t>
            </a:r>
          </a:p>
          <a:p>
            <a:pPr marL="0" indent="0">
              <a:buNone/>
            </a:pPr>
            <a:r>
              <a:rPr lang="de-AT" sz="1200" dirty="0"/>
              <a:t>      (</a:t>
            </a:r>
            <a:r>
              <a:rPr lang="de-AT" sz="1200" dirty="0" err="1"/>
              <a:t>Pletschko</a:t>
            </a:r>
            <a:r>
              <a:rPr lang="de-AT" sz="1200"/>
              <a:t>, Pelzer  </a:t>
            </a:r>
            <a:r>
              <a:rPr lang="de-AT" sz="1200" dirty="0"/>
              <a:t>&amp; Rockenbauer,  2021) </a:t>
            </a:r>
          </a:p>
          <a:p>
            <a:endParaRPr lang="de-AT" dirty="0"/>
          </a:p>
        </p:txBody>
      </p:sp>
      <p:pic>
        <p:nvPicPr>
          <p:cNvPr id="5" name="Inhaltsplatzhalter 4">
            <a:extLst>
              <a:ext uri="{FF2B5EF4-FFF2-40B4-BE49-F238E27FC236}">
                <a16:creationId xmlns:a16="http://schemas.microsoft.com/office/drawing/2014/main" id="{76AC385E-6753-4C02-B81A-3A3F16BFABFD}"/>
              </a:ext>
            </a:extLst>
          </p:cNvPr>
          <p:cNvPicPr>
            <a:picLocks noGrp="1" noChangeAspect="1"/>
          </p:cNvPicPr>
          <p:nvPr>
            <p:ph sz="half" idx="2"/>
          </p:nvPr>
        </p:nvPicPr>
        <p:blipFill>
          <a:blip r:embed="rId2"/>
          <a:stretch>
            <a:fillRect/>
          </a:stretch>
        </p:blipFill>
        <p:spPr>
          <a:xfrm>
            <a:off x="968989" y="1825625"/>
            <a:ext cx="3990937" cy="4201101"/>
          </a:xfrm>
          <a:prstGeom prst="rect">
            <a:avLst/>
          </a:prstGeom>
        </p:spPr>
      </p:pic>
    </p:spTree>
    <p:extLst>
      <p:ext uri="{BB962C8B-B14F-4D97-AF65-F5344CB8AC3E}">
        <p14:creationId xmlns:p14="http://schemas.microsoft.com/office/powerpoint/2010/main" val="52774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61967-82FA-44D9-B937-19967756EC38}"/>
              </a:ext>
            </a:extLst>
          </p:cNvPr>
          <p:cNvSpPr>
            <a:spLocks noGrp="1"/>
          </p:cNvSpPr>
          <p:nvPr>
            <p:ph type="title"/>
          </p:nvPr>
        </p:nvSpPr>
        <p:spPr/>
        <p:txBody>
          <a:bodyPr>
            <a:normAutofit/>
          </a:bodyPr>
          <a:lstStyle/>
          <a:p>
            <a:pPr algn="ctr"/>
            <a:r>
              <a:rPr lang="de-AT" dirty="0"/>
              <a:t>Der Avatar AV1 im Detail</a:t>
            </a:r>
          </a:p>
        </p:txBody>
      </p:sp>
      <p:sp>
        <p:nvSpPr>
          <p:cNvPr id="3" name="Inhaltsplatzhalter 2">
            <a:extLst>
              <a:ext uri="{FF2B5EF4-FFF2-40B4-BE49-F238E27FC236}">
                <a16:creationId xmlns:a16="http://schemas.microsoft.com/office/drawing/2014/main" id="{8A6B55F4-7341-40E6-ADE5-0924BF34AE59}"/>
              </a:ext>
            </a:extLst>
          </p:cNvPr>
          <p:cNvSpPr>
            <a:spLocks noGrp="1"/>
          </p:cNvSpPr>
          <p:nvPr>
            <p:ph sz="half" idx="1"/>
          </p:nvPr>
        </p:nvSpPr>
        <p:spPr>
          <a:xfrm>
            <a:off x="838199" y="1825625"/>
            <a:ext cx="6767945" cy="4796848"/>
          </a:xfrm>
        </p:spPr>
        <p:txBody>
          <a:bodyPr>
            <a:noAutofit/>
          </a:bodyPr>
          <a:lstStyle/>
          <a:p>
            <a:pPr marL="514350" indent="-514350">
              <a:buFont typeface="+mj-lt"/>
              <a:buAutoNum type="arabicPeriod"/>
            </a:pPr>
            <a:r>
              <a:rPr lang="de-AT" sz="1800" dirty="0"/>
              <a:t>Bild und Ton werden direkt über die Kamera und das Mikrofon gestreamt</a:t>
            </a:r>
          </a:p>
          <a:p>
            <a:pPr marL="514350" indent="-514350">
              <a:buFont typeface="+mj-lt"/>
              <a:buAutoNum type="arabicPeriod"/>
            </a:pPr>
            <a:r>
              <a:rPr lang="de-AT" sz="1800" dirty="0"/>
              <a:t>wenn der/ die Schüler*in sich meldet, leuchtet der Kopf des Avatars auf</a:t>
            </a:r>
          </a:p>
          <a:p>
            <a:pPr marL="514350" indent="-514350">
              <a:buFont typeface="+mj-lt"/>
              <a:buAutoNum type="arabicPeriod"/>
            </a:pPr>
            <a:r>
              <a:rPr lang="de-AT" sz="1800" dirty="0"/>
              <a:t>Emotionen lassen sich durch die Augenform ausdrücken</a:t>
            </a:r>
          </a:p>
          <a:p>
            <a:pPr marL="514350" indent="-514350">
              <a:buFont typeface="+mj-lt"/>
              <a:buAutoNum type="arabicPeriod"/>
            </a:pPr>
            <a:r>
              <a:rPr lang="de-AT" sz="1800" dirty="0"/>
              <a:t>ein Motor im Hals ermöglicht eine Drehung des Kopfes in alle Richtungen</a:t>
            </a:r>
          </a:p>
          <a:p>
            <a:pPr marL="514350" indent="-514350">
              <a:buFont typeface="+mj-lt"/>
              <a:buAutoNum type="arabicPeriod"/>
            </a:pPr>
            <a:r>
              <a:rPr lang="de-AT" sz="1800" dirty="0"/>
              <a:t>die LED-Streifen am Gehäuse zeigen an, ob der Avatar angeschlossen- oder der Akku leer ist</a:t>
            </a:r>
          </a:p>
          <a:p>
            <a:pPr marL="514350" indent="-514350">
              <a:buFont typeface="+mj-lt"/>
              <a:buAutoNum type="arabicPeriod"/>
            </a:pPr>
            <a:r>
              <a:rPr lang="de-AT" sz="1800" dirty="0"/>
              <a:t>durch den Lautsprecher kann der/ die Schüler*in gehört werden</a:t>
            </a:r>
          </a:p>
          <a:p>
            <a:pPr marL="514350" indent="-514350">
              <a:buFont typeface="+mj-lt"/>
              <a:buAutoNum type="arabicPeriod"/>
            </a:pPr>
            <a:r>
              <a:rPr lang="de-AT" sz="1800" dirty="0"/>
              <a:t>ein Motor im Rumpf ermöglicht eine Drehung um 360 Grad</a:t>
            </a:r>
          </a:p>
          <a:p>
            <a:pPr marL="514350" indent="-514350">
              <a:buFont typeface="+mj-lt"/>
              <a:buAutoNum type="arabicPeriod"/>
            </a:pPr>
            <a:r>
              <a:rPr lang="de-AT" sz="1800" dirty="0"/>
              <a:t>der Anschluss für das Ladegerät, sowie eine Strom- und WLAN Anzeige befinden sich auf der Rückseite des Avatars</a:t>
            </a:r>
          </a:p>
          <a:p>
            <a:pPr marL="0" indent="0">
              <a:buNone/>
            </a:pPr>
            <a:r>
              <a:rPr lang="de-AT" sz="1800" dirty="0"/>
              <a:t>          </a:t>
            </a:r>
            <a:r>
              <a:rPr lang="de-AT" sz="1200" dirty="0"/>
              <a:t>(</a:t>
            </a:r>
            <a:r>
              <a:rPr lang="de-AT" sz="1200" dirty="0" err="1"/>
              <a:t>no</a:t>
            </a:r>
            <a:r>
              <a:rPr lang="de-AT" sz="1200" dirty="0"/>
              <a:t> </a:t>
            </a:r>
            <a:r>
              <a:rPr lang="de-AT" sz="1200" dirty="0" err="1"/>
              <a:t>isolation</a:t>
            </a:r>
            <a:r>
              <a:rPr lang="de-AT" sz="1200" dirty="0"/>
              <a:t>, 2020)</a:t>
            </a:r>
            <a:endParaRPr lang="de-AT" sz="1800" dirty="0"/>
          </a:p>
          <a:p>
            <a:endParaRPr lang="de-AT" sz="1800" dirty="0"/>
          </a:p>
          <a:p>
            <a:endParaRPr lang="de-AT" sz="1800" dirty="0"/>
          </a:p>
        </p:txBody>
      </p:sp>
      <p:pic>
        <p:nvPicPr>
          <p:cNvPr id="5" name="Inhaltsplatzhalter 4">
            <a:extLst>
              <a:ext uri="{FF2B5EF4-FFF2-40B4-BE49-F238E27FC236}">
                <a16:creationId xmlns:a16="http://schemas.microsoft.com/office/drawing/2014/main" id="{61E9C857-7A75-41D8-8D88-5817B90A1EB5}"/>
              </a:ext>
            </a:extLst>
          </p:cNvPr>
          <p:cNvPicPr>
            <a:picLocks noGrp="1" noChangeAspect="1"/>
          </p:cNvPicPr>
          <p:nvPr>
            <p:ph sz="half" idx="2"/>
          </p:nvPr>
        </p:nvPicPr>
        <p:blipFill>
          <a:blip r:embed="rId2"/>
          <a:stretch>
            <a:fillRect/>
          </a:stretch>
        </p:blipFill>
        <p:spPr>
          <a:xfrm>
            <a:off x="7751618" y="1690688"/>
            <a:ext cx="3602182" cy="4600904"/>
          </a:xfrm>
          <a:prstGeom prst="rect">
            <a:avLst/>
          </a:prstGeom>
        </p:spPr>
      </p:pic>
    </p:spTree>
    <p:extLst>
      <p:ext uri="{BB962C8B-B14F-4D97-AF65-F5344CB8AC3E}">
        <p14:creationId xmlns:p14="http://schemas.microsoft.com/office/powerpoint/2010/main" val="237062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B2262D-032F-48B2-8C43-2BDE4E276F6C}"/>
              </a:ext>
            </a:extLst>
          </p:cNvPr>
          <p:cNvSpPr>
            <a:spLocks noGrp="1"/>
          </p:cNvSpPr>
          <p:nvPr>
            <p:ph type="title"/>
          </p:nvPr>
        </p:nvSpPr>
        <p:spPr/>
        <p:txBody>
          <a:bodyPr/>
          <a:lstStyle/>
          <a:p>
            <a:pPr algn="ctr"/>
            <a:r>
              <a:rPr lang="de-AT" dirty="0"/>
              <a:t>Rechtliche Rahmenbedingungen    </a:t>
            </a:r>
          </a:p>
        </p:txBody>
      </p:sp>
      <p:sp>
        <p:nvSpPr>
          <p:cNvPr id="5" name="Inhaltsplatzhalter 4">
            <a:extLst>
              <a:ext uri="{FF2B5EF4-FFF2-40B4-BE49-F238E27FC236}">
                <a16:creationId xmlns:a16="http://schemas.microsoft.com/office/drawing/2014/main" id="{1B1C0023-7474-47BE-BC97-1761E59B1213}"/>
              </a:ext>
            </a:extLst>
          </p:cNvPr>
          <p:cNvSpPr>
            <a:spLocks noGrp="1"/>
          </p:cNvSpPr>
          <p:nvPr>
            <p:ph sz="half" idx="1"/>
          </p:nvPr>
        </p:nvSpPr>
        <p:spPr>
          <a:xfrm>
            <a:off x="838194" y="2567896"/>
            <a:ext cx="5181600" cy="2740636"/>
          </a:xfrm>
        </p:spPr>
        <p:txBody>
          <a:bodyPr>
            <a:normAutofit/>
          </a:bodyPr>
          <a:lstStyle/>
          <a:p>
            <a:pPr marL="0" marR="0" lvl="0" indent="0" defTabSz="914377" rtl="0" eaLnBrk="1" fontAlgn="auto" latinLnBrk="0" hangingPunct="1">
              <a:lnSpc>
                <a:spcPct val="130000"/>
              </a:lnSpc>
              <a:spcBef>
                <a:spcPts val="1000"/>
              </a:spcBef>
              <a:spcAft>
                <a:spcPts val="0"/>
              </a:spcAft>
              <a:buClrTx/>
              <a:buSzTx/>
              <a:buFont typeface="Arial" panose="020B0604020202020204" pitchFamily="34" charset="0"/>
              <a:buNone/>
              <a:tabLst/>
              <a:defRPr/>
            </a:pPr>
            <a:r>
              <a:rPr lang="de-AT" sz="1800" b="1" dirty="0">
                <a:solidFill>
                  <a:prstClr val="black"/>
                </a:solidFill>
              </a:rPr>
              <a:t>Datenschutzrechtlich</a:t>
            </a:r>
          </a:p>
          <a:p>
            <a:pPr defTabSz="914377">
              <a:lnSpc>
                <a:spcPct val="100000"/>
              </a:lnSpc>
              <a:defRPr/>
            </a:pPr>
            <a:r>
              <a:rPr lang="de-AT" sz="1800" dirty="0">
                <a:solidFill>
                  <a:prstClr val="black"/>
                </a:solidFill>
              </a:rPr>
              <a:t>Information der Eltern der Mitschüler*innen</a:t>
            </a:r>
          </a:p>
          <a:p>
            <a:pPr defTabSz="914377">
              <a:lnSpc>
                <a:spcPct val="100000"/>
              </a:lnSpc>
              <a:defRPr/>
            </a:pPr>
            <a:r>
              <a:rPr lang="de-AT" sz="1800" dirty="0">
                <a:solidFill>
                  <a:prstClr val="black"/>
                </a:solidFill>
              </a:rPr>
              <a:t>das Telepräsenzsystem darf nichts aufzeichnen, es darf nur gestreamt werden</a:t>
            </a:r>
          </a:p>
          <a:p>
            <a:pPr defTabSz="914377">
              <a:lnSpc>
                <a:spcPct val="100000"/>
              </a:lnSpc>
              <a:defRPr/>
            </a:pPr>
            <a:r>
              <a:rPr lang="de-AT" sz="1800" dirty="0">
                <a:solidFill>
                  <a:prstClr val="black"/>
                </a:solidFill>
              </a:rPr>
              <a:t>es muss klar ersichtlich sein, wann der/die Schüler*in zugeschaltet ist</a:t>
            </a:r>
          </a:p>
          <a:p>
            <a:pPr marL="0" marR="0" lvl="0" indent="0" defTabSz="914377" rtl="0" eaLnBrk="1" fontAlgn="auto" latinLnBrk="0" hangingPunct="1">
              <a:lnSpc>
                <a:spcPct val="130000"/>
              </a:lnSpc>
              <a:spcBef>
                <a:spcPts val="1000"/>
              </a:spcBef>
              <a:spcAft>
                <a:spcPts val="0"/>
              </a:spcAft>
              <a:buClrTx/>
              <a:buSzTx/>
              <a:buFont typeface="Arial" panose="020B0604020202020204" pitchFamily="34" charset="0"/>
              <a:buNone/>
              <a:tabLst/>
              <a:defRPr/>
            </a:pPr>
            <a:endParaRPr lang="de-AT" sz="1800" dirty="0">
              <a:solidFill>
                <a:prstClr val="black"/>
              </a:solidFill>
              <a:latin typeface="Calibri" panose="020F0502020204030204"/>
            </a:endParaRPr>
          </a:p>
          <a:p>
            <a:pPr marL="0" marR="0" lvl="0" indent="0" algn="ctr" defTabSz="914377" rtl="0" eaLnBrk="1" fontAlgn="auto" latinLnBrk="0" hangingPunct="1">
              <a:lnSpc>
                <a:spcPct val="130000"/>
              </a:lnSpc>
              <a:spcBef>
                <a:spcPts val="1000"/>
              </a:spcBef>
              <a:spcAft>
                <a:spcPts val="0"/>
              </a:spcAft>
              <a:buClrTx/>
              <a:buSzTx/>
              <a:buFont typeface="Arial" panose="020B0604020202020204" pitchFamily="34" charset="0"/>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e-AT" dirty="0"/>
          </a:p>
        </p:txBody>
      </p:sp>
      <p:sp>
        <p:nvSpPr>
          <p:cNvPr id="6" name="Inhaltsplatzhalter 5">
            <a:extLst>
              <a:ext uri="{FF2B5EF4-FFF2-40B4-BE49-F238E27FC236}">
                <a16:creationId xmlns:a16="http://schemas.microsoft.com/office/drawing/2014/main" id="{6EC6115F-C0A2-41B5-AA51-0F0D0100296C}"/>
              </a:ext>
            </a:extLst>
          </p:cNvPr>
          <p:cNvSpPr>
            <a:spLocks noGrp="1"/>
          </p:cNvSpPr>
          <p:nvPr>
            <p:ph sz="half" idx="2"/>
          </p:nvPr>
        </p:nvSpPr>
        <p:spPr>
          <a:xfrm>
            <a:off x="6172206" y="2606502"/>
            <a:ext cx="5181600" cy="2926166"/>
          </a:xfrm>
        </p:spPr>
        <p:txBody>
          <a:bodyPr>
            <a:noAutofit/>
          </a:bodyPr>
          <a:lstStyle/>
          <a:p>
            <a:pPr marL="0" indent="0">
              <a:buNone/>
            </a:pPr>
            <a:r>
              <a:rPr lang="de-AT" sz="1800" b="1" dirty="0"/>
              <a:t>Schulrechtlich</a:t>
            </a:r>
          </a:p>
          <a:p>
            <a:pPr>
              <a:lnSpc>
                <a:spcPct val="100000"/>
              </a:lnSpc>
            </a:pPr>
            <a:r>
              <a:rPr lang="de-AT" sz="1800" dirty="0"/>
              <a:t>Avatar dient der sozialen Teilhabe zum Anschluss an den Klassenverband</a:t>
            </a:r>
          </a:p>
          <a:p>
            <a:pPr>
              <a:lnSpc>
                <a:spcPct val="100000"/>
              </a:lnSpc>
            </a:pPr>
            <a:r>
              <a:rPr lang="de-AT" sz="1800" dirty="0"/>
              <a:t>Der Avatar ist als therapeutisches Hilfsmittel zu sehen wie ein Lesegerät für Kinder mit einer Sehschwäche oder eine Spezialtastatur für Kinder mit einer spastischen Lähmung.</a:t>
            </a:r>
          </a:p>
          <a:p>
            <a:pPr>
              <a:lnSpc>
                <a:spcPct val="100000"/>
              </a:lnSpc>
            </a:pPr>
            <a:r>
              <a:rPr lang="de-AT" sz="1800" dirty="0"/>
              <a:t>Ein Telepräsenzsystem ist kein Ersatz für den Unterricht durch eine*n Lehrer*in der Heilstättenschule</a:t>
            </a:r>
          </a:p>
        </p:txBody>
      </p:sp>
      <p:sp>
        <p:nvSpPr>
          <p:cNvPr id="8" name="Textfeld 7">
            <a:extLst>
              <a:ext uri="{FF2B5EF4-FFF2-40B4-BE49-F238E27FC236}">
                <a16:creationId xmlns:a16="http://schemas.microsoft.com/office/drawing/2014/main" id="{BA1EBFB8-5D9F-4CFE-B6FF-55E10E130F2B}"/>
              </a:ext>
            </a:extLst>
          </p:cNvPr>
          <p:cNvSpPr txBox="1"/>
          <p:nvPr/>
        </p:nvSpPr>
        <p:spPr>
          <a:xfrm>
            <a:off x="838200" y="1921565"/>
            <a:ext cx="1051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Genehmigung des Einsatzes von Telepräsenzsystemen vom Bundesministerium für Bildung, Wissenschaft und Forschung am </a:t>
            </a:r>
            <a:r>
              <a:rPr kumimoji="0" lang="de-AT" sz="1800" b="1" i="0" u="none" strike="noStrike" kern="1200" cap="none" spc="0" normalizeH="0" baseline="0" noProof="0" dirty="0">
                <a:ln>
                  <a:noFill/>
                </a:ln>
                <a:solidFill>
                  <a:prstClr val="black"/>
                </a:solidFill>
                <a:effectLst/>
                <a:uLnTx/>
                <a:uFillTx/>
                <a:latin typeface="Calibri" panose="020F0502020204030204"/>
                <a:ea typeface="+mn-ea"/>
                <a:cs typeface="+mn-cs"/>
              </a:rPr>
              <a:t>21.12.2020</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A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5E3E808A-E7D4-41B4-904B-783A71238BBA}"/>
              </a:ext>
            </a:extLst>
          </p:cNvPr>
          <p:cNvSpPr txBox="1"/>
          <p:nvPr/>
        </p:nvSpPr>
        <p:spPr>
          <a:xfrm>
            <a:off x="967409" y="5605670"/>
            <a:ext cx="1051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Die </a:t>
            </a:r>
            <a:r>
              <a:rPr kumimoji="0" lang="de-AT" sz="1800" b="1" i="0" u="none" strike="noStrike" kern="1200" cap="none" spc="0" normalizeH="0" baseline="0" noProof="0" dirty="0">
                <a:ln>
                  <a:noFill/>
                </a:ln>
                <a:solidFill>
                  <a:prstClr val="black"/>
                </a:solidFill>
                <a:effectLst/>
                <a:uLnTx/>
                <a:uFillTx/>
                <a:latin typeface="Calibri" panose="020F0502020204030204"/>
                <a:ea typeface="+mn-ea"/>
                <a:cs typeface="+mn-cs"/>
              </a:rPr>
              <a:t>Heilstättenschule Wien </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ist österreichweites </a:t>
            </a:r>
            <a:r>
              <a:rPr kumimoji="0" lang="de-AT" sz="1800" b="1" i="0" u="none" strike="noStrike" kern="1200" cap="none" spc="0" normalizeH="0" baseline="0" noProof="0" dirty="0">
                <a:ln>
                  <a:noFill/>
                </a:ln>
                <a:solidFill>
                  <a:prstClr val="black"/>
                </a:solidFill>
                <a:effectLst/>
                <a:uLnTx/>
                <a:uFillTx/>
                <a:latin typeface="Calibri" panose="020F0502020204030204"/>
                <a:ea typeface="+mn-ea"/>
                <a:cs typeface="+mn-cs"/>
              </a:rPr>
              <a:t>Kompetenzzentrum</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 für den Einsatz von Telepräsenzsystemen.</a:t>
            </a:r>
          </a:p>
        </p:txBody>
      </p:sp>
    </p:spTree>
    <p:extLst>
      <p:ext uri="{BB962C8B-B14F-4D97-AF65-F5344CB8AC3E}">
        <p14:creationId xmlns:p14="http://schemas.microsoft.com/office/powerpoint/2010/main" val="260509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8D986-4E9C-48B4-9586-DDB3B16C1542}"/>
              </a:ext>
            </a:extLst>
          </p:cNvPr>
          <p:cNvSpPr>
            <a:spLocks noGrp="1"/>
          </p:cNvSpPr>
          <p:nvPr>
            <p:ph type="title"/>
          </p:nvPr>
        </p:nvSpPr>
        <p:spPr/>
        <p:txBody>
          <a:bodyPr/>
          <a:lstStyle/>
          <a:p>
            <a:pPr algn="ctr"/>
            <a:r>
              <a:rPr lang="de-AT" dirty="0"/>
              <a:t>Avatareinsatz in Österreich</a:t>
            </a:r>
          </a:p>
        </p:txBody>
      </p:sp>
      <p:pic>
        <p:nvPicPr>
          <p:cNvPr id="7" name="Inhaltsplatzhalter 6">
            <a:extLst>
              <a:ext uri="{FF2B5EF4-FFF2-40B4-BE49-F238E27FC236}">
                <a16:creationId xmlns:a16="http://schemas.microsoft.com/office/drawing/2014/main" id="{DF27AF6D-F6F9-4809-9825-F4EA11E2B302}"/>
              </a:ext>
            </a:extLst>
          </p:cNvPr>
          <p:cNvPicPr>
            <a:picLocks noGrp="1" noChangeAspect="1"/>
          </p:cNvPicPr>
          <p:nvPr>
            <p:ph idx="1"/>
          </p:nvPr>
        </p:nvPicPr>
        <p:blipFill>
          <a:blip r:embed="rId2"/>
          <a:stretch>
            <a:fillRect/>
          </a:stretch>
        </p:blipFill>
        <p:spPr>
          <a:xfrm>
            <a:off x="1389401" y="1953924"/>
            <a:ext cx="8332541" cy="4351338"/>
          </a:xfrm>
          <a:prstGeom prst="rect">
            <a:avLst/>
          </a:prstGeom>
        </p:spPr>
      </p:pic>
      <p:sp>
        <p:nvSpPr>
          <p:cNvPr id="8" name="Textfeld 7">
            <a:extLst>
              <a:ext uri="{FF2B5EF4-FFF2-40B4-BE49-F238E27FC236}">
                <a16:creationId xmlns:a16="http://schemas.microsoft.com/office/drawing/2014/main" id="{2CEF8F22-9017-42B9-B3F8-ECFD2E7FBFB8}"/>
              </a:ext>
            </a:extLst>
          </p:cNvPr>
          <p:cNvSpPr txBox="1"/>
          <p:nvPr/>
        </p:nvSpPr>
        <p:spPr>
          <a:xfrm>
            <a:off x="1828800" y="2064327"/>
            <a:ext cx="27016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Burgenland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Niederösterreich  2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Steiermark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Tirol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Vorarlberg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Wien 6 (2)</a:t>
            </a:r>
          </a:p>
        </p:txBody>
      </p:sp>
      <p:sp>
        <p:nvSpPr>
          <p:cNvPr id="10" name="Textfeld 9">
            <a:extLst>
              <a:ext uri="{FF2B5EF4-FFF2-40B4-BE49-F238E27FC236}">
                <a16:creationId xmlns:a16="http://schemas.microsoft.com/office/drawing/2014/main" id="{B1674367-565D-476A-8958-CD0BB9BF3D26}"/>
              </a:ext>
            </a:extLst>
          </p:cNvPr>
          <p:cNvSpPr txBox="1"/>
          <p:nvPr/>
        </p:nvSpPr>
        <p:spPr>
          <a:xfrm>
            <a:off x="1828800" y="5749636"/>
            <a:ext cx="9444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retour 3</a:t>
            </a:r>
          </a:p>
        </p:txBody>
      </p:sp>
    </p:spTree>
    <p:extLst>
      <p:ext uri="{BB962C8B-B14F-4D97-AF65-F5344CB8AC3E}">
        <p14:creationId xmlns:p14="http://schemas.microsoft.com/office/powerpoint/2010/main" val="92520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353AA-EFB1-48B9-8C4B-9CDA80D3A978}"/>
              </a:ext>
            </a:extLst>
          </p:cNvPr>
          <p:cNvSpPr>
            <a:spLocks noGrp="1"/>
          </p:cNvSpPr>
          <p:nvPr>
            <p:ph type="title"/>
          </p:nvPr>
        </p:nvSpPr>
        <p:spPr>
          <a:xfrm>
            <a:off x="838200" y="365126"/>
            <a:ext cx="10515600" cy="1089602"/>
          </a:xfrm>
        </p:spPr>
        <p:txBody>
          <a:bodyPr/>
          <a:lstStyle/>
          <a:p>
            <a:pPr algn="ctr"/>
            <a:r>
              <a:rPr lang="de-AT" dirty="0"/>
              <a:t>Ablauf des </a:t>
            </a:r>
            <a:r>
              <a:rPr lang="de-AT" dirty="0" err="1"/>
              <a:t>Avatareinsatzes</a:t>
            </a:r>
            <a:endParaRPr lang="de-AT" dirty="0"/>
          </a:p>
        </p:txBody>
      </p:sp>
      <p:sp>
        <p:nvSpPr>
          <p:cNvPr id="3" name="Inhaltsplatzhalter 2">
            <a:extLst>
              <a:ext uri="{FF2B5EF4-FFF2-40B4-BE49-F238E27FC236}">
                <a16:creationId xmlns:a16="http://schemas.microsoft.com/office/drawing/2014/main" id="{8E430E80-50FE-478D-8C69-9902F176705E}"/>
              </a:ext>
            </a:extLst>
          </p:cNvPr>
          <p:cNvSpPr>
            <a:spLocks noGrp="1"/>
          </p:cNvSpPr>
          <p:nvPr>
            <p:ph idx="1"/>
          </p:nvPr>
        </p:nvSpPr>
        <p:spPr>
          <a:xfrm>
            <a:off x="838200" y="1690688"/>
            <a:ext cx="7266709" cy="4486275"/>
          </a:xfrm>
        </p:spPr>
        <p:txBody>
          <a:bodyPr>
            <a:noAutofit/>
          </a:bodyPr>
          <a:lstStyle/>
          <a:p>
            <a:r>
              <a:rPr lang="de-AT" sz="1800" dirty="0"/>
              <a:t>Meldung eines chronisch erkrankten Kindes                                                        </a:t>
            </a:r>
          </a:p>
          <a:p>
            <a:r>
              <a:rPr lang="de-AT" sz="1800" dirty="0"/>
              <a:t>Kontaktaufnahme mit den Eltern und dem Kind/Jugendlichen</a:t>
            </a:r>
          </a:p>
          <a:p>
            <a:r>
              <a:rPr lang="de-AT" sz="1800" dirty="0"/>
              <a:t>Schulkontakt (Vorstellen des Telepräsenzsystems bei der Direktion</a:t>
            </a:r>
          </a:p>
          <a:p>
            <a:pPr marL="0" indent="0">
              <a:buNone/>
            </a:pPr>
            <a:r>
              <a:rPr lang="de-AT" sz="1800" dirty="0"/>
              <a:t>     und den Lehrer*innen)</a:t>
            </a:r>
          </a:p>
          <a:p>
            <a:r>
              <a:rPr lang="de-AT" sz="1800" dirty="0"/>
              <a:t>Information der Eltern der Mitschüler*innen </a:t>
            </a:r>
          </a:p>
          <a:p>
            <a:pPr marL="0" indent="0">
              <a:buNone/>
            </a:pPr>
            <a:r>
              <a:rPr lang="de-AT" sz="1800" dirty="0"/>
              <a:t>    (präsent/virtuell/schriftlich)</a:t>
            </a:r>
          </a:p>
          <a:p>
            <a:r>
              <a:rPr lang="de-AT" sz="1800" dirty="0"/>
              <a:t>Auslieferung des gesamten Telepräsenzsystems (Avatar und Tablet) -</a:t>
            </a:r>
          </a:p>
          <a:p>
            <a:pPr marL="0" indent="0">
              <a:buNone/>
            </a:pPr>
            <a:r>
              <a:rPr lang="de-AT" sz="1800" dirty="0"/>
              <a:t>     Gestaltung des Avatars</a:t>
            </a:r>
          </a:p>
          <a:p>
            <a:r>
              <a:rPr lang="de-AT" sz="1800" dirty="0"/>
              <a:t> Der Avatar kommt in die Schule (Klassenstunde und erstes gemeinsames</a:t>
            </a:r>
          </a:p>
          <a:p>
            <a:pPr marL="0" indent="0">
              <a:buNone/>
            </a:pPr>
            <a:r>
              <a:rPr lang="de-AT" sz="1800" dirty="0"/>
              <a:t>      einschalten des Avatars)</a:t>
            </a:r>
          </a:p>
          <a:p>
            <a:r>
              <a:rPr lang="de-AT" sz="1800" dirty="0"/>
              <a:t>Weiterer Kontakt nach ca. 2 – 3 Wochen des </a:t>
            </a:r>
            <a:r>
              <a:rPr lang="de-AT" sz="1800" dirty="0" err="1"/>
              <a:t>Avatareinsatzes</a:t>
            </a:r>
            <a:r>
              <a:rPr lang="de-AT" sz="1800" dirty="0"/>
              <a:t> und nach Bedarf</a:t>
            </a:r>
          </a:p>
          <a:p>
            <a:pPr marL="0" indent="0">
              <a:buNone/>
            </a:pPr>
            <a:endParaRPr lang="de-AT" sz="1800" dirty="0"/>
          </a:p>
          <a:p>
            <a:pPr marL="0" indent="0">
              <a:buNone/>
            </a:pPr>
            <a:r>
              <a:rPr lang="de-AT" sz="1800" dirty="0"/>
              <a:t> </a:t>
            </a:r>
          </a:p>
          <a:p>
            <a:pPr marL="0" indent="0">
              <a:buNone/>
            </a:pPr>
            <a:r>
              <a:rPr lang="de-AT" sz="1800" dirty="0"/>
              <a:t>    </a:t>
            </a:r>
          </a:p>
        </p:txBody>
      </p:sp>
      <p:pic>
        <p:nvPicPr>
          <p:cNvPr id="5" name="Grafik 4">
            <a:extLst>
              <a:ext uri="{FF2B5EF4-FFF2-40B4-BE49-F238E27FC236}">
                <a16:creationId xmlns:a16="http://schemas.microsoft.com/office/drawing/2014/main" id="{8EE7C120-F79E-4936-B006-E3F856DB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891" y="1454728"/>
            <a:ext cx="3435927" cy="4599708"/>
          </a:xfrm>
          <a:prstGeom prst="rect">
            <a:avLst/>
          </a:prstGeom>
        </p:spPr>
      </p:pic>
    </p:spTree>
    <p:extLst>
      <p:ext uri="{BB962C8B-B14F-4D97-AF65-F5344CB8AC3E}">
        <p14:creationId xmlns:p14="http://schemas.microsoft.com/office/powerpoint/2010/main" val="112149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0B124-BDC1-4F40-9AF7-D3639EC33503}"/>
              </a:ext>
            </a:extLst>
          </p:cNvPr>
          <p:cNvSpPr>
            <a:spLocks noGrp="1"/>
          </p:cNvSpPr>
          <p:nvPr>
            <p:ph type="title"/>
          </p:nvPr>
        </p:nvSpPr>
        <p:spPr/>
        <p:txBody>
          <a:bodyPr/>
          <a:lstStyle/>
          <a:p>
            <a:pPr algn="ctr"/>
            <a:r>
              <a:rPr lang="de-AT" dirty="0"/>
              <a:t>Einsatzerfahrungen und Rückmeldungen</a:t>
            </a:r>
          </a:p>
        </p:txBody>
      </p:sp>
      <p:pic>
        <p:nvPicPr>
          <p:cNvPr id="4" name="Inhaltsplatzhalter 3">
            <a:extLst>
              <a:ext uri="{FF2B5EF4-FFF2-40B4-BE49-F238E27FC236}">
                <a16:creationId xmlns:a16="http://schemas.microsoft.com/office/drawing/2014/main" id="{F68FB529-E38C-4AFF-8CAF-1130BE2DB1C9}"/>
              </a:ext>
            </a:extLst>
          </p:cNvPr>
          <p:cNvPicPr>
            <a:picLocks noGrp="1" noChangeAspect="1"/>
          </p:cNvPicPr>
          <p:nvPr>
            <p:ph idx="1"/>
          </p:nvPr>
        </p:nvPicPr>
        <p:blipFill>
          <a:blip r:embed="rId2"/>
          <a:stretch>
            <a:fillRect/>
          </a:stretch>
        </p:blipFill>
        <p:spPr>
          <a:xfrm>
            <a:off x="4199979" y="3932999"/>
            <a:ext cx="3792041" cy="2530059"/>
          </a:xfrm>
          <a:prstGeom prst="rect">
            <a:avLst/>
          </a:prstGeom>
        </p:spPr>
      </p:pic>
      <p:pic>
        <p:nvPicPr>
          <p:cNvPr id="5" name="Grafik 4">
            <a:extLst>
              <a:ext uri="{FF2B5EF4-FFF2-40B4-BE49-F238E27FC236}">
                <a16:creationId xmlns:a16="http://schemas.microsoft.com/office/drawing/2014/main" id="{C73AF381-4065-454D-A373-52C4BAF7B85E}"/>
              </a:ext>
            </a:extLst>
          </p:cNvPr>
          <p:cNvPicPr>
            <a:picLocks noChangeAspect="1"/>
          </p:cNvPicPr>
          <p:nvPr/>
        </p:nvPicPr>
        <p:blipFill>
          <a:blip r:embed="rId3"/>
          <a:stretch>
            <a:fillRect/>
          </a:stretch>
        </p:blipFill>
        <p:spPr>
          <a:xfrm>
            <a:off x="1290280" y="1881142"/>
            <a:ext cx="2419570" cy="3044687"/>
          </a:xfrm>
          <a:prstGeom prst="rect">
            <a:avLst/>
          </a:prstGeom>
        </p:spPr>
      </p:pic>
      <p:pic>
        <p:nvPicPr>
          <p:cNvPr id="6" name="Grafik 5">
            <a:extLst>
              <a:ext uri="{FF2B5EF4-FFF2-40B4-BE49-F238E27FC236}">
                <a16:creationId xmlns:a16="http://schemas.microsoft.com/office/drawing/2014/main" id="{1694E789-A749-43A1-A46D-71FEEA38ECF3}"/>
              </a:ext>
            </a:extLst>
          </p:cNvPr>
          <p:cNvPicPr>
            <a:picLocks noChangeAspect="1"/>
          </p:cNvPicPr>
          <p:nvPr/>
        </p:nvPicPr>
        <p:blipFill>
          <a:blip r:embed="rId4"/>
          <a:stretch>
            <a:fillRect/>
          </a:stretch>
        </p:blipFill>
        <p:spPr>
          <a:xfrm>
            <a:off x="8482149" y="1881142"/>
            <a:ext cx="2321787" cy="3095716"/>
          </a:xfrm>
          <a:prstGeom prst="rect">
            <a:avLst/>
          </a:prstGeom>
        </p:spPr>
      </p:pic>
    </p:spTree>
    <p:extLst>
      <p:ext uri="{BB962C8B-B14F-4D97-AF65-F5344CB8AC3E}">
        <p14:creationId xmlns:p14="http://schemas.microsoft.com/office/powerpoint/2010/main" val="2514269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9C915-509F-4408-8BB8-CBEA1A123C06}"/>
              </a:ext>
            </a:extLst>
          </p:cNvPr>
          <p:cNvSpPr>
            <a:spLocks noGrp="1"/>
          </p:cNvSpPr>
          <p:nvPr>
            <p:ph type="title"/>
          </p:nvPr>
        </p:nvSpPr>
        <p:spPr/>
        <p:txBody>
          <a:bodyPr/>
          <a:lstStyle/>
          <a:p>
            <a:pPr algn="ctr"/>
            <a:r>
              <a:rPr lang="de-AT" dirty="0"/>
              <a:t>Forschungsprojekt </a:t>
            </a:r>
            <a:br>
              <a:rPr lang="de-AT" dirty="0"/>
            </a:br>
            <a:r>
              <a:rPr lang="de-AT" dirty="0"/>
              <a:t>„Life </a:t>
            </a:r>
            <a:r>
              <a:rPr lang="de-AT" dirty="0" err="1"/>
              <a:t>happens</a:t>
            </a:r>
            <a:r>
              <a:rPr lang="de-AT" dirty="0"/>
              <a:t> </a:t>
            </a:r>
            <a:r>
              <a:rPr lang="de-AT" dirty="0" err="1"/>
              <a:t>wherever</a:t>
            </a:r>
            <a:r>
              <a:rPr lang="de-AT" dirty="0"/>
              <a:t> </a:t>
            </a:r>
            <a:r>
              <a:rPr lang="de-AT" dirty="0" err="1"/>
              <a:t>you</a:t>
            </a:r>
            <a:r>
              <a:rPr lang="de-AT" dirty="0"/>
              <a:t> </a:t>
            </a:r>
            <a:r>
              <a:rPr lang="de-AT" dirty="0" err="1"/>
              <a:t>are</a:t>
            </a:r>
            <a:r>
              <a:rPr lang="de-AT" dirty="0"/>
              <a:t>“ </a:t>
            </a:r>
          </a:p>
        </p:txBody>
      </p:sp>
      <p:sp>
        <p:nvSpPr>
          <p:cNvPr id="3" name="Inhaltsplatzhalter 2">
            <a:extLst>
              <a:ext uri="{FF2B5EF4-FFF2-40B4-BE49-F238E27FC236}">
                <a16:creationId xmlns:a16="http://schemas.microsoft.com/office/drawing/2014/main" id="{E5437302-784C-470F-8567-24B96CA175AA}"/>
              </a:ext>
            </a:extLst>
          </p:cNvPr>
          <p:cNvSpPr>
            <a:spLocks noGrp="1"/>
          </p:cNvSpPr>
          <p:nvPr>
            <p:ph idx="1"/>
          </p:nvPr>
        </p:nvSpPr>
        <p:spPr/>
        <p:txBody>
          <a:bodyPr>
            <a:normAutofit lnSpcReduction="10000"/>
          </a:bodyPr>
          <a:lstStyle/>
          <a:p>
            <a:r>
              <a:rPr lang="de-AT" dirty="0"/>
              <a:t>Medizinische Universität Wien / Universitätsklinik für Kinder- und Jugendheilkunde </a:t>
            </a:r>
            <a:r>
              <a:rPr lang="de-AT" sz="1800" dirty="0"/>
              <a:t>(Quantitative Forschungsgruppe)</a:t>
            </a:r>
          </a:p>
          <a:p>
            <a:pPr marL="0" indent="0">
              <a:buNone/>
            </a:pPr>
            <a:endParaRPr lang="de-AT" sz="1800" dirty="0"/>
          </a:p>
          <a:p>
            <a:r>
              <a:rPr lang="de-AT" dirty="0"/>
              <a:t>Universität Klagenfurt / Institut für Schul- und Unterrichtsentwicklung </a:t>
            </a:r>
            <a:r>
              <a:rPr lang="de-AT" sz="1800" dirty="0"/>
              <a:t>(Qualitative Forschungsgruppe)</a:t>
            </a:r>
          </a:p>
          <a:p>
            <a:endParaRPr lang="de-AT" sz="1800" dirty="0"/>
          </a:p>
          <a:p>
            <a:r>
              <a:rPr lang="de-AT" dirty="0"/>
              <a:t>Heilstättenschule Wien / Österreichweites Kompetenzzentrum für den Einsatz </a:t>
            </a:r>
            <a:r>
              <a:rPr lang="de-AT"/>
              <a:t>von Telepräsenzsystemen </a:t>
            </a:r>
            <a:r>
              <a:rPr lang="de-AT" sz="1800" dirty="0"/>
              <a:t>(Pädagogische Begleitung des Projekts)</a:t>
            </a:r>
          </a:p>
          <a:p>
            <a:endParaRPr lang="de-AT" sz="1800" dirty="0"/>
          </a:p>
          <a:p>
            <a:r>
              <a:rPr lang="de-AT" dirty="0"/>
              <a:t>Die Berater </a:t>
            </a:r>
            <a:r>
              <a:rPr lang="de-AT" sz="1800" dirty="0"/>
              <a:t>(Vertrieb der Avatare in Österreich &amp; technische Begleitung)</a:t>
            </a:r>
          </a:p>
          <a:p>
            <a:pPr marL="0" indent="0">
              <a:buNone/>
            </a:pPr>
            <a:r>
              <a:rPr lang="de-AT" sz="1800" dirty="0"/>
              <a:t>     </a:t>
            </a:r>
            <a:r>
              <a:rPr lang="de-AT" sz="1200" dirty="0"/>
              <a:t>(</a:t>
            </a:r>
            <a:r>
              <a:rPr lang="de-AT" sz="1200" dirty="0" err="1"/>
              <a:t>Pletschko</a:t>
            </a:r>
            <a:r>
              <a:rPr lang="de-AT" sz="1200" dirty="0"/>
              <a:t>, Pelzer &amp; Rockenbauer, 2021)</a:t>
            </a:r>
            <a:endParaRPr lang="de-AT" dirty="0"/>
          </a:p>
        </p:txBody>
      </p:sp>
    </p:spTree>
    <p:extLst>
      <p:ext uri="{BB962C8B-B14F-4D97-AF65-F5344CB8AC3E}">
        <p14:creationId xmlns:p14="http://schemas.microsoft.com/office/powerpoint/2010/main" val="12622592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Breitbild</PresentationFormat>
  <Paragraphs>98</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Lucida Sans</vt:lpstr>
      <vt:lpstr>Office</vt:lpstr>
      <vt:lpstr>Virtuelles Klassenzimmer</vt:lpstr>
      <vt:lpstr>Chronische Erkrankungen von Kindern in Österreich</vt:lpstr>
      <vt:lpstr>                                Der Avatar AV1</vt:lpstr>
      <vt:lpstr>Der Avatar AV1 im Detail</vt:lpstr>
      <vt:lpstr>Rechtliche Rahmenbedingungen    </vt:lpstr>
      <vt:lpstr>Avatareinsatz in Österreich</vt:lpstr>
      <vt:lpstr>Ablauf des Avatareinsatzes</vt:lpstr>
      <vt:lpstr>Einsatzerfahrungen und Rückmeldungen</vt:lpstr>
      <vt:lpstr>Forschungsprojekt  „Life happens wherever you are“ </vt:lpstr>
      <vt:lpstr>Forschungsprojekt  „Life happens wherever you are“</vt:lpstr>
      <vt:lpstr>PowerPoint-Präsentation</vt:lpstr>
      <vt:lpstr>Literaturverzeichnis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Virtuelles Klassenzimmer</dc:title>
  <dc:creator>Gerda Rockenbauer</dc:creator>
  <cp:lastModifiedBy>Gerda Rockenbauer</cp:lastModifiedBy>
  <cp:revision>34</cp:revision>
  <cp:lastPrinted>2021-03-17T23:20:49Z</cp:lastPrinted>
  <dcterms:created xsi:type="dcterms:W3CDTF">2021-03-17T17:17:55Z</dcterms:created>
  <dcterms:modified xsi:type="dcterms:W3CDTF">2021-03-21T20:09:01Z</dcterms:modified>
</cp:coreProperties>
</file>