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2" r:id="rId2"/>
    <p:sldId id="322" r:id="rId3"/>
    <p:sldId id="324" r:id="rId4"/>
    <p:sldId id="325" r:id="rId5"/>
    <p:sldId id="328" r:id="rId6"/>
    <p:sldId id="326" r:id="rId7"/>
    <p:sldId id="313" r:id="rId8"/>
    <p:sldId id="334" r:id="rId9"/>
    <p:sldId id="314" r:id="rId10"/>
    <p:sldId id="298" r:id="rId11"/>
    <p:sldId id="333" r:id="rId12"/>
    <p:sldId id="336" r:id="rId13"/>
    <p:sldId id="323" r:id="rId14"/>
    <p:sldId id="335" r:id="rId15"/>
  </p:sldIdLst>
  <p:sldSz cx="12192000" cy="6858000"/>
  <p:notesSz cx="9926638" cy="6797675"/>
  <p:custDataLst>
    <p:tags r:id="rId18"/>
  </p:custData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5471" autoAdjust="0"/>
  </p:normalViewPr>
  <p:slideViewPr>
    <p:cSldViewPr>
      <p:cViewPr varScale="1">
        <p:scale>
          <a:sx n="75" d="100"/>
          <a:sy n="75" d="100"/>
        </p:scale>
        <p:origin x="98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3A8065BA-85EE-4937-A1A5-11EB9D4E95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778BEF69-22AB-4F9B-9BF9-D7EC7DD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3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419618" cy="45475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162824" y="0"/>
            <a:ext cx="2419618" cy="45475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pPr>
              <a:defRPr/>
            </a:pPr>
            <a:fld id="{94FA5140-30B4-4492-B3B0-B466E7AAD068}" type="datetimeFigureOut">
              <a:rPr lang="en-US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4613" y="1133475"/>
            <a:ext cx="5435600" cy="3059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58373" y="4361842"/>
            <a:ext cx="4466987" cy="3568779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08816"/>
            <a:ext cx="2419618" cy="454751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162824" y="8608816"/>
            <a:ext cx="2419618" cy="454751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pPr>
              <a:defRPr/>
            </a:pPr>
            <a:fld id="{97DE221D-5BB0-4862-9E94-37E75C8425A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Anderes Video suchen^^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DE221D-5BB0-4862-9E94-37E75C8425A1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EC8086-B2A1-4BFB-8E45-1AE1040F94A0}" type="datetimeFigureOut">
              <a:rPr lang="en-US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8A0263-A38D-4EF8-82ED-EF6815B75AE7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_kfG_mNmw8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kehunter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kehunter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8800639" name="Picture 18688006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416" y="5553437"/>
            <a:ext cx="2733190" cy="784085"/>
          </a:xfrm>
          <a:prstGeom prst="rect">
            <a:avLst/>
          </a:prstGeom>
        </p:spPr>
      </p:pic>
      <p:sp>
        <p:nvSpPr>
          <p:cNvPr id="1643003425" name="TextBox 1643003424"/>
          <p:cNvSpPr txBox="1"/>
          <p:nvPr/>
        </p:nvSpPr>
        <p:spPr bwMode="auto">
          <a:xfrm>
            <a:off x="695400" y="5146286"/>
            <a:ext cx="1205319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dirty="0" err="1"/>
              <a:t>Gefördert</a:t>
            </a:r>
            <a:r>
              <a:rPr sz="1400" dirty="0"/>
              <a:t> von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2618" y="332656"/>
            <a:ext cx="5741798" cy="5741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9408368" y="5146286"/>
            <a:ext cx="1596078" cy="31149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AT" sz="1400" dirty="0" smtClean="0"/>
              <a:t>In Kooperation mit </a:t>
            </a:r>
            <a:endParaRPr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5469248"/>
            <a:ext cx="2088232" cy="8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28979781" name="Picture 122897978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5748" y="750093"/>
            <a:ext cx="3326979" cy="332697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831850" y="5157192"/>
            <a:ext cx="10515600" cy="9324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AT" sz="4800" b="1" dirty="0">
                <a:solidFill>
                  <a:srgbClr val="FFC000"/>
                </a:solidFill>
              </a:rPr>
              <a:t>Über Nacht deinen Körper detoxen!!!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3" name="O_kfG_mNmw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59367" y="260648"/>
            <a:ext cx="7140624" cy="4016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84784"/>
            <a:ext cx="107192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rgbClr val="FFFF00"/>
                </a:solidFill>
              </a:rPr>
              <a:t>Website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09" y="23488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000" dirty="0" smtClean="0">
                <a:hlinkClick r:id="rId2"/>
              </a:rPr>
              <a:t>www.fakehunter.net</a:t>
            </a:r>
            <a:r>
              <a:rPr lang="de-AT" sz="4000" dirty="0" smtClean="0"/>
              <a:t> </a:t>
            </a:r>
            <a:endParaRPr lang="de-AT" sz="4000" dirty="0" smtClean="0"/>
          </a:p>
          <a:p>
            <a:pPr marL="0" indent="0">
              <a:buNone/>
            </a:pPr>
            <a:endParaRPr lang="de-AT" sz="4000" dirty="0"/>
          </a:p>
          <a:p>
            <a:pPr marL="0" indent="0">
              <a:buNone/>
            </a:pPr>
            <a:r>
              <a:rPr lang="de-AT" sz="4000" dirty="0" smtClean="0">
                <a:sym typeface="Wingdings" panose="05000000000000000000" pitchFamily="2" charset="2"/>
              </a:rPr>
              <a:t> „Für Lehrende“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365125"/>
            <a:ext cx="5458019" cy="81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7448" y="836712"/>
            <a:ext cx="3456384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65125"/>
            <a:ext cx="3456384" cy="6152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520" y="510772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</a:rPr>
              <a:t>fakehunter_vienna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Datei:Instagram logo 2016.svg – Wik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1" y="4869160"/>
            <a:ext cx="1000359" cy="10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8800639" name="Picture 18688006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416" y="5903718"/>
            <a:ext cx="1512168" cy="433804"/>
          </a:xfrm>
          <a:prstGeom prst="rect">
            <a:avLst/>
          </a:prstGeom>
        </p:spPr>
      </p:pic>
      <p:sp>
        <p:nvSpPr>
          <p:cNvPr id="1643003425" name="TextBox 1643003424"/>
          <p:cNvSpPr txBox="1"/>
          <p:nvPr/>
        </p:nvSpPr>
        <p:spPr bwMode="auto">
          <a:xfrm>
            <a:off x="744012" y="5457782"/>
            <a:ext cx="1205319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dirty="0" err="1"/>
              <a:t>Gefördert</a:t>
            </a:r>
            <a:r>
              <a:rPr sz="1400" dirty="0"/>
              <a:t> von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36799" y="1268760"/>
            <a:ext cx="3248902" cy="3248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260872" y="5485480"/>
            <a:ext cx="1596078" cy="31149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AT" sz="1400" dirty="0" smtClean="0"/>
              <a:t>In Kooperation mit </a:t>
            </a:r>
            <a:endParaRPr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424" y="5836004"/>
            <a:ext cx="1325240" cy="5692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4032" y="836712"/>
            <a:ext cx="54367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</a:rPr>
              <a:t>DANKE!</a:t>
            </a:r>
            <a:endParaRPr lang="en-US" sz="8800" dirty="0"/>
          </a:p>
        </p:txBody>
      </p:sp>
      <p:pic>
        <p:nvPicPr>
          <p:cNvPr id="8" name="Picture 2" descr="Thumbs Up Computer Gif GIFs | Tenor"/>
          <p:cNvPicPr>
            <a:picLocks noChangeAspect="1" noChangeArrowheads="1" noCrop="1"/>
          </p:cNvPicPr>
          <p:nvPr/>
        </p:nvPicPr>
        <p:blipFill>
          <a:blip r:embed="rId5"/>
          <a:stretch/>
        </p:blipFill>
        <p:spPr bwMode="auto">
          <a:xfrm>
            <a:off x="5792382" y="2420888"/>
            <a:ext cx="5040560" cy="378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6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03512" y="836712"/>
            <a:ext cx="3456384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404664"/>
            <a:ext cx="3456384" cy="6152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3632" y="501317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/>
                </a:solidFill>
              </a:rPr>
              <a:t>fakehunter_vienna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Datei:Instagram logo 2016.svg – Wik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740772"/>
            <a:ext cx="1000359" cy="10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rgbClr val="FFFF00"/>
                </a:solidFill>
              </a:rPr>
              <a:t>Website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09" y="23488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000" dirty="0" smtClean="0">
                <a:hlinkClick r:id="rId2"/>
              </a:rPr>
              <a:t>www.fakehunter.net</a:t>
            </a:r>
            <a:r>
              <a:rPr lang="de-AT" sz="4000" dirty="0" smtClean="0"/>
              <a:t> </a:t>
            </a:r>
            <a:endParaRPr lang="de-AT" sz="4000" dirty="0" smtClean="0"/>
          </a:p>
          <a:p>
            <a:pPr marL="0" indent="0">
              <a:buNone/>
            </a:pPr>
            <a:endParaRPr lang="de-AT" sz="4000" dirty="0"/>
          </a:p>
          <a:p>
            <a:pPr marL="0" indent="0">
              <a:buNone/>
            </a:pPr>
            <a:r>
              <a:rPr lang="de-AT" sz="4000" dirty="0" smtClean="0">
                <a:sym typeface="Wingdings" panose="05000000000000000000" pitchFamily="2" charset="2"/>
              </a:rPr>
              <a:t> „Für Lehrende“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50773"/>
            <a:ext cx="4899631" cy="72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Ziele der Unterrichtseinheiten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b="1" dirty="0" smtClean="0">
                <a:solidFill>
                  <a:schemeClr val="accent5"/>
                </a:solidFill>
              </a:rPr>
              <a:t>Kernziel</a:t>
            </a:r>
            <a:r>
              <a:rPr lang="de-AT" dirty="0" smtClean="0"/>
              <a:t>: Kritischer Blick auf eigene Soziale Medieninhalte</a:t>
            </a:r>
          </a:p>
          <a:p>
            <a:endParaRPr lang="de-AT" dirty="0"/>
          </a:p>
          <a:p>
            <a:r>
              <a:rPr lang="de-AT" dirty="0" smtClean="0"/>
              <a:t>Sensibilisierung für Fake/Fake News</a:t>
            </a:r>
          </a:p>
          <a:p>
            <a:r>
              <a:rPr lang="de-AT" dirty="0" smtClean="0"/>
              <a:t>Erkennen von Fake-Merkmalen</a:t>
            </a:r>
          </a:p>
          <a:p>
            <a:r>
              <a:rPr lang="de-AT" dirty="0" smtClean="0"/>
              <a:t>Unterscheiden von Arten/Zwecke von Fakes</a:t>
            </a:r>
          </a:p>
          <a:p>
            <a:pPr marL="0" indent="0">
              <a:buNone/>
            </a:pPr>
            <a:r>
              <a:rPr lang="de-AT" dirty="0" smtClean="0"/>
              <a:t>---</a:t>
            </a:r>
          </a:p>
          <a:p>
            <a:r>
              <a:rPr lang="de-AT" dirty="0" smtClean="0"/>
              <a:t>Experimentell Fakes entlarven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solidFill>
                  <a:schemeClr val="accent6"/>
                </a:solidFill>
              </a:rPr>
              <a:t>Formalia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solidFill>
                  <a:schemeClr val="accent5"/>
                </a:solidFill>
              </a:rPr>
              <a:t>Themenkomplexe</a:t>
            </a:r>
          </a:p>
          <a:p>
            <a:pPr marL="457200" lvl="1" indent="0">
              <a:buNone/>
            </a:pPr>
            <a:r>
              <a:rPr lang="de-AT" dirty="0"/>
              <a:t>A) Fakes in meinen Sozialen Medien identifizieren</a:t>
            </a:r>
          </a:p>
          <a:p>
            <a:pPr marL="457200" lvl="1" indent="0">
              <a:buNone/>
            </a:pPr>
            <a:r>
              <a:rPr lang="de-AT" dirty="0"/>
              <a:t>B) Fakes experimentell entlarven</a:t>
            </a:r>
          </a:p>
          <a:p>
            <a:pPr marL="457200" lvl="1" indent="0">
              <a:buNone/>
            </a:pPr>
            <a:r>
              <a:rPr lang="de-AT" dirty="0"/>
              <a:t>C) in Plannung: via FakeHunter-Academy </a:t>
            </a:r>
            <a:r>
              <a:rPr lang="de-AT" dirty="0" smtClean="0"/>
              <a:t>App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de-AT" dirty="0" smtClean="0">
                <a:solidFill>
                  <a:schemeClr val="accent5"/>
                </a:solidFill>
              </a:rPr>
              <a:t>Empfohlenes Alter</a:t>
            </a:r>
            <a:r>
              <a:rPr lang="de-AT" dirty="0" smtClean="0"/>
              <a:t>: 13-19 Jahre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>
                <a:solidFill>
                  <a:schemeClr val="accent5"/>
                </a:solidFill>
              </a:rPr>
              <a:t>Zeit</a:t>
            </a:r>
            <a:r>
              <a:rPr lang="de-AT" dirty="0" smtClean="0"/>
              <a:t>: max. eine Unterrichtsstunde pro Themenkomplex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84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Methoden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FakeBilder – Quiz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Arbeitsblatt (unterstützend)</a:t>
            </a:r>
          </a:p>
          <a:p>
            <a:endParaRPr lang="de-AT" dirty="0"/>
          </a:p>
          <a:p>
            <a:r>
              <a:rPr lang="de-AT" dirty="0" smtClean="0"/>
              <a:t>Experimente</a:t>
            </a:r>
          </a:p>
          <a:p>
            <a:endParaRPr lang="de-AT" dirty="0"/>
          </a:p>
          <a:p>
            <a:r>
              <a:rPr lang="de-AT" dirty="0" smtClean="0"/>
              <a:t>(App folgt)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913103">
            <a:off x="6863163" y="2503612"/>
            <a:ext cx="3074184" cy="18666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/>
              <a:t>+</a:t>
            </a:r>
            <a:endParaRPr lang="de-AT" sz="3200" b="1" dirty="0"/>
          </a:p>
          <a:p>
            <a:pPr algn="ctr"/>
            <a:r>
              <a:rPr lang="de-AT" sz="3200" b="1" dirty="0" smtClean="0"/>
              <a:t>Diskussion und offene Fragen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77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6"/>
                </a:solidFill>
              </a:rPr>
              <a:t>Quiz – Fake oder Real? </a:t>
            </a:r>
            <a:r>
              <a:rPr lang="de-AT" sz="2800" dirty="0" smtClean="0"/>
              <a:t>(Plenum, ca. 20min)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351338"/>
          </a:xfrm>
        </p:spPr>
        <p:txBody>
          <a:bodyPr/>
          <a:lstStyle/>
          <a:p>
            <a:r>
              <a:rPr lang="de-AT" dirty="0" smtClean="0"/>
              <a:t>Via Powerpoint (Bildersammlung)</a:t>
            </a:r>
          </a:p>
          <a:p>
            <a:endParaRPr lang="de-AT" dirty="0"/>
          </a:p>
          <a:p>
            <a:r>
              <a:rPr lang="de-AT" dirty="0" smtClean="0"/>
              <a:t>Via Kahoot etc.</a:t>
            </a:r>
          </a:p>
          <a:p>
            <a:endParaRPr lang="de-AT" dirty="0"/>
          </a:p>
          <a:p>
            <a:r>
              <a:rPr lang="de-AT" dirty="0" smtClean="0"/>
              <a:t>Empfehlung: Narrativ beachten und auch Reals einarbeiten!</a:t>
            </a:r>
          </a:p>
        </p:txBody>
      </p:sp>
    </p:spTree>
    <p:extLst>
      <p:ext uri="{BB962C8B-B14F-4D97-AF65-F5344CB8AC3E}">
        <p14:creationId xmlns:p14="http://schemas.microsoft.com/office/powerpoint/2010/main" val="28287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Arbeitsblatt </a:t>
            </a:r>
            <a:r>
              <a:rPr lang="de-AT" sz="2800" dirty="0" smtClean="0"/>
              <a:t>(Kleingruppenarbeit, ca. 10-15min, ggf. HÜ)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88" y="1690688"/>
            <a:ext cx="8265263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501008"/>
            <a:ext cx="10776616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9002">
            <a:off x="8281911" y="4314929"/>
            <a:ext cx="3446353" cy="1860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566" y="4632892"/>
            <a:ext cx="4434548" cy="20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4239542"/>
          </a:xfrm>
        </p:spPr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FF9900"/>
                </a:solidFill>
              </a:rPr>
              <a:t>Fake oder Real?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AT" dirty="0" smtClean="0">
                <a:solidFill>
                  <a:srgbClr val="FFFF00"/>
                </a:solidFill>
              </a:rPr>
              <a:t>Experimente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23792" y="544470"/>
            <a:ext cx="7728859" cy="434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 bwMode="auto">
          <a:xfrm>
            <a:off x="4912578" y="2598803"/>
            <a:ext cx="1975510" cy="470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/>
              <a:t>Experimente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752184" y="4149079"/>
            <a:ext cx="1350567" cy="1016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/>
              <a:t>Unsicher, ob Fake oder Real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VENT_UUID" val="1c76ab64-666b-44b5-932a-ea8fced1780e"/>
  <p:tag name="SLIDO_EVENT_SECTION_UUID" val="207395a7-deb0-4c1f-9152-1a45a0b95ff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175</Words>
  <Application>Microsoft Office PowerPoint</Application>
  <DocSecurity>0</DocSecurity>
  <PresentationFormat>Widescreen</PresentationFormat>
  <Paragraphs>56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Website</vt:lpstr>
      <vt:lpstr>Ziele der Unterrichtseinheiten</vt:lpstr>
      <vt:lpstr>Formalia</vt:lpstr>
      <vt:lpstr>Methoden</vt:lpstr>
      <vt:lpstr>Quiz – Fake oder Real? (Plenum, ca. 20min)</vt:lpstr>
      <vt:lpstr>Arbeitsblatt (Kleingruppenarbeit, ca. 10-15min, ggf. HÜ)</vt:lpstr>
      <vt:lpstr>Fake oder Real?</vt:lpstr>
      <vt:lpstr>PowerPoint Presentation</vt:lpstr>
      <vt:lpstr>PowerPoint Presentation</vt:lpstr>
      <vt:lpstr>Website</vt:lpstr>
      <vt:lpstr>PowerPoint Presentation</vt:lpstr>
      <vt:lpstr>PowerPoint Presentation</vt:lpstr>
    </vt:vector>
  </TitlesOfParts>
  <Manager/>
  <Company>IST Austria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Nadine Mund</dc:creator>
  <cp:keywords/>
  <dc:description/>
  <cp:lastModifiedBy>Nadine Mund</cp:lastModifiedBy>
  <cp:revision>98</cp:revision>
  <cp:lastPrinted>2023-03-06T09:50:44Z</cp:lastPrinted>
  <dcterms:created xsi:type="dcterms:W3CDTF">2023-02-06T08:58:21Z</dcterms:created>
  <dcterms:modified xsi:type="dcterms:W3CDTF">2023-11-15T08:08:41Z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