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0"/>
  </p:notesMasterIdLst>
  <p:handoutMasterIdLst>
    <p:handoutMasterId r:id="rId61"/>
  </p:handoutMasterIdLst>
  <p:sldIdLst>
    <p:sldId id="256" r:id="rId5"/>
    <p:sldId id="262" r:id="rId6"/>
    <p:sldId id="265" r:id="rId7"/>
    <p:sldId id="320" r:id="rId8"/>
    <p:sldId id="304" r:id="rId9"/>
    <p:sldId id="305" r:id="rId10"/>
    <p:sldId id="292" r:id="rId11"/>
    <p:sldId id="294" r:id="rId12"/>
    <p:sldId id="295" r:id="rId13"/>
    <p:sldId id="296" r:id="rId14"/>
    <p:sldId id="300" r:id="rId15"/>
    <p:sldId id="306" r:id="rId16"/>
    <p:sldId id="307" r:id="rId17"/>
    <p:sldId id="301" r:id="rId18"/>
    <p:sldId id="283" r:id="rId19"/>
    <p:sldId id="297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66" r:id="rId28"/>
    <p:sldId id="303" r:id="rId29"/>
    <p:sldId id="315" r:id="rId30"/>
    <p:sldId id="309" r:id="rId31"/>
    <p:sldId id="316" r:id="rId32"/>
    <p:sldId id="317" r:id="rId33"/>
    <p:sldId id="319" r:id="rId34"/>
    <p:sldId id="310" r:id="rId35"/>
    <p:sldId id="311" r:id="rId36"/>
    <p:sldId id="312" r:id="rId37"/>
    <p:sldId id="313" r:id="rId38"/>
    <p:sldId id="314" r:id="rId39"/>
    <p:sldId id="308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6" r:id="rId49"/>
    <p:sldId id="279" r:id="rId50"/>
    <p:sldId id="278" r:id="rId51"/>
    <p:sldId id="277" r:id="rId52"/>
    <p:sldId id="280" r:id="rId53"/>
    <p:sldId id="281" r:id="rId54"/>
    <p:sldId id="302" r:id="rId55"/>
    <p:sldId id="298" r:id="rId56"/>
    <p:sldId id="299" r:id="rId57"/>
    <p:sldId id="318" r:id="rId58"/>
    <p:sldId id="260" r:id="rId59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ECB03-4C84-4501-9760-A5AB228AAB2F}" v="11" dt="2019-10-30T16:06:01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equation2" loCatId="relationship" qsTypeId="urn:microsoft.com/office/officeart/2005/8/quickstyle/3d1" qsCatId="3D" csTypeId="urn:microsoft.com/office/officeart/2005/8/colors/iconchunking_colorful2" csCatId="other" phldr="1"/>
      <dgm:spPr/>
      <dgm:t>
        <a:bodyPr rtlCol="0"/>
        <a:lstStyle/>
        <a:p>
          <a:pPr rtl="0"/>
          <a:endParaRPr lang="en-US"/>
        </a:p>
      </dgm:t>
    </dgm:pt>
    <dgm:pt modelId="{0C130901-E9D4-4EAF-B424-4F88CE27500B}">
      <dgm:prSet phldrT="[Text]"/>
      <dgm:spPr/>
      <dgm:t>
        <a:bodyPr rtlCol="0"/>
        <a:lstStyle/>
        <a:p>
          <a:pPr rtl="0"/>
          <a:r>
            <a:rPr lang="de-DE" noProof="0" dirty="0"/>
            <a:t>Bewusstsein</a:t>
          </a:r>
        </a:p>
      </dgm:t>
    </dgm:pt>
    <dgm:pt modelId="{593FFE93-A6C0-4E50-9AE4-94E9836CCF10}" type="parTrans" cxnId="{83E578BD-C52D-4669-9624-AAD6B200213D}">
      <dgm:prSet/>
      <dgm:spPr/>
      <dgm:t>
        <a:bodyPr rtlCol="0"/>
        <a:lstStyle/>
        <a:p>
          <a:pPr rtl="0"/>
          <a:endParaRPr lang="de-DE" noProof="0" dirty="0"/>
        </a:p>
      </dgm:t>
    </dgm:pt>
    <dgm:pt modelId="{1B4F2771-3339-49BF-913A-037BBE81F3E9}" type="sibTrans" cxnId="{83E578BD-C52D-4669-9624-AAD6B200213D}">
      <dgm:prSet/>
      <dgm:spPr/>
      <dgm:t>
        <a:bodyPr/>
        <a:lstStyle/>
        <a:p>
          <a:pPr rtl="0"/>
          <a:endParaRPr lang="de-DE" noProof="0" dirty="0"/>
        </a:p>
      </dgm:t>
    </dgm:pt>
    <dgm:pt modelId="{1E4A4BA3-DA3A-4B8A-9915-6411C96BC20F}">
      <dgm:prSet phldrT="[Text]"/>
      <dgm:spPr/>
      <dgm:t>
        <a:bodyPr rtlCol="0"/>
        <a:lstStyle/>
        <a:p>
          <a:pPr rtl="0"/>
          <a:r>
            <a:rPr lang="de-DE" noProof="0" dirty="0"/>
            <a:t>Intelligenz</a:t>
          </a:r>
        </a:p>
      </dgm:t>
    </dgm:pt>
    <dgm:pt modelId="{1B746E25-5CCE-4074-A4CF-0F2F9BF704A8}" type="parTrans" cxnId="{CABD8092-2CAF-49E0-B89F-52170B045D76}">
      <dgm:prSet/>
      <dgm:spPr/>
      <dgm:t>
        <a:bodyPr rtlCol="0"/>
        <a:lstStyle/>
        <a:p>
          <a:pPr rtl="0"/>
          <a:endParaRPr lang="de-DE" noProof="0" dirty="0"/>
        </a:p>
      </dgm:t>
    </dgm:pt>
    <dgm:pt modelId="{959D1F61-9C7C-49C0-A6E2-88726C7C8326}" type="sibTrans" cxnId="{CABD8092-2CAF-49E0-B89F-52170B045D76}">
      <dgm:prSet/>
      <dgm:spPr/>
      <dgm:t>
        <a:bodyPr rtlCol="0"/>
        <a:lstStyle/>
        <a:p>
          <a:pPr rtl="0"/>
          <a:endParaRPr lang="de-DE" noProof="0" dirty="0"/>
        </a:p>
      </dgm:t>
    </dgm:pt>
    <dgm:pt modelId="{043B841A-F98C-4C81-AB84-52109901E342}">
      <dgm:prSet phldrT="[Text]"/>
      <dgm:spPr/>
      <dgm:t>
        <a:bodyPr rtlCol="0"/>
        <a:lstStyle/>
        <a:p>
          <a:pPr rtl="0"/>
          <a:r>
            <a:rPr lang="de-DE" noProof="0" dirty="0"/>
            <a:t>Ziel</a:t>
          </a:r>
        </a:p>
      </dgm:t>
    </dgm:pt>
    <dgm:pt modelId="{884CBC1F-71DD-48DD-9AF2-52AF262DEBBD}" type="parTrans" cxnId="{405D2B96-501D-415F-B240-24D9D7CFE4D3}">
      <dgm:prSet/>
      <dgm:spPr/>
      <dgm:t>
        <a:bodyPr rtlCol="0"/>
        <a:lstStyle/>
        <a:p>
          <a:pPr rtl="0"/>
          <a:endParaRPr lang="de-DE" noProof="0" dirty="0"/>
        </a:p>
      </dgm:t>
    </dgm:pt>
    <dgm:pt modelId="{CAFE7C63-AB58-4477-983E-8167878024D9}" type="sibTrans" cxnId="{405D2B96-501D-415F-B240-24D9D7CFE4D3}">
      <dgm:prSet/>
      <dgm:spPr/>
      <dgm:t>
        <a:bodyPr rtlCol="0"/>
        <a:lstStyle/>
        <a:p>
          <a:pPr rtl="0"/>
          <a:endParaRPr lang="de-DE" noProof="0" dirty="0"/>
        </a:p>
      </dgm:t>
    </dgm:pt>
    <dgm:pt modelId="{B49368FA-77A6-4E32-A6C0-219688BA4BA8}" type="pres">
      <dgm:prSet presAssocID="{FEB91A50-C686-4934-BF7B-05A6134A6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338DD27-DDEE-4499-B3DC-4D88CAAE87B5}" type="pres">
      <dgm:prSet presAssocID="{FEB91A50-C686-4934-BF7B-05A6134A6AB8}" presName="vNodes" presStyleCnt="0"/>
      <dgm:spPr/>
    </dgm:pt>
    <dgm:pt modelId="{90A41EF0-5470-4B99-97D1-2B3D6204265C}" type="pres">
      <dgm:prSet presAssocID="{0C130901-E9D4-4EAF-B424-4F88CE27500B}" presName="node" presStyleLbl="node1" presStyleIdx="0" presStyleCnt="3" custScaleX="141670" custScaleY="137489" custLinFactX="-84172" custLinFactY="200000" custLinFactNeighborX="-100000" custLinFactNeighborY="2258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2EE961-12C4-4842-97DC-74DD5EFABB25}" type="pres">
      <dgm:prSet presAssocID="{1B4F2771-3339-49BF-913A-037BBE81F3E9}" presName="spacerT" presStyleCnt="0"/>
      <dgm:spPr/>
    </dgm:pt>
    <dgm:pt modelId="{96C4759D-1150-4AF2-ACC8-0673A6E17052}" type="pres">
      <dgm:prSet presAssocID="{1B4F2771-3339-49BF-913A-037BBE81F3E9}" presName="sibTrans" presStyleLbl="sibTrans2D1" presStyleIdx="0" presStyleCnt="2" custLinFactX="-191123" custLinFactY="73171" custLinFactNeighborX="-200000" custLinFactNeighborY="100000"/>
      <dgm:spPr>
        <a:prstGeom prst="irregularSeal2">
          <a:avLst/>
        </a:prstGeom>
      </dgm:spPr>
      <dgm:t>
        <a:bodyPr/>
        <a:lstStyle/>
        <a:p>
          <a:endParaRPr lang="de-DE"/>
        </a:p>
      </dgm:t>
    </dgm:pt>
    <dgm:pt modelId="{7F368ACB-451A-4DB3-94AB-324DC7D0203D}" type="pres">
      <dgm:prSet presAssocID="{1B4F2771-3339-49BF-913A-037BBE81F3E9}" presName="spacerB" presStyleCnt="0"/>
      <dgm:spPr/>
    </dgm:pt>
    <dgm:pt modelId="{FA1F2C24-078F-436D-AB98-A948A9BA885E}" type="pres">
      <dgm:prSet presAssocID="{1E4A4BA3-DA3A-4B8A-9915-6411C96BC20F}" presName="node" presStyleLbl="node1" presStyleIdx="1" presStyleCnt="3" custScaleX="169485" custScaleY="163853" custLinFactY="-181093" custLinFactNeighborX="94085" custLinFactNeighborY="-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99C925-C7DB-4A61-B291-CB438C0A7F0D}" type="pres">
      <dgm:prSet presAssocID="{FEB91A50-C686-4934-BF7B-05A6134A6AB8}" presName="sibTransLast" presStyleLbl="sibTrans2D1" presStyleIdx="1" presStyleCnt="2" custAng="18835378" custScaleX="203286" custScaleY="123594" custLinFactX="-200000" custLinFactY="-59668" custLinFactNeighborX="-209637" custLinFactNeighborY="-100000"/>
      <dgm:spPr/>
      <dgm:t>
        <a:bodyPr/>
        <a:lstStyle/>
        <a:p>
          <a:endParaRPr lang="de-DE"/>
        </a:p>
      </dgm:t>
    </dgm:pt>
    <dgm:pt modelId="{B23ED902-1DB9-402A-ABCF-893F98924155}" type="pres">
      <dgm:prSet presAssocID="{FEB91A50-C686-4934-BF7B-05A6134A6AB8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CE32A684-AD51-4BA5-A6FB-097E50C4D2D0}" type="pres">
      <dgm:prSet presAssocID="{FEB91A50-C686-4934-BF7B-05A6134A6AB8}" presName="lastNode" presStyleLbl="node1" presStyleIdx="2" presStyleCnt="3" custScaleX="74162" custScaleY="70984" custLinFactX="68874" custLinFactNeighborX="100000" custLinFactNeighborY="477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C2E890-FB2C-41D9-9790-558CA20AC42A}" type="presOf" srcId="{959D1F61-9C7C-49C0-A6E2-88726C7C8326}" destId="{B23ED902-1DB9-402A-ABCF-893F98924155}" srcOrd="1" destOrd="0" presId="urn:microsoft.com/office/officeart/2005/8/layout/equation2"/>
    <dgm:cxn modelId="{90591546-CF3F-46B6-AA54-5B9B869F6F2E}" type="presOf" srcId="{1B4F2771-3339-49BF-913A-037BBE81F3E9}" destId="{96C4759D-1150-4AF2-ACC8-0673A6E17052}" srcOrd="0" destOrd="0" presId="urn:microsoft.com/office/officeart/2005/8/layout/equation2"/>
    <dgm:cxn modelId="{DCB8A9A6-5535-4635-A6AE-3494E29D9C85}" type="presOf" srcId="{959D1F61-9C7C-49C0-A6E2-88726C7C8326}" destId="{9099C925-C7DB-4A61-B291-CB438C0A7F0D}" srcOrd="0" destOrd="0" presId="urn:microsoft.com/office/officeart/2005/8/layout/equation2"/>
    <dgm:cxn modelId="{405D2B96-501D-415F-B240-24D9D7CFE4D3}" srcId="{FEB91A50-C686-4934-BF7B-05A6134A6AB8}" destId="{043B841A-F98C-4C81-AB84-52109901E342}" srcOrd="2" destOrd="0" parTransId="{884CBC1F-71DD-48DD-9AF2-52AF262DEBBD}" sibTransId="{CAFE7C63-AB58-4477-983E-8167878024D9}"/>
    <dgm:cxn modelId="{1F6D7DC9-1388-44C2-B573-DADDEF69F98E}" type="presOf" srcId="{0C130901-E9D4-4EAF-B424-4F88CE27500B}" destId="{90A41EF0-5470-4B99-97D1-2B3D6204265C}" srcOrd="0" destOrd="0" presId="urn:microsoft.com/office/officeart/2005/8/layout/equation2"/>
    <dgm:cxn modelId="{CABD8092-2CAF-49E0-B89F-52170B045D76}" srcId="{FEB91A50-C686-4934-BF7B-05A6134A6AB8}" destId="{1E4A4BA3-DA3A-4B8A-9915-6411C96BC20F}" srcOrd="1" destOrd="0" parTransId="{1B746E25-5CCE-4074-A4CF-0F2F9BF704A8}" sibTransId="{959D1F61-9C7C-49C0-A6E2-88726C7C8326}"/>
    <dgm:cxn modelId="{B59F9914-7CE5-4E85-99D5-C6BFAFBD5845}" type="presOf" srcId="{FEB91A50-C686-4934-BF7B-05A6134A6AB8}" destId="{B49368FA-77A6-4E32-A6C0-219688BA4BA8}" srcOrd="0" destOrd="0" presId="urn:microsoft.com/office/officeart/2005/8/layout/equation2"/>
    <dgm:cxn modelId="{660F5409-F479-4E48-AAE1-4C51258DB762}" type="presOf" srcId="{043B841A-F98C-4C81-AB84-52109901E342}" destId="{CE32A684-AD51-4BA5-A6FB-097E50C4D2D0}" srcOrd="0" destOrd="0" presId="urn:microsoft.com/office/officeart/2005/8/layout/equation2"/>
    <dgm:cxn modelId="{618E4EDF-177B-49EF-A786-8BF16D154B35}" type="presOf" srcId="{1E4A4BA3-DA3A-4B8A-9915-6411C96BC20F}" destId="{FA1F2C24-078F-436D-AB98-A948A9BA885E}" srcOrd="0" destOrd="0" presId="urn:microsoft.com/office/officeart/2005/8/layout/equation2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C2B9E47F-6CAD-4670-AC2A-1BC1D5F5ACBA}" type="presParOf" srcId="{B49368FA-77A6-4E32-A6C0-219688BA4BA8}" destId="{F338DD27-DDEE-4499-B3DC-4D88CAAE87B5}" srcOrd="0" destOrd="0" presId="urn:microsoft.com/office/officeart/2005/8/layout/equation2"/>
    <dgm:cxn modelId="{2A7C1A37-332A-4057-9B0B-FCC81310CC31}" type="presParOf" srcId="{F338DD27-DDEE-4499-B3DC-4D88CAAE87B5}" destId="{90A41EF0-5470-4B99-97D1-2B3D6204265C}" srcOrd="0" destOrd="0" presId="urn:microsoft.com/office/officeart/2005/8/layout/equation2"/>
    <dgm:cxn modelId="{AF7E0C2B-DE29-4FBA-8BED-87D94BD1B856}" type="presParOf" srcId="{F338DD27-DDEE-4499-B3DC-4D88CAAE87B5}" destId="{6D2EE961-12C4-4842-97DC-74DD5EFABB25}" srcOrd="1" destOrd="0" presId="urn:microsoft.com/office/officeart/2005/8/layout/equation2"/>
    <dgm:cxn modelId="{426D789A-EDCE-4DD9-86A0-B0BD82C30817}" type="presParOf" srcId="{F338DD27-DDEE-4499-B3DC-4D88CAAE87B5}" destId="{96C4759D-1150-4AF2-ACC8-0673A6E17052}" srcOrd="2" destOrd="0" presId="urn:microsoft.com/office/officeart/2005/8/layout/equation2"/>
    <dgm:cxn modelId="{9E7CC358-03EE-4C18-868B-3B255CB09769}" type="presParOf" srcId="{F338DD27-DDEE-4499-B3DC-4D88CAAE87B5}" destId="{7F368ACB-451A-4DB3-94AB-324DC7D0203D}" srcOrd="3" destOrd="0" presId="urn:microsoft.com/office/officeart/2005/8/layout/equation2"/>
    <dgm:cxn modelId="{56656313-07A8-4183-B30D-5A73DFDEFC3D}" type="presParOf" srcId="{F338DD27-DDEE-4499-B3DC-4D88CAAE87B5}" destId="{FA1F2C24-078F-436D-AB98-A948A9BA885E}" srcOrd="4" destOrd="0" presId="urn:microsoft.com/office/officeart/2005/8/layout/equation2"/>
    <dgm:cxn modelId="{0623BF6B-E817-4BC8-B05B-EE9753308F5B}" type="presParOf" srcId="{B49368FA-77A6-4E32-A6C0-219688BA4BA8}" destId="{9099C925-C7DB-4A61-B291-CB438C0A7F0D}" srcOrd="1" destOrd="0" presId="urn:microsoft.com/office/officeart/2005/8/layout/equation2"/>
    <dgm:cxn modelId="{89CB2CA0-56B4-4EDB-B4A7-CF2803B3C66B}" type="presParOf" srcId="{9099C925-C7DB-4A61-B291-CB438C0A7F0D}" destId="{B23ED902-1DB9-402A-ABCF-893F98924155}" srcOrd="0" destOrd="0" presId="urn:microsoft.com/office/officeart/2005/8/layout/equation2"/>
    <dgm:cxn modelId="{57095DD8-15D3-432C-BAA5-A1AB3A63281B}" type="presParOf" srcId="{B49368FA-77A6-4E32-A6C0-219688BA4BA8}" destId="{CE32A684-AD51-4BA5-A6FB-097E50C4D2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41EF0-5470-4B99-97D1-2B3D6204265C}">
      <dsp:nvSpPr>
        <dsp:cNvPr id="0" name=""/>
        <dsp:cNvSpPr/>
      </dsp:nvSpPr>
      <dsp:spPr>
        <a:xfrm>
          <a:off x="227626" y="2872758"/>
          <a:ext cx="1863868" cy="18088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/>
            <a:t>Bewusstsein</a:t>
          </a:r>
        </a:p>
      </dsp:txBody>
      <dsp:txXfrm>
        <a:off x="500583" y="3137660"/>
        <a:ext cx="1317954" cy="1279057"/>
      </dsp:txXfrm>
    </dsp:sp>
    <dsp:sp modelId="{96C4759D-1150-4AF2-ACC8-0673A6E17052}">
      <dsp:nvSpPr>
        <dsp:cNvPr id="0" name=""/>
        <dsp:cNvSpPr/>
      </dsp:nvSpPr>
      <dsp:spPr>
        <a:xfrm>
          <a:off x="216518" y="2581039"/>
          <a:ext cx="763071" cy="763071"/>
        </a:xfrm>
        <a:prstGeom prst="irregularSeal2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noProof="0" dirty="0"/>
        </a:p>
      </dsp:txBody>
      <dsp:txXfrm>
        <a:off x="406297" y="2806498"/>
        <a:ext cx="327414" cy="337482"/>
      </dsp:txXfrm>
    </dsp:sp>
    <dsp:sp modelId="{FA1F2C24-078F-436D-AB98-A948A9BA885E}">
      <dsp:nvSpPr>
        <dsp:cNvPr id="0" name=""/>
        <dsp:cNvSpPr/>
      </dsp:nvSpPr>
      <dsp:spPr>
        <a:xfrm>
          <a:off x="3705516" y="189570"/>
          <a:ext cx="2229813" cy="2155716"/>
        </a:xfrm>
        <a:prstGeom prst="ellipse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/>
            <a:t>Intelligenz</a:t>
          </a:r>
        </a:p>
      </dsp:txBody>
      <dsp:txXfrm>
        <a:off x="4032065" y="505267"/>
        <a:ext cx="1576715" cy="1524322"/>
      </dsp:txXfrm>
    </dsp:sp>
    <dsp:sp modelId="{9099C925-C7DB-4A61-B291-CB438C0A7F0D}">
      <dsp:nvSpPr>
        <dsp:cNvPr id="0" name=""/>
        <dsp:cNvSpPr/>
      </dsp:nvSpPr>
      <dsp:spPr>
        <a:xfrm rot="19616045">
          <a:off x="1902892" y="2224187"/>
          <a:ext cx="1967662" cy="604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noProof="0" dirty="0"/>
        </a:p>
      </dsp:txBody>
      <dsp:txXfrm>
        <a:off x="1917587" y="2394670"/>
        <a:ext cx="1786195" cy="362935"/>
      </dsp:txXfrm>
    </dsp:sp>
    <dsp:sp modelId="{CE32A684-AD51-4BA5-A6FB-097E50C4D2D0}">
      <dsp:nvSpPr>
        <dsp:cNvPr id="0" name=""/>
        <dsp:cNvSpPr/>
      </dsp:nvSpPr>
      <dsp:spPr>
        <a:xfrm>
          <a:off x="7687474" y="2792762"/>
          <a:ext cx="1951410" cy="1867788"/>
        </a:xfrm>
        <a:prstGeom prst="ellips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noProof="0" dirty="0"/>
            <a:t>Ziel</a:t>
          </a:r>
        </a:p>
      </dsp:txBody>
      <dsp:txXfrm>
        <a:off x="7973251" y="3066293"/>
        <a:ext cx="1379856" cy="1320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8DCF665-9520-460D-9303-AF6B437D6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3916F8-CADB-4FE6-8826-92CBBD2B7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6168-0BE6-480A-9A1D-06A8A449D6D0}" type="datetime1">
              <a:rPr lang="de-DE" smtClean="0"/>
              <a:t>22.11.2019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9CFC00-E401-4479-A70F-3CBE2EF1F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239650-37D2-4620-A859-9C6E57DA12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8A05-CD0F-4FFC-B42B-FE5B9DE8AB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10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69DA-BD73-4A6B-9D63-6B6AF7C51B1D}" type="datetime1">
              <a:rPr lang="de-DE" smtClean="0"/>
              <a:pPr/>
              <a:t>22.11.2019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69861-ACD9-4301-BB83-98E2ADCF84C0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3905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85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7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20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31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02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6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29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3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319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762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03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133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592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166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600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176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370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676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371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282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91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852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08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22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750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847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7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10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698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82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113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6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9325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834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73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3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94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47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50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2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hteck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ihand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ihand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hteck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ihand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ihand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ihand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ihand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ihand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ihand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ihand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ihand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ihand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ihand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ihand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ihand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ihand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ihand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ihand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ihand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ihand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ihand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ihand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ihand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ihand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ihand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ihand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ihand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hteck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ihand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ihand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ihand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ihand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ihand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ihand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ihand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ihand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ihand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ihand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ihand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hteck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ihand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ihand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ihand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ihand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ihand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ihand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ihand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ihand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ihand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ihand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ihand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ihand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ihand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52E45-4035-478C-8311-897B1D93C417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C37ACE-02A8-444C-86FF-0FBB7887896D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6980D-8B04-42EF-B658-2C00197DD30C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0" name="Textfeld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564813-110E-4850-8D00-068EA4F6B128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6D53C-B1E8-40FC-8B12-81F38DE50397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F8284-BB87-4B73-8C96-42AE496EF9A0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8D631-6951-47BC-BA20-F3506A62762A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D827E-B321-4213-A879-5EAF0B015FD6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BF78F-A139-437B-81D7-7CC6EF890A89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D04B06-B1D7-4601-9CF6-24D7CA165694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75964-241D-4F25-9F0C-C8708F432EB0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39C8BB-82A5-482D-A606-CF645942C113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788AA-0F09-4B25-9783-AF60ECE4E57A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05CA78-253C-4341-9BDD-FE68F21F70D6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DB4E42-7248-48F8-BAEF-FC013BD29E02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853029-2708-450B-9A9B-270EDAA81762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pe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hteck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ihand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ihand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ihand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ihand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ihand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ihand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ihand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ihand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ihand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ihand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i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ihand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ihand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ihand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ihand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hteck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ihand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ihand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ihand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ihand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ihand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ihand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ihand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ihand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ihand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ihand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pe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ihand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ihand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ihand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ihand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ihand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ihand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ihand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ihand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ihand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hteck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01A49E5-1D18-40AF-9F66-233246D9C311}" type="datetime1">
              <a:rPr lang="de-DE" noProof="0" smtClean="0"/>
              <a:t>22.11.2019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iegel.de/plus/medienkuenstler-alexander-peterhaensel-und-sein-projekt-smile-to-vote-a-00000000-0002-0001-0000-000159308868" TargetMode="Externa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thispersondoesnotexist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gpt2.apps.allenai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talktotransformer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cloud.com/openai_audio/prompted-with-first-10-tokens-of-rachmaninof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soundcloud.com/openai_audio/genre-bluegras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cloud.com/openai_audio/jazz-trio" TargetMode="External"/><Relationship Id="rId5" Type="http://schemas.openxmlformats.org/officeDocument/2006/relationships/hyperlink" Target="https://soundcloud.com/openai_audio/chopin-f-minor-etude" TargetMode="External"/><Relationship Id="rId4" Type="http://schemas.openxmlformats.org/officeDocument/2006/relationships/hyperlink" Target="https://openai.com/blog/muse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humtap.com/song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deepart.i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quickdraw.withgoogl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di.cs.fau.de/schule/ai-unplugge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.elementsofai.com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.elementsofai.com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hteck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pic>
          <p:nvPicPr>
            <p:cNvPr id="12" name="Bild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ild 4" descr="Glühbirne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echteck mit abgerundeten diagonal liegenden Ecken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ihand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ihand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ihand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ihand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ihand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ihand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ihand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ihand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ihand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hteck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ihand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ihand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ihand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ihand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ihand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ihand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ihand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ihand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ihand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hteck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de-AT" b="1" dirty="0"/>
              <a:t>Künstliche Intelligenz Krone der Schöpfung?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 rtl="0"/>
            <a:r>
              <a:rPr lang="de-DE" dirty="0"/>
              <a:t>©Edmund Huditz </a:t>
            </a:r>
          </a:p>
          <a:p>
            <a:pPr algn="ctr" rtl="0"/>
            <a:r>
              <a:rPr lang="de-DE" dirty="0" err="1"/>
              <a:t>Eeducation</a:t>
            </a:r>
            <a:r>
              <a:rPr lang="de-DE" dirty="0"/>
              <a:t> Fachtagung 2019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Unterschied </a:t>
            </a:r>
            <a:r>
              <a:rPr lang="de-AT" b="1" dirty="0" err="1"/>
              <a:t>Machine</a:t>
            </a:r>
            <a:r>
              <a:rPr lang="de-AT" b="1" dirty="0"/>
              <a:t>/Deep Learning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 err="1">
                <a:solidFill>
                  <a:srgbClr val="FFFF00"/>
                </a:solidFill>
              </a:rPr>
              <a:t>Machine</a:t>
            </a:r>
            <a:r>
              <a:rPr lang="de-AT" sz="3600" dirty="0">
                <a:solidFill>
                  <a:srgbClr val="FFFF00"/>
                </a:solidFill>
              </a:rPr>
              <a:t> Learning</a:t>
            </a:r>
            <a:r>
              <a:rPr lang="de-AT" sz="3600" dirty="0"/>
              <a:t>: Einen Lagerbestand kontrollieren und rechtzeitig Nachbestellungen tätigen</a:t>
            </a:r>
            <a:endParaRPr lang="de-AT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>
                <a:solidFill>
                  <a:srgbClr val="FFFF00"/>
                </a:solidFill>
              </a:rPr>
              <a:t>Deep Learning (Deep </a:t>
            </a:r>
            <a:r>
              <a:rPr lang="de-AT" sz="3600" dirty="0" err="1">
                <a:solidFill>
                  <a:srgbClr val="FFFF00"/>
                </a:solidFill>
              </a:rPr>
              <a:t>Neural</a:t>
            </a:r>
            <a:r>
              <a:rPr lang="de-AT" sz="3600" dirty="0">
                <a:solidFill>
                  <a:srgbClr val="FFFF00"/>
                </a:solidFill>
              </a:rPr>
              <a:t> Networking)</a:t>
            </a:r>
            <a:r>
              <a:rPr lang="de-AT" sz="3600" dirty="0"/>
              <a:t>: </a:t>
            </a:r>
          </a:p>
          <a:p>
            <a:pPr marL="0" indent="0">
              <a:buNone/>
            </a:pPr>
            <a:r>
              <a:rPr lang="de-AT" sz="3600" dirty="0"/>
              <a:t>Trends erkennen und zukünftiges Kaufverhalten prognostizieren</a:t>
            </a:r>
            <a:endParaRPr lang="de-A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Unterschied </a:t>
            </a:r>
            <a:r>
              <a:rPr lang="de-AT" b="1" dirty="0" err="1"/>
              <a:t>Machine</a:t>
            </a:r>
            <a:r>
              <a:rPr lang="de-AT" b="1" dirty="0"/>
              <a:t>/Deep Learning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 err="1">
                <a:solidFill>
                  <a:srgbClr val="FFFF00"/>
                </a:solidFill>
              </a:rPr>
              <a:t>Machine</a:t>
            </a:r>
            <a:r>
              <a:rPr lang="de-AT" sz="3600" dirty="0">
                <a:solidFill>
                  <a:srgbClr val="FFFF00"/>
                </a:solidFill>
              </a:rPr>
              <a:t> Learning</a:t>
            </a:r>
            <a:r>
              <a:rPr lang="de-AT" sz="3600" dirty="0"/>
              <a:t>: Aus einer Menge von verschiedenen </a:t>
            </a:r>
            <a:r>
              <a:rPr lang="de-AT" sz="3600" dirty="0" err="1"/>
              <a:t>Photos</a:t>
            </a:r>
            <a:r>
              <a:rPr lang="de-AT" sz="3600" dirty="0"/>
              <a:t> ein bestimmtes heraussuchen</a:t>
            </a:r>
            <a:endParaRPr lang="de-AT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>
                <a:solidFill>
                  <a:srgbClr val="FFFF00"/>
                </a:solidFill>
              </a:rPr>
              <a:t>Deep Learning (Deep </a:t>
            </a:r>
            <a:r>
              <a:rPr lang="de-AT" sz="3600" dirty="0" err="1">
                <a:solidFill>
                  <a:srgbClr val="FFFF00"/>
                </a:solidFill>
              </a:rPr>
              <a:t>Neural</a:t>
            </a:r>
            <a:r>
              <a:rPr lang="de-AT" sz="3600" dirty="0">
                <a:solidFill>
                  <a:srgbClr val="FFFF00"/>
                </a:solidFill>
              </a:rPr>
              <a:t> Networking)</a:t>
            </a:r>
            <a:r>
              <a:rPr lang="de-AT" sz="3600" dirty="0"/>
              <a:t>: </a:t>
            </a:r>
          </a:p>
          <a:p>
            <a:pPr marL="0" indent="0">
              <a:buNone/>
            </a:pPr>
            <a:r>
              <a:rPr lang="de-AT" sz="3600" dirty="0"/>
              <a:t>Aus dem Lächeln einer Person die politische Gesinnung ablesen können </a:t>
            </a:r>
            <a:endParaRPr lang="de-A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0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Unterschied </a:t>
            </a:r>
            <a:r>
              <a:rPr lang="de-AT" b="1" dirty="0" err="1"/>
              <a:t>Machine</a:t>
            </a:r>
            <a:r>
              <a:rPr lang="de-AT" b="1" dirty="0"/>
              <a:t>/Deep Learning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600" dirty="0" err="1">
                <a:solidFill>
                  <a:srgbClr val="FFFF00"/>
                </a:solidFill>
              </a:rPr>
              <a:t>Machine</a:t>
            </a:r>
            <a:r>
              <a:rPr lang="de-AT" sz="3600" dirty="0">
                <a:solidFill>
                  <a:srgbClr val="FFFF00"/>
                </a:solidFill>
              </a:rPr>
              <a:t> Learning:</a:t>
            </a:r>
            <a:r>
              <a:rPr lang="de-AT" sz="3600" dirty="0"/>
              <a:t> </a:t>
            </a:r>
            <a:br>
              <a:rPr lang="de-AT" sz="3600" dirty="0"/>
            </a:br>
            <a:r>
              <a:rPr lang="de-AT" sz="3600" dirty="0"/>
              <a:t>Benötigt spezifische Daten und Algorithmen, arbeitet auf Basis kausaler Zusammenhänge</a:t>
            </a:r>
            <a:endParaRPr lang="de-AT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3600" dirty="0">
                <a:solidFill>
                  <a:srgbClr val="FFFF00"/>
                </a:solidFill>
              </a:rPr>
              <a:t>Deep Learning (Deep </a:t>
            </a:r>
            <a:r>
              <a:rPr lang="de-AT" sz="3600" dirty="0" err="1">
                <a:solidFill>
                  <a:srgbClr val="FFFF00"/>
                </a:solidFill>
              </a:rPr>
              <a:t>Neural</a:t>
            </a:r>
            <a:r>
              <a:rPr lang="de-AT" sz="3600" dirty="0">
                <a:solidFill>
                  <a:srgbClr val="FFFF00"/>
                </a:solidFill>
              </a:rPr>
              <a:t> Networking): </a:t>
            </a:r>
          </a:p>
          <a:p>
            <a:pPr marL="0" indent="0">
              <a:buNone/>
            </a:pPr>
            <a:r>
              <a:rPr lang="de-AT" sz="3600" dirty="0"/>
              <a:t>Funktioniert auf der Basis von Korrelationen zwischen Daten aus unterschiedlichen Bereichen</a:t>
            </a:r>
            <a:endParaRPr lang="de-A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2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Der letzte (Menschliche) Schritt Fehlt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>
                <a:solidFill>
                  <a:srgbClr val="FFFF00"/>
                </a:solidFill>
              </a:rPr>
              <a:t>Inquisitive Learning:</a:t>
            </a:r>
            <a:r>
              <a:rPr lang="de-AT" sz="3600"/>
              <a:t> </a:t>
            </a:r>
            <a:br>
              <a:rPr lang="de-AT" sz="3600"/>
            </a:br>
            <a:r>
              <a:rPr lang="de-AT" sz="3600"/>
              <a:t>Ohne Anleitung nach neuen Korrelationen suchen und die Ergebnisse kritisch hinterfragen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79A56A22-04D1-4224-892A-94F32CB8C260}"/>
              </a:ext>
            </a:extLst>
          </p:cNvPr>
          <p:cNvSpPr/>
          <p:nvPr/>
        </p:nvSpPr>
        <p:spPr>
          <a:xfrm>
            <a:off x="8046720" y="3647975"/>
            <a:ext cx="2435192" cy="203093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09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für Deep Learning</a:t>
            </a:r>
            <a:endParaRPr lang="de-DE" dirty="0"/>
          </a:p>
        </p:txBody>
      </p:sp>
      <p:pic>
        <p:nvPicPr>
          <p:cNvPr id="5" name="Grafik 4" descr="Ein Bild, das draußen, Person, Frau, stehend enthält.&#10;&#10;Automatisch generierte Beschreibung">
            <a:extLst>
              <a:ext uri="{FF2B5EF4-FFF2-40B4-BE49-F238E27FC236}">
                <a16:creationId xmlns:a16="http://schemas.microsoft.com/office/drawing/2014/main" id="{0A827208-0724-424C-A715-DA3676EC7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398" y="1924050"/>
            <a:ext cx="5867400" cy="44005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C1E9B-8E2B-4D31-A991-618CFFD39198}"/>
              </a:ext>
            </a:extLst>
          </p:cNvPr>
          <p:cNvSpPr txBox="1"/>
          <p:nvPr/>
        </p:nvSpPr>
        <p:spPr>
          <a:xfrm>
            <a:off x="7910769" y="3564512"/>
            <a:ext cx="25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hlinkClick r:id="rId5"/>
              </a:rPr>
              <a:t>Smile </a:t>
            </a:r>
            <a:r>
              <a:rPr lang="de-AT" sz="3600" dirty="0" err="1">
                <a:hlinkClick r:id="rId5"/>
              </a:rPr>
              <a:t>to</a:t>
            </a:r>
            <a:r>
              <a:rPr lang="de-AT" sz="3600" dirty="0">
                <a:hlinkClick r:id="rId5"/>
              </a:rPr>
              <a:t> vote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23115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Beispiele mit Relevanz für die Schule</a:t>
            </a:r>
            <a:endParaRPr lang="de-DE" dirty="0"/>
          </a:p>
        </p:txBody>
      </p:sp>
      <p:pic>
        <p:nvPicPr>
          <p:cNvPr id="9" name="Grafik 8" descr="Ein Bild, das draußen, Schild, Person, stehend enthält.&#10;&#10;Automatisch generierte Beschreibung">
            <a:extLst>
              <a:ext uri="{FF2B5EF4-FFF2-40B4-BE49-F238E27FC236}">
                <a16:creationId xmlns:a16="http://schemas.microsoft.com/office/drawing/2014/main" id="{24C17B85-2BC2-4BFB-BA3F-CD5EA824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38" y="2097088"/>
            <a:ext cx="8375947" cy="43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„Künstliche Portraits“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u="sng" dirty="0">
                <a:hlinkClick r:id="rId4"/>
              </a:rPr>
              <a:t>https://thispersondoesnotexist.com/</a:t>
            </a:r>
            <a:r>
              <a:rPr lang="de-AT" dirty="0"/>
              <a:t> </a:t>
            </a:r>
            <a:endParaRPr lang="de-AT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0942F7-E5A5-436F-9B35-30F070405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332" y="2483514"/>
            <a:ext cx="4079944" cy="43744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94595-B095-49C7-A39E-58DD99853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961" y="2483406"/>
            <a:ext cx="3957708" cy="43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„Künstliche Textproduktion 1“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u="sng" dirty="0">
                <a:hlinkClick r:id="rId4"/>
              </a:rPr>
              <a:t>https://gpt2.apps.allenai.org/</a:t>
            </a:r>
            <a:r>
              <a:rPr lang="de-AT" dirty="0"/>
              <a:t> </a:t>
            </a:r>
            <a:endParaRPr lang="de-AT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6C03B1-8882-416D-8B94-9C469B97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76" y="2720923"/>
            <a:ext cx="10037272" cy="35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„Künstliche Textproduktion 2“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u="sng" dirty="0">
                <a:hlinkClick r:id="rId4"/>
              </a:rPr>
              <a:t>https://talktotransformer.com/</a:t>
            </a:r>
            <a:endParaRPr lang="de-AT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EEB23D-7BED-42CC-A704-808EE7DB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550" y="2282766"/>
            <a:ext cx="5816899" cy="22924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ED5CAA4-0472-4AD2-AFDD-E9298C21C8C9}"/>
              </a:ext>
            </a:extLst>
          </p:cNvPr>
          <p:cNvSpPr/>
          <p:nvPr/>
        </p:nvSpPr>
        <p:spPr>
          <a:xfrm>
            <a:off x="3255961" y="46767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oboto"/>
              </a:rPr>
              <a:t>The present invention is directed to an artificial neural network that uses a deep neural network to improve text comprehension in a virtual world. The neural network achieves better text understanding through techniques known in the art and provides a variety of applications in the fields of computer vision and language understanding.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8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„Künstliche Musik“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dirty="0">
                <a:hlinkClick r:id="rId4"/>
              </a:rPr>
              <a:t>https://openai.com/blog/musenet/</a:t>
            </a:r>
            <a:endParaRPr lang="de-AT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570DD-250D-4693-925F-155FC8BC5527}"/>
              </a:ext>
            </a:extLst>
          </p:cNvPr>
          <p:cNvSpPr txBox="1"/>
          <p:nvPr/>
        </p:nvSpPr>
        <p:spPr>
          <a:xfrm>
            <a:off x="1952625" y="2413337"/>
            <a:ext cx="86391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 tooltip="Prompt: First 5 notes of Chopin Op. 10, No. 9"/>
              </a:rPr>
              <a:t>Prompt: First 5 notes of Chopin Op. 10, No. 9</a:t>
            </a:r>
            <a:endParaRPr lang="en-US" sz="3200" dirty="0"/>
          </a:p>
          <a:p>
            <a:endParaRPr lang="en-US" sz="3200" dirty="0"/>
          </a:p>
          <a:p>
            <a:r>
              <a:rPr lang="de-AT" sz="3200" dirty="0">
                <a:hlinkClick r:id="rId6" tooltip="Prompt: Jazz Piano-Bass-Drums"/>
              </a:rPr>
              <a:t>Prompt: Jazz Piano-Bass-Drums</a:t>
            </a:r>
            <a:endParaRPr lang="de-AT" sz="3200" dirty="0"/>
          </a:p>
          <a:p>
            <a:endParaRPr lang="de-AT" sz="3200" dirty="0"/>
          </a:p>
          <a:p>
            <a:r>
              <a:rPr lang="de-AT" sz="3200" dirty="0">
                <a:hlinkClick r:id="rId7" tooltip="Prompt: Bluegrass Piano-Guitar-Bass-Drums"/>
              </a:rPr>
              <a:t>Prompt: Bluegrass Piano-Guitar-Bass-Drums</a:t>
            </a:r>
            <a:endParaRPr lang="de-AT" sz="3200" dirty="0"/>
          </a:p>
          <a:p>
            <a:endParaRPr lang="de-AT" sz="3200" dirty="0"/>
          </a:p>
          <a:p>
            <a:r>
              <a:rPr lang="en-US" sz="3200" dirty="0">
                <a:hlinkClick r:id="rId8" tooltip="Prompt: First 6 notes of Rachmaninoff"/>
              </a:rPr>
              <a:t>Prompt: First 6 notes of Rachmaninoff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81525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hteck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pic>
          <p:nvPicPr>
            <p:cNvPr id="12" name="Bild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echteck mit abgerundeten diagonal liegenden Ecken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ihand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ihand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ihand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ihand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ihand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ihand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ihand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ihand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ihand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hteck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ihand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ihand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ihand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ihand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ihand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ihand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ihand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ihand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ihand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hteck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763" y="2308489"/>
            <a:ext cx="6858000" cy="2322778"/>
          </a:xfrm>
        </p:spPr>
        <p:txBody>
          <a:bodyPr rtlCol="0" anchor="ctr">
            <a:norm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Dystopie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oder </a:t>
            </a:r>
            <a:r>
              <a:rPr lang="de-AT" b="1" dirty="0">
                <a:solidFill>
                  <a:srgbClr val="FFFF00"/>
                </a:solidFill>
              </a:rPr>
              <a:t>Eutopie?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/>
          </a:p>
        </p:txBody>
      </p:sp>
      <p:pic>
        <p:nvPicPr>
          <p:cNvPr id="6" name="Grafik 5" descr="Ein Bild, das Person, Kleidung, weiß enthält.&#10;&#10;Automatisch generierte Beschreibung">
            <a:extLst>
              <a:ext uri="{FF2B5EF4-FFF2-40B4-BE49-F238E27FC236}">
                <a16:creationId xmlns:a16="http://schemas.microsoft.com/office/drawing/2014/main" id="{C2AA5D1A-51A4-4664-A6A8-26CE183FC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418" y="-30428"/>
            <a:ext cx="6643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83837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 Verbesserte Vokalmusik“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dirty="0">
                <a:hlinkClick r:id="rId4"/>
              </a:rPr>
              <a:t>https://www.humtap.com/songs</a:t>
            </a:r>
            <a:endParaRPr lang="de-AT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570DD-250D-4693-925F-155FC8BC5527}"/>
              </a:ext>
            </a:extLst>
          </p:cNvPr>
          <p:cNvSpPr txBox="1"/>
          <p:nvPr/>
        </p:nvSpPr>
        <p:spPr>
          <a:xfrm>
            <a:off x="1952625" y="2413337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A238DC-42D3-4D9D-A5BD-3EC84AD0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68" y="2413337"/>
            <a:ext cx="7716281" cy="44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83837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„Künstlich </a:t>
            </a:r>
            <a:r>
              <a:rPr lang="de-AT" b="1" dirty="0" err="1"/>
              <a:t>VErbesserte</a:t>
            </a:r>
            <a:r>
              <a:rPr lang="de-AT" b="1" dirty="0"/>
              <a:t> Bilder“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dirty="0">
                <a:hlinkClick r:id="rId4"/>
              </a:rPr>
              <a:t>https://deepart.io/</a:t>
            </a:r>
            <a:endParaRPr lang="de-AT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570DD-250D-4693-925F-155FC8BC5527}"/>
              </a:ext>
            </a:extLst>
          </p:cNvPr>
          <p:cNvSpPr txBox="1"/>
          <p:nvPr/>
        </p:nvSpPr>
        <p:spPr>
          <a:xfrm>
            <a:off x="1952625" y="2413337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5546AF-0144-492C-9DAC-602C0E4AB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187" y="2270489"/>
            <a:ext cx="4908638" cy="45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83837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Beispiel „Zeichne selbst nach </a:t>
            </a:r>
            <a:r>
              <a:rPr lang="de-AT" b="1" dirty="0" err="1"/>
              <a:t>vorgabe</a:t>
            </a:r>
            <a:r>
              <a:rPr lang="de-AT" b="1" dirty="0"/>
              <a:t>“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962" y="1706562"/>
            <a:ext cx="9905999" cy="47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dirty="0">
                <a:hlinkClick r:id="rId4"/>
              </a:rPr>
              <a:t>https://quickdraw.withgoogle.com/</a:t>
            </a:r>
            <a:endParaRPr lang="de-AT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570DD-250D-4693-925F-155FC8BC5527}"/>
              </a:ext>
            </a:extLst>
          </p:cNvPr>
          <p:cNvSpPr txBox="1"/>
          <p:nvPr/>
        </p:nvSpPr>
        <p:spPr>
          <a:xfrm>
            <a:off x="1952625" y="2413337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0B6B41-7F76-4201-9504-F0AACDFB0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850" y="2546274"/>
            <a:ext cx="5622787" cy="43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Künstliche Intelligenz im Unterricht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 </a:t>
            </a:r>
            <a:r>
              <a:rPr lang="de-AT" sz="2000" dirty="0">
                <a:hlinkClick r:id="rId2"/>
              </a:rPr>
              <a:t>https://ddi.cs.fau.de/schule/ai-unplugged/</a:t>
            </a:r>
            <a:endParaRPr lang="de-AT" sz="2100" b="1" dirty="0">
              <a:solidFill>
                <a:srgbClr val="FFFF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FF6206-A241-419E-97D1-AFA05AFC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34" y="2625653"/>
            <a:ext cx="8271016" cy="42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Menschlicher Akteur Versus KI </a:t>
            </a:r>
            <a:endParaRPr lang="de-AT" sz="4800" dirty="0"/>
          </a:p>
        </p:txBody>
      </p:sp>
      <p:pic>
        <p:nvPicPr>
          <p:cNvPr id="7" name="Grafik 6" descr="Ein Bild, das Flasche, schwarz, sitzend, dunkel enthält.&#10;&#10;Automatisch generierte Beschreibung">
            <a:extLst>
              <a:ext uri="{FF2B5EF4-FFF2-40B4-BE49-F238E27FC236}">
                <a16:creationId xmlns:a16="http://schemas.microsoft.com/office/drawing/2014/main" id="{A38A8DB9-9EA8-4EE4-AECE-CBC01EA07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" y="1754110"/>
            <a:ext cx="6551337" cy="4367558"/>
          </a:xfrm>
          <a:prstGeom prst="rect">
            <a:avLst/>
          </a:prstGeom>
        </p:spPr>
      </p:pic>
      <p:pic>
        <p:nvPicPr>
          <p:cNvPr id="4" name="Grafik 3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F0F8B8A0-2BF2-439A-B6CC-F99AB9C7C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400" y="1838378"/>
            <a:ext cx="4933850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 descr="SmartArt">
            <a:extLst>
              <a:ext uri="{FF2B5EF4-FFF2-40B4-BE49-F238E27FC236}">
                <a16:creationId xmlns:a16="http://schemas.microsoft.com/office/drawing/2014/main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93320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 err="1"/>
              <a:t>Zweckoientierung</a:t>
            </a:r>
            <a:r>
              <a:rPr lang="de-AT" b="1" dirty="0"/>
              <a:t> der Menschlichen Intelligenz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C8AB5E-8672-4EF5-9845-B71B0CD78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77095">
            <a:off x="7012100" y="3727397"/>
            <a:ext cx="2273207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Mensch: Aller Anfang ist das „Ich will!“</a:t>
            </a:r>
            <a:endParaRPr lang="de-AT" sz="4800" dirty="0"/>
          </a:p>
        </p:txBody>
      </p:sp>
      <p:pic>
        <p:nvPicPr>
          <p:cNvPr id="6" name="Grafik 5" descr="Ein Bild, das Computer, suchend, sitzend, Laptop enthält.&#10;&#10;Automatisch generierte Beschreibung">
            <a:extLst>
              <a:ext uri="{FF2B5EF4-FFF2-40B4-BE49-F238E27FC236}">
                <a16:creationId xmlns:a16="http://schemas.microsoft.com/office/drawing/2014/main" id="{CD12CBD3-E68F-41B4-B9BE-D21302933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93" y="1836019"/>
            <a:ext cx="86772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das Wollen kommt vor dem Können </a:t>
            </a:r>
            <a:endParaRPr lang="de-AT" sz="4800" dirty="0"/>
          </a:p>
        </p:txBody>
      </p:sp>
      <p:pic>
        <p:nvPicPr>
          <p:cNvPr id="4" name="Grafik 3" descr="Ein Bild, das Essen enthält.&#10;&#10;Automatisch generierte Beschreibung">
            <a:extLst>
              <a:ext uri="{FF2B5EF4-FFF2-40B4-BE49-F238E27FC236}">
                <a16:creationId xmlns:a16="http://schemas.microsoft.com/office/drawing/2014/main" id="{C1FB363A-2C58-448F-82AA-73FB8665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836" y="1703672"/>
            <a:ext cx="5154328" cy="51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das Wollen kommt vor dem Können </a:t>
            </a:r>
            <a:endParaRPr lang="de-AT" sz="4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F2B967-8212-4F38-8FC8-991430CDA6BF}"/>
              </a:ext>
            </a:extLst>
          </p:cNvPr>
          <p:cNvSpPr txBox="1"/>
          <p:nvPr/>
        </p:nvSpPr>
        <p:spPr>
          <a:xfrm>
            <a:off x="1331494" y="2252311"/>
            <a:ext cx="9529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C000"/>
                </a:solidFill>
              </a:rPr>
              <a:t>Der Wille zur Macht und nicht die Fähigkeit zur Machtausübung beeindruckt viele Menschen, die selbst von der Macht träumen.</a:t>
            </a:r>
            <a:endParaRPr lang="de-A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7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Soziale Medien Unterstützen dies</a:t>
            </a:r>
            <a:endParaRPr lang="de-AT" sz="4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F2B967-8212-4F38-8FC8-991430CDA6BF}"/>
              </a:ext>
            </a:extLst>
          </p:cNvPr>
          <p:cNvSpPr txBox="1"/>
          <p:nvPr/>
        </p:nvSpPr>
        <p:spPr>
          <a:xfrm>
            <a:off x="1141413" y="1751797"/>
            <a:ext cx="95290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</a:rPr>
              <a:t>Donald Trump is a creature of the instant, responsive only and wholly to immediate stimulus – which is why Twitter is his exclusive medium of written communication, and why when he speaks he cannot stick to a script. </a:t>
            </a:r>
            <a:br>
              <a:rPr lang="en-GB" sz="4400" dirty="0">
                <a:solidFill>
                  <a:srgbClr val="FFC000"/>
                </a:solidFill>
              </a:rPr>
            </a:br>
            <a:r>
              <a:rPr lang="en-GB" sz="4400" dirty="0">
                <a:solidFill>
                  <a:srgbClr val="FFC000"/>
                </a:solidFill>
              </a:rPr>
              <a:t>(Alan Jacobs in “Ideas for America”)</a:t>
            </a:r>
            <a:endParaRPr lang="de-A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Was ist die Künstliche Intelligenz?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600" i="1" dirty="0"/>
              <a:t>Künstliche Intelligenz ist „idealerweise“ die maschinelle Fortschreibung, Verallgemeinerung und Selbstoptimierung menschlicher Intelligenz, unter Ausschaltung der beim Menschen evolutionsbedingt vorhandenen Interferenzen mit Bedürfnissen und Emotionen.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294810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… auch durch ständige Beschleunigung</a:t>
            </a:r>
            <a:endParaRPr lang="de-AT" sz="4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F2B967-8212-4F38-8FC8-991430CDA6BF}"/>
              </a:ext>
            </a:extLst>
          </p:cNvPr>
          <p:cNvSpPr txBox="1"/>
          <p:nvPr/>
        </p:nvSpPr>
        <p:spPr>
          <a:xfrm>
            <a:off x="1518400" y="2367171"/>
            <a:ext cx="9529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FFC000"/>
                </a:solidFill>
              </a:rPr>
              <a:t>Politik</a:t>
            </a:r>
            <a:r>
              <a:rPr lang="en-GB" sz="4400" dirty="0">
                <a:solidFill>
                  <a:srgbClr val="FFC000"/>
                </a:solidFill>
              </a:rPr>
              <a:t> </a:t>
            </a:r>
            <a:r>
              <a:rPr lang="en-GB" sz="4400" dirty="0" err="1">
                <a:solidFill>
                  <a:srgbClr val="FFC000"/>
                </a:solidFill>
              </a:rPr>
              <a:t>ist</a:t>
            </a:r>
            <a:r>
              <a:rPr lang="en-GB" sz="4400" dirty="0">
                <a:solidFill>
                  <a:srgbClr val="FFC000"/>
                </a:solidFill>
              </a:rPr>
              <a:t> </a:t>
            </a:r>
            <a:r>
              <a:rPr lang="en-GB" sz="4400" dirty="0" err="1">
                <a:solidFill>
                  <a:srgbClr val="FFC000"/>
                </a:solidFill>
              </a:rPr>
              <a:t>beschleunigungsfähig</a:t>
            </a:r>
            <a:r>
              <a:rPr lang="en-GB" sz="4400" dirty="0">
                <a:solidFill>
                  <a:srgbClr val="FFC000"/>
                </a:solidFill>
              </a:rPr>
              <a:t>, </a:t>
            </a:r>
            <a:r>
              <a:rPr lang="en-GB" sz="4400" dirty="0" err="1">
                <a:solidFill>
                  <a:srgbClr val="FFC000"/>
                </a:solidFill>
              </a:rPr>
              <a:t>wenn</a:t>
            </a:r>
            <a:r>
              <a:rPr lang="en-GB" sz="4400" dirty="0">
                <a:solidFill>
                  <a:srgbClr val="FFC000"/>
                </a:solidFill>
              </a:rPr>
              <a:t> </a:t>
            </a:r>
            <a:r>
              <a:rPr lang="en-GB" sz="4400" dirty="0" err="1">
                <a:solidFill>
                  <a:srgbClr val="FFC000"/>
                </a:solidFill>
              </a:rPr>
              <a:t>sie</a:t>
            </a:r>
            <a:r>
              <a:rPr lang="en-GB" sz="4400" dirty="0">
                <a:solidFill>
                  <a:srgbClr val="FFC000"/>
                </a:solidFill>
              </a:rPr>
              <a:t> auf die </a:t>
            </a:r>
            <a:r>
              <a:rPr lang="en-GB" sz="4400" dirty="0" err="1">
                <a:solidFill>
                  <a:srgbClr val="FFC000"/>
                </a:solidFill>
              </a:rPr>
              <a:t>Demokratie</a:t>
            </a:r>
            <a:r>
              <a:rPr lang="en-GB" sz="4400" dirty="0">
                <a:solidFill>
                  <a:srgbClr val="FFC000"/>
                </a:solidFill>
              </a:rPr>
              <a:t> </a:t>
            </a:r>
            <a:r>
              <a:rPr lang="en-GB" sz="4400" dirty="0" err="1">
                <a:solidFill>
                  <a:srgbClr val="FFC000"/>
                </a:solidFill>
              </a:rPr>
              <a:t>verzichtet</a:t>
            </a:r>
            <a:r>
              <a:rPr lang="en-GB" sz="4400" dirty="0">
                <a:solidFill>
                  <a:srgbClr val="FFC000"/>
                </a:solidFill>
              </a:rPr>
              <a:t>. </a:t>
            </a:r>
          </a:p>
          <a:p>
            <a:r>
              <a:rPr lang="en-GB" sz="4400" dirty="0">
                <a:solidFill>
                  <a:srgbClr val="FFC000"/>
                </a:solidFill>
              </a:rPr>
              <a:t>(</a:t>
            </a:r>
            <a:r>
              <a:rPr lang="en-GB" sz="4400" dirty="0" err="1">
                <a:solidFill>
                  <a:srgbClr val="FFC000"/>
                </a:solidFill>
              </a:rPr>
              <a:t>siehe</a:t>
            </a:r>
            <a:r>
              <a:rPr lang="en-GB" sz="4400" dirty="0">
                <a:solidFill>
                  <a:srgbClr val="FFC000"/>
                </a:solidFill>
              </a:rPr>
              <a:t> Hartmut Rosa)</a:t>
            </a:r>
            <a:endParaRPr lang="de-A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Wissenschaft bedeutet auch Zweifel</a:t>
            </a:r>
            <a:endParaRPr lang="de-AT" sz="4800" dirty="0"/>
          </a:p>
        </p:txBody>
      </p:sp>
      <p:pic>
        <p:nvPicPr>
          <p:cNvPr id="5" name="Grafik 4" descr="Ein Bild, das Person, Mann, suchend, Frau enthält.&#10;&#10;Automatisch generierte Beschreibung">
            <a:extLst>
              <a:ext uri="{FF2B5EF4-FFF2-40B4-BE49-F238E27FC236}">
                <a16:creationId xmlns:a16="http://schemas.microsoft.com/office/drawing/2014/main" id="{C7805055-0D59-4E2D-B850-EFE5B966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230" y="1845644"/>
            <a:ext cx="6693582" cy="50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Zweifel können Bremser sein</a:t>
            </a:r>
            <a:endParaRPr lang="de-AT" sz="4800" dirty="0"/>
          </a:p>
        </p:txBody>
      </p:sp>
      <p:pic>
        <p:nvPicPr>
          <p:cNvPr id="4" name="Grafik 3" descr="Ein Bild, das Schild, LKW, sitzend, Zeichnung enthält.&#10;&#10;Automatisch generierte Beschreibung">
            <a:extLst>
              <a:ext uri="{FF2B5EF4-FFF2-40B4-BE49-F238E27FC236}">
                <a16:creationId xmlns:a16="http://schemas.microsoft.com/office/drawing/2014/main" id="{F5A46BC3-82EC-4F47-BB70-427F440CE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29" y="1845644"/>
            <a:ext cx="6683141" cy="50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10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Im Können sind wir schon Weit</a:t>
            </a:r>
            <a:endParaRPr lang="de-AT" sz="4800" dirty="0"/>
          </a:p>
        </p:txBody>
      </p:sp>
      <p:pic>
        <p:nvPicPr>
          <p:cNvPr id="5" name="Grafik 4" descr="Ein Bild, das Satellit, Transport enthält.&#10;&#10;Automatisch generierte Beschreibung">
            <a:extLst>
              <a:ext uri="{FF2B5EF4-FFF2-40B4-BE49-F238E27FC236}">
                <a16:creationId xmlns:a16="http://schemas.microsoft.com/office/drawing/2014/main" id="{298A7DE8-AD2B-49DA-BF8A-FEE9FADF3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070" y="1941896"/>
            <a:ext cx="7415122" cy="49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4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Und im Dürfen?</a:t>
            </a:r>
            <a:endParaRPr lang="de-AT" sz="4800" dirty="0"/>
          </a:p>
        </p:txBody>
      </p:sp>
      <p:pic>
        <p:nvPicPr>
          <p:cNvPr id="4" name="Grafik 3" descr="Ein Bild, das Tisch, Tier, Spiel, Unterwasser- enthält.&#10;&#10;Automatisch generierte Beschreibung">
            <a:extLst>
              <a:ext uri="{FF2B5EF4-FFF2-40B4-BE49-F238E27FC236}">
                <a16:creationId xmlns:a16="http://schemas.microsoft.com/office/drawing/2014/main" id="{14100998-45D5-477E-9674-B6D5E0A8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245" y="1845644"/>
            <a:ext cx="9264314" cy="4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Wollen – Können - Dürfen</a:t>
            </a:r>
            <a:endParaRPr lang="de-AT" sz="4800" dirty="0"/>
          </a:p>
        </p:txBody>
      </p:sp>
      <p:pic>
        <p:nvPicPr>
          <p:cNvPr id="4" name="Grafik 3" descr="Ein Bild, das Person, Frau, Uhr, drinnen enthält.&#10;&#10;Automatisch generierte Beschreibung">
            <a:extLst>
              <a:ext uri="{FF2B5EF4-FFF2-40B4-BE49-F238E27FC236}">
                <a16:creationId xmlns:a16="http://schemas.microsoft.com/office/drawing/2014/main" id="{CB545049-5E5E-4155-9F33-5643873BA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044" y="2341345"/>
            <a:ext cx="5101391" cy="3826043"/>
          </a:xfrm>
          <a:prstGeom prst="rect">
            <a:avLst/>
          </a:prstGeom>
        </p:spPr>
      </p:pic>
      <p:pic>
        <p:nvPicPr>
          <p:cNvPr id="6" name="Grafik 5" descr="Ein Bild, das sitzend, tragen, Tisch, weiß enthält.&#10;&#10;Automatisch generierte Beschreibung">
            <a:extLst>
              <a:ext uri="{FF2B5EF4-FFF2-40B4-BE49-F238E27FC236}">
                <a16:creationId xmlns:a16="http://schemas.microsoft.com/office/drawing/2014/main" id="{666B3F35-71CF-45AD-8FE8-A5320B203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92" y="1595388"/>
            <a:ext cx="4419600" cy="4572000"/>
          </a:xfrm>
          <a:prstGeom prst="rect">
            <a:avLst/>
          </a:prstGeom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E09A958E-ACD6-4966-B041-0CDD60F07BE7}"/>
              </a:ext>
            </a:extLst>
          </p:cNvPr>
          <p:cNvSpPr/>
          <p:nvPr/>
        </p:nvSpPr>
        <p:spPr>
          <a:xfrm>
            <a:off x="884321" y="1491915"/>
            <a:ext cx="2521819" cy="1344457"/>
          </a:xfrm>
          <a:prstGeom prst="wedgeEllipseCallout">
            <a:avLst>
              <a:gd name="adj1" fmla="val 57411"/>
              <a:gd name="adj2" fmla="val 60940"/>
            </a:avLst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rgbClr val="0070C0"/>
                </a:solidFill>
              </a:rPr>
              <a:t>Ich will! 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163D0BD5-B66D-40B4-A984-4F99680EBC41}"/>
              </a:ext>
            </a:extLst>
          </p:cNvPr>
          <p:cNvSpPr/>
          <p:nvPr/>
        </p:nvSpPr>
        <p:spPr>
          <a:xfrm>
            <a:off x="4231922" y="1695202"/>
            <a:ext cx="2743605" cy="1344457"/>
          </a:xfrm>
          <a:prstGeom prst="wedgeEllipseCallout">
            <a:avLst>
              <a:gd name="adj1" fmla="val -66253"/>
              <a:gd name="adj2" fmla="val 43042"/>
            </a:avLst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rgbClr val="FF0000"/>
                </a:solidFill>
              </a:rPr>
              <a:t>Ich darf! 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CD3285B5-5BFF-41A0-B50A-FFBC257B34A6}"/>
              </a:ext>
            </a:extLst>
          </p:cNvPr>
          <p:cNvSpPr/>
          <p:nvPr/>
        </p:nvSpPr>
        <p:spPr>
          <a:xfrm>
            <a:off x="8884131" y="1491914"/>
            <a:ext cx="2743604" cy="1344457"/>
          </a:xfrm>
          <a:prstGeom prst="wedgeEllipseCallout">
            <a:avLst>
              <a:gd name="adj1" fmla="val -68301"/>
              <a:gd name="adj2" fmla="val 88145"/>
            </a:avLst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rgbClr val="00B050"/>
                </a:solidFill>
              </a:rPr>
              <a:t>Ich kann! </a:t>
            </a:r>
          </a:p>
        </p:txBody>
      </p:sp>
    </p:spTree>
    <p:extLst>
      <p:ext uri="{BB962C8B-B14F-4D97-AF65-F5344CB8AC3E}">
        <p14:creationId xmlns:p14="http://schemas.microsoft.com/office/powerpoint/2010/main" val="34438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Vergleich Entscheidungsfindung beim Menschen und bei der KI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Beispiel 1:</a:t>
            </a:r>
            <a:r>
              <a:rPr lang="de-AT" dirty="0"/>
              <a:t> Kürzester Weg Problem (auch TSP - „</a:t>
            </a:r>
            <a:r>
              <a:rPr lang="de-AT" dirty="0" err="1"/>
              <a:t>Travelling</a:t>
            </a:r>
            <a:r>
              <a:rPr lang="de-AT" dirty="0"/>
              <a:t> </a:t>
            </a:r>
            <a:r>
              <a:rPr lang="de-AT" dirty="0" err="1"/>
              <a:t>Salesman</a:t>
            </a:r>
            <a:r>
              <a:rPr lang="de-AT" dirty="0"/>
              <a:t> Problem“)</a:t>
            </a:r>
            <a:endParaRPr lang="de-AT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9A7038-1CC9-4D33-B71F-6B854B146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804" y="2849879"/>
            <a:ext cx="6255367" cy="38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Vergleich Entscheidungsfindung beim Menschen und bei der KI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Beispiel 2: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Gesichtserkennung</a:t>
            </a:r>
            <a:endParaRPr lang="de-AT" sz="3600" dirty="0"/>
          </a:p>
        </p:txBody>
      </p:sp>
      <p:pic>
        <p:nvPicPr>
          <p:cNvPr id="6" name="Grafik 5" descr="Ein Bild, das Person, stehend, Kleidung, suchend enthält.&#10;&#10;Automatisch generierte Beschreibung">
            <a:extLst>
              <a:ext uri="{FF2B5EF4-FFF2-40B4-BE49-F238E27FC236}">
                <a16:creationId xmlns:a16="http://schemas.microsoft.com/office/drawing/2014/main" id="{A6CF7CDF-8DC8-4B40-8AE4-21DB8C86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72" y="2097087"/>
            <a:ext cx="7063240" cy="47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5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Wozu für die Entscheidungsfindung </a:t>
            </a:r>
            <a:br>
              <a:rPr lang="de-AT" b="1" dirty="0"/>
            </a:br>
            <a:r>
              <a:rPr lang="de-AT" b="1" dirty="0"/>
              <a:t>KI einsetzen?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40" y="1966459"/>
            <a:ext cx="9905999" cy="101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Menschen denken zwar, dass sie in erster Linie rationale Entscheidungen treffen,</a:t>
            </a:r>
            <a:br>
              <a:rPr lang="de-AT" dirty="0"/>
            </a:br>
            <a:r>
              <a:rPr lang="de-AT" dirty="0"/>
              <a:t>aber … </a:t>
            </a:r>
            <a:endParaRPr lang="de-AT" sz="3600" dirty="0"/>
          </a:p>
        </p:txBody>
      </p:sp>
      <p:pic>
        <p:nvPicPr>
          <p:cNvPr id="10" name="Grafik 9" descr="Ein Bild, das Buch, drinnen, Regal, Katze enthält.&#10;&#10;Automatisch generierte Beschreibung">
            <a:extLst>
              <a:ext uri="{FF2B5EF4-FFF2-40B4-BE49-F238E27FC236}">
                <a16:creationId xmlns:a16="http://schemas.microsoft.com/office/drawing/2014/main" id="{F4DE12DF-6D5A-4BDB-B20A-1007179B7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51" y="2575342"/>
            <a:ext cx="6479178" cy="43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Wozu für die Entscheidungsfindung </a:t>
            </a:r>
            <a:br>
              <a:rPr lang="de-AT" b="1" dirty="0"/>
            </a:br>
            <a:r>
              <a:rPr lang="de-AT" b="1" dirty="0"/>
              <a:t>KI einsetzen?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40" y="1966459"/>
            <a:ext cx="9905999" cy="101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“To the brain, the future can only ever be a pale shadow of the now“  </a:t>
            </a:r>
            <a:br>
              <a:rPr lang="en-GB" dirty="0"/>
            </a:br>
            <a:r>
              <a:rPr lang="en-GB" dirty="0"/>
              <a:t>(David Eagleman )</a:t>
            </a:r>
            <a:endParaRPr lang="de-AT" sz="3600" dirty="0"/>
          </a:p>
        </p:txBody>
      </p:sp>
      <p:pic>
        <p:nvPicPr>
          <p:cNvPr id="5" name="Grafik 4" descr="Ein Bild, das Auto, LKW, Himmel, draußen enthält.&#10;&#10;Automatisch generierte Beschreibung">
            <a:extLst>
              <a:ext uri="{FF2B5EF4-FFF2-40B4-BE49-F238E27FC236}">
                <a16:creationId xmlns:a16="http://schemas.microsoft.com/office/drawing/2014/main" id="{A6B00466-0EB6-4BFA-A521-F56725F2D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40" y="2982686"/>
            <a:ext cx="4650075" cy="3098839"/>
          </a:xfrm>
          <a:prstGeom prst="rect">
            <a:avLst/>
          </a:prstGeom>
        </p:spPr>
      </p:pic>
      <p:pic>
        <p:nvPicPr>
          <p:cNvPr id="8" name="Grafik 7" descr="Ein Bild, das Säugetier, Tier, Primat, Affe enthält.&#10;&#10;Automatisch generierte Beschreibung">
            <a:extLst>
              <a:ext uri="{FF2B5EF4-FFF2-40B4-BE49-F238E27FC236}">
                <a16:creationId xmlns:a16="http://schemas.microsoft.com/office/drawing/2014/main" id="{FEBA2842-D467-4A6E-8C69-CC29F636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943" y="3768420"/>
            <a:ext cx="4755468" cy="30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Was ist die Künstliche Intelligenz?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521F9C-5C81-4FEA-A773-0519D294D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46" y="3532471"/>
            <a:ext cx="3257425" cy="2827421"/>
          </a:xfrm>
          <a:prstGeom prst="rect">
            <a:avLst/>
          </a:prstGeom>
        </p:spPr>
      </p:pic>
      <p:pic>
        <p:nvPicPr>
          <p:cNvPr id="9" name="Grafik 8" descr="Ein Bild, das Objekt, Stern enthält.&#10;&#10;Automatisch generierte Beschreibung">
            <a:extLst>
              <a:ext uri="{FF2B5EF4-FFF2-40B4-BE49-F238E27FC236}">
                <a16:creationId xmlns:a16="http://schemas.microsoft.com/office/drawing/2014/main" id="{0D397BC0-AC98-4FC5-A9DC-CD337608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384" y="1973179"/>
            <a:ext cx="6156074" cy="4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2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223273" cy="147857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AT" b="1" dirty="0"/>
              <a:t>Wozu Auch für Politische  Entscheidungsfindung </a:t>
            </a:r>
            <a:br>
              <a:rPr lang="de-AT" b="1" dirty="0"/>
            </a:br>
            <a:r>
              <a:rPr lang="de-AT" b="1" dirty="0"/>
              <a:t>KI einsetzen?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048" y="1814059"/>
            <a:ext cx="9905999" cy="19088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sz="4400" dirty="0"/>
              <a:t>Aktuelle Probleme sind auch globale Herausforderungen von einer Komplexität, welche Menschen überfordert.</a:t>
            </a:r>
            <a:r>
              <a:rPr lang="en-GB" dirty="0"/>
              <a:t/>
            </a:r>
            <a:br>
              <a:rPr lang="en-GB" dirty="0"/>
            </a:br>
            <a:endParaRPr lang="de-AT" sz="3600" dirty="0"/>
          </a:p>
        </p:txBody>
      </p:sp>
      <p:pic>
        <p:nvPicPr>
          <p:cNvPr id="9" name="Grafik 8" descr="Ein Bild, das Tier, Säugetier, Primat, Affe enthält.&#10;&#10;Automatisch generierte Beschreibung">
            <a:extLst>
              <a:ext uri="{FF2B5EF4-FFF2-40B4-BE49-F238E27FC236}">
                <a16:creationId xmlns:a16="http://schemas.microsoft.com/office/drawing/2014/main" id="{43BBCA00-60C5-43A4-A4CE-DFB32B66F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048" y="3041696"/>
            <a:ext cx="2578826" cy="3438434"/>
          </a:xfrm>
          <a:prstGeom prst="rect">
            <a:avLst/>
          </a:prstGeom>
        </p:spPr>
      </p:pic>
      <p:pic>
        <p:nvPicPr>
          <p:cNvPr id="11" name="Grafik 10" descr="Ein Bild, das draußen, Wasser, Outdoorobjekt enthält.&#10;&#10;Automatisch generierte Beschreibung">
            <a:extLst>
              <a:ext uri="{FF2B5EF4-FFF2-40B4-BE49-F238E27FC236}">
                <a16:creationId xmlns:a16="http://schemas.microsoft.com/office/drawing/2014/main" id="{5D1046DE-E39C-4EB9-B93E-3B1391649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131" y="3041696"/>
            <a:ext cx="6952916" cy="34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3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2" y="210023"/>
            <a:ext cx="10472056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Mögliche Vorteile bei Entscheidungsfindung Unter Einsatz von KI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539" y="2102817"/>
            <a:ext cx="10472056" cy="4833918"/>
          </a:xfrm>
        </p:spPr>
        <p:txBody>
          <a:bodyPr>
            <a:normAutofit/>
          </a:bodyPr>
          <a:lstStyle/>
          <a:p>
            <a:r>
              <a:rPr lang="de-DE" sz="2600" dirty="0"/>
              <a:t>Probleme würden viel schneller erkannt </a:t>
            </a:r>
          </a:p>
          <a:p>
            <a:r>
              <a:rPr lang="de-DE" sz="2600" dirty="0"/>
              <a:t>Die jeweils aktuellsten Daten würden praktisch in Echtzeit verwendet werden</a:t>
            </a:r>
          </a:p>
          <a:p>
            <a:r>
              <a:rPr lang="en-GB" sz="2600" dirty="0" err="1"/>
              <a:t>Folgewirkungen</a:t>
            </a:r>
            <a:r>
              <a:rPr lang="en-GB" sz="2600" dirty="0"/>
              <a:t> </a:t>
            </a:r>
            <a:r>
              <a:rPr lang="en-GB" sz="2600" dirty="0" err="1"/>
              <a:t>könnten</a:t>
            </a:r>
            <a:r>
              <a:rPr lang="en-GB" sz="2600" dirty="0"/>
              <a:t> schnell </a:t>
            </a:r>
            <a:r>
              <a:rPr lang="en-GB" sz="2600" dirty="0" err="1"/>
              <a:t>durchgespielt</a:t>
            </a:r>
            <a:r>
              <a:rPr lang="en-GB" sz="2600" dirty="0"/>
              <a:t> und </a:t>
            </a:r>
            <a:r>
              <a:rPr lang="en-GB" sz="2600" dirty="0" err="1"/>
              <a:t>berücksichtigt</a:t>
            </a:r>
            <a:r>
              <a:rPr lang="en-GB" sz="2600" dirty="0"/>
              <a:t> </a:t>
            </a:r>
            <a:r>
              <a:rPr lang="en-GB" sz="2600" dirty="0" err="1"/>
              <a:t>werden</a:t>
            </a:r>
            <a:endParaRPr lang="en-GB" sz="2600" dirty="0"/>
          </a:p>
          <a:p>
            <a:r>
              <a:rPr lang="en-GB" sz="2600" dirty="0" err="1"/>
              <a:t>Kosten</a:t>
            </a:r>
            <a:r>
              <a:rPr lang="en-GB" sz="2600" dirty="0"/>
              <a:t> </a:t>
            </a:r>
            <a:r>
              <a:rPr lang="en-GB" sz="2600" dirty="0" err="1"/>
              <a:t>würden</a:t>
            </a:r>
            <a:r>
              <a:rPr lang="en-GB" sz="2600" dirty="0"/>
              <a:t> </a:t>
            </a:r>
            <a:r>
              <a:rPr lang="en-GB" sz="2600" dirty="0" err="1"/>
              <a:t>gespart</a:t>
            </a:r>
            <a:r>
              <a:rPr lang="en-GB" sz="2600" dirty="0"/>
              <a:t> </a:t>
            </a:r>
          </a:p>
          <a:p>
            <a:r>
              <a:rPr lang="en-GB" sz="2600" dirty="0"/>
              <a:t>Das </a:t>
            </a:r>
            <a:r>
              <a:rPr lang="en-GB" sz="2600" dirty="0" err="1"/>
              <a:t>Gemeinwohl</a:t>
            </a:r>
            <a:r>
              <a:rPr lang="en-GB" sz="2600" dirty="0"/>
              <a:t> </a:t>
            </a:r>
            <a:r>
              <a:rPr lang="en-GB" sz="2600" dirty="0" err="1">
                <a:solidFill>
                  <a:srgbClr val="FFC000"/>
                </a:solidFill>
              </a:rPr>
              <a:t>könnte</a:t>
            </a:r>
            <a:r>
              <a:rPr lang="en-GB" sz="2600" dirty="0"/>
              <a:t> </a:t>
            </a:r>
            <a:r>
              <a:rPr lang="en-GB" sz="2600" dirty="0" err="1"/>
              <a:t>besser</a:t>
            </a:r>
            <a:r>
              <a:rPr lang="en-GB" sz="2600" dirty="0"/>
              <a:t> </a:t>
            </a:r>
            <a:r>
              <a:rPr lang="en-GB" sz="2600" dirty="0" err="1"/>
              <a:t>berücksichtigt</a:t>
            </a:r>
            <a:r>
              <a:rPr lang="en-GB" sz="2600" dirty="0"/>
              <a:t> </a:t>
            </a:r>
            <a:r>
              <a:rPr lang="en-GB" sz="2600" dirty="0" err="1"/>
              <a:t>werden</a:t>
            </a:r>
            <a:r>
              <a:rPr lang="en-GB" sz="2600" dirty="0"/>
              <a:t> </a:t>
            </a:r>
          </a:p>
          <a:p>
            <a:r>
              <a:rPr lang="en-GB" sz="2600" dirty="0"/>
              <a:t>Die </a:t>
            </a:r>
            <a:r>
              <a:rPr lang="en-GB" sz="2600" dirty="0" err="1"/>
              <a:t>Entscheidungsfindung</a:t>
            </a:r>
            <a:r>
              <a:rPr lang="en-GB" sz="2600" dirty="0"/>
              <a:t> </a:t>
            </a:r>
            <a:r>
              <a:rPr lang="en-GB" sz="2600" dirty="0" err="1">
                <a:solidFill>
                  <a:srgbClr val="FFC000"/>
                </a:solidFill>
              </a:rPr>
              <a:t>könnte</a:t>
            </a:r>
            <a:r>
              <a:rPr lang="en-GB" sz="2600" dirty="0"/>
              <a:t> transparent </a:t>
            </a:r>
            <a:r>
              <a:rPr lang="en-GB" sz="2600" dirty="0" err="1"/>
              <a:t>gemacht</a:t>
            </a:r>
            <a:r>
              <a:rPr lang="en-GB" sz="2600" dirty="0"/>
              <a:t> </a:t>
            </a:r>
            <a:r>
              <a:rPr lang="en-GB" sz="2600" dirty="0" err="1"/>
              <a:t>werden</a:t>
            </a:r>
            <a:r>
              <a:rPr lang="en-GB" dirty="0"/>
              <a:t/>
            </a:r>
            <a:br>
              <a:rPr lang="en-GB" dirty="0"/>
            </a:b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2122993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/>
              <a:t>Schöne neue Arbeitswelt </a:t>
            </a:r>
            <a:br>
              <a:rPr lang="de-DE" b="1" dirty="0"/>
            </a:br>
            <a:r>
              <a:rPr lang="de-DE" b="1" dirty="0"/>
              <a:t> Die </a:t>
            </a:r>
            <a:r>
              <a:rPr lang="de-AT" b="1" dirty="0" err="1"/>
              <a:t>Entroboterisierung</a:t>
            </a:r>
            <a:r>
              <a:rPr lang="de-AT" b="1" dirty="0"/>
              <a:t> des Menschen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A05090-568F-4511-BFD3-82686ACE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2360232"/>
            <a:ext cx="2854234" cy="28542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35F3F9-E7B7-4E23-AD0D-823F3590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681" y="2809930"/>
            <a:ext cx="5321525" cy="40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2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KI kann viel, aber sie kann vor allem das „Zwischenmenschliche“ nicht wirklich ersetzen</a:t>
            </a:r>
            <a:endParaRPr lang="de-AT" b="1" dirty="0"/>
          </a:p>
        </p:txBody>
      </p:sp>
      <p:pic>
        <p:nvPicPr>
          <p:cNvPr id="4" name="Grafik 3" descr="Ein Bild, das Person, Wand, drinnen enthält.&#10;&#10;Automatisch generierte Beschreibung">
            <a:extLst>
              <a:ext uri="{FF2B5EF4-FFF2-40B4-BE49-F238E27FC236}">
                <a16:creationId xmlns:a16="http://schemas.microsoft.com/office/drawing/2014/main" id="{C90ECBA6-57AB-4A0A-8241-B1EC484E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84" y="1938720"/>
            <a:ext cx="9751127" cy="48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9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18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Was bleibt für den Menschen?</a:t>
            </a:r>
            <a:endParaRPr lang="de-AT" b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51C9555-A70A-4DE9-B9D3-A2FD6D056759}"/>
              </a:ext>
            </a:extLst>
          </p:cNvPr>
          <p:cNvSpPr/>
          <p:nvPr/>
        </p:nvSpPr>
        <p:spPr>
          <a:xfrm>
            <a:off x="1381125" y="2097088"/>
            <a:ext cx="9666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Wenn wir alle das Gleiche machen, wird man uns durch Roboter ersetzen können.</a:t>
            </a:r>
            <a:br>
              <a:rPr lang="de-DE" sz="2800" dirty="0"/>
            </a:br>
            <a:r>
              <a:rPr lang="de-DE" sz="2800" dirty="0"/>
              <a:t>Wenn wir alle das Gleiche wollen, werden uns Roboter das leicht liefern können.</a:t>
            </a:r>
            <a:br>
              <a:rPr lang="de-DE" sz="2800" dirty="0"/>
            </a:br>
            <a:r>
              <a:rPr lang="de-DE" sz="2800" dirty="0"/>
              <a:t>Wo Menschen sich wie Roboter verhalten, wird man sie auch durch Roboter ersetzen. </a:t>
            </a:r>
            <a:br>
              <a:rPr lang="de-DE" sz="2800" dirty="0"/>
            </a:br>
            <a:r>
              <a:rPr lang="de-DE" sz="2800" dirty="0"/>
              <a:t>Wo Menschen einmalig sind, wird man sie auch nicht ersetzen können.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120938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336341" y="1912422"/>
            <a:ext cx="9436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Neugier und die Lust am Lernen darf nicht verloren gehen</a:t>
            </a:r>
            <a:endParaRPr lang="de-AT" sz="2800" b="1" dirty="0">
              <a:solidFill>
                <a:srgbClr val="FFFF00"/>
              </a:solidFill>
            </a:endParaRPr>
          </a:p>
        </p:txBody>
      </p:sp>
      <p:pic>
        <p:nvPicPr>
          <p:cNvPr id="7" name="Grafik 6" descr="Ein Bild, das Person, sitzend, drinnen, Laptop enthält.&#10;&#10;Automatisch generierte Beschreibung">
            <a:extLst>
              <a:ext uri="{FF2B5EF4-FFF2-40B4-BE49-F238E27FC236}">
                <a16:creationId xmlns:a16="http://schemas.microsoft.com/office/drawing/2014/main" id="{83D7ECFE-C733-40C8-8E5B-85F1028E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94" y="2506979"/>
            <a:ext cx="6497956" cy="43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FF00"/>
                </a:solidFill>
              </a:rPr>
              <a:t>Einblick sie in die Prozesse gewinnen, welche sich z.B. in Robotern abspielen</a:t>
            </a:r>
            <a:endParaRPr lang="de-AT" sz="2400" b="1" dirty="0">
              <a:solidFill>
                <a:srgbClr val="FFFF00"/>
              </a:solidFill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1EEE9B-3CD0-4F05-BBAC-A822BF35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06" y="2634550"/>
            <a:ext cx="7223859" cy="42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0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</a:rPr>
              <a:t>Lernen, möglichst angstfrei unseren eigenen individuellen Weg zu gehen</a:t>
            </a:r>
            <a:endParaRPr lang="de-AT" sz="2800" b="1" dirty="0">
              <a:solidFill>
                <a:srgbClr val="FFFF00"/>
              </a:solidFill>
            </a:endParaRPr>
          </a:p>
        </p:txBody>
      </p:sp>
      <p:pic>
        <p:nvPicPr>
          <p:cNvPr id="6" name="Grafik 5" descr="Ein Bild, das draußen, Baum, Gras, Straße enthält.&#10;&#10;Automatisch generierte Beschreibung">
            <a:extLst>
              <a:ext uri="{FF2B5EF4-FFF2-40B4-BE49-F238E27FC236}">
                <a16:creationId xmlns:a16="http://schemas.microsoft.com/office/drawing/2014/main" id="{D6C5D5C7-C7BA-496E-AB57-0F349464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48" y="2473283"/>
            <a:ext cx="7981951" cy="43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2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198562" y="1978639"/>
            <a:ext cx="979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FF00"/>
                </a:solidFill>
              </a:rPr>
              <a:t>Lernen, Verantwortung dafür zu übernehmen, was uns wirklich wichtig ist</a:t>
            </a:r>
            <a:endParaRPr lang="de-AT" sz="2400" b="1" dirty="0">
              <a:solidFill>
                <a:srgbClr val="FFFF00"/>
              </a:solidFill>
            </a:endParaRPr>
          </a:p>
        </p:txBody>
      </p:sp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C7CABCD2-F961-412C-9DE1-8FB7129E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21756"/>
            <a:ext cx="7667625" cy="42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8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100" b="1" dirty="0">
                <a:solidFill>
                  <a:srgbClr val="FFFF00"/>
                </a:solidFill>
              </a:rPr>
              <a:t>Bildungsprozesse können viel individueller und eigenverantwortlicher organisiert werden</a:t>
            </a:r>
            <a:endParaRPr lang="de-AT" sz="2100" b="1" dirty="0">
              <a:solidFill>
                <a:srgbClr val="FFFF00"/>
              </a:solidFill>
            </a:endParaRPr>
          </a:p>
        </p:txBody>
      </p:sp>
      <p:pic>
        <p:nvPicPr>
          <p:cNvPr id="8" name="Grafik 7" descr="Ein Bild, das Person, Tisch, drinnen, Laptop enthält.&#10;&#10;Automatisch generierte Beschreibung">
            <a:extLst>
              <a:ext uri="{FF2B5EF4-FFF2-40B4-BE49-F238E27FC236}">
                <a16:creationId xmlns:a16="http://schemas.microsoft.com/office/drawing/2014/main" id="{60FB361E-6C7E-4BBA-B388-CC40CD7F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93" y="2412179"/>
            <a:ext cx="6677407" cy="44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8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Künstliche Intelligenz als Werkzeug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i="1" dirty="0"/>
              <a:t>Ohne Bewusstsein ist sie aber „zweckbefreit“ und bleibt somit auf der Ebene eines Werkzeugs, das erst mit dem Einsatz durch den Menschen einen Sinn bekommt.</a:t>
            </a:r>
          </a:p>
          <a:p>
            <a:pPr marL="0" indent="0">
              <a:buNone/>
            </a:pPr>
            <a:r>
              <a:rPr lang="de-DE" sz="3600" i="1" dirty="0">
                <a:solidFill>
                  <a:srgbClr val="FFC000"/>
                </a:solidFill>
              </a:rPr>
              <a:t>„Autonome/Generelle/Starke“ KI gibt es noch nicht.  </a:t>
            </a:r>
            <a:endParaRPr lang="de-A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46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 Man muss sich verlassen können, dass uns das Kollektiv auch einen gewissen Schutz </a:t>
            </a:r>
            <a:r>
              <a:rPr lang="de-DE" sz="2100" b="1" dirty="0">
                <a:solidFill>
                  <a:srgbClr val="FFFF00"/>
                </a:solidFill>
              </a:rPr>
              <a:t>bietet</a:t>
            </a:r>
            <a:endParaRPr lang="de-AT" sz="2100" b="1" dirty="0">
              <a:solidFill>
                <a:srgbClr val="FFFF00"/>
              </a:solidFill>
            </a:endParaRPr>
          </a:p>
        </p:txBody>
      </p:sp>
      <p:pic>
        <p:nvPicPr>
          <p:cNvPr id="6" name="Grafik 5" descr="Ein Bild, das Person, Menge, draußen, haltend enthält.&#10;&#10;Automatisch generierte Beschreibung">
            <a:extLst>
              <a:ext uri="{FF2B5EF4-FFF2-40B4-BE49-F238E27FC236}">
                <a16:creationId xmlns:a16="http://schemas.microsoft.com/office/drawing/2014/main" id="{0C15C99B-2792-478D-9BF2-5A623215B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4" y="2524126"/>
            <a:ext cx="6500811" cy="4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47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Auswirkungen der Digitalisierung und der KI auf das Bildungssystem 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43274-B073-4621-AE3D-AFA224E6CDA5}"/>
              </a:ext>
            </a:extLst>
          </p:cNvPr>
          <p:cNvSpPr/>
          <p:nvPr/>
        </p:nvSpPr>
        <p:spPr>
          <a:xfrm>
            <a:off x="1009649" y="1950064"/>
            <a:ext cx="10391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 Dies erfordert eine neue Kultur der Achtsamkeit </a:t>
            </a:r>
            <a:endParaRPr lang="de-AT" sz="2100" b="1" dirty="0">
              <a:solidFill>
                <a:srgbClr val="FFFF00"/>
              </a:solidFill>
            </a:endParaRPr>
          </a:p>
        </p:txBody>
      </p:sp>
      <p:pic>
        <p:nvPicPr>
          <p:cNvPr id="5" name="Grafik 4" descr="Ein Bild, das rot, Helm, Tisch, Schüssel enthält.&#10;&#10;Automatisch generierte Beschreibung">
            <a:extLst>
              <a:ext uri="{FF2B5EF4-FFF2-40B4-BE49-F238E27FC236}">
                <a16:creationId xmlns:a16="http://schemas.microsoft.com/office/drawing/2014/main" id="{0E0D7FAB-2618-415E-86F7-724DD573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38" y="2502568"/>
            <a:ext cx="6161121" cy="43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1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Krone der Schöpfung?</a:t>
            </a:r>
            <a:endParaRPr lang="de-AT" dirty="0"/>
          </a:p>
        </p:txBody>
      </p:sp>
      <p:pic>
        <p:nvPicPr>
          <p:cNvPr id="5" name="Grafik 4" descr="Ein Bild, das Tier, Säugetier, draußen, schwarz enthält.&#10;&#10;Automatisch generierte Beschreibung">
            <a:extLst>
              <a:ext uri="{FF2B5EF4-FFF2-40B4-BE49-F238E27FC236}">
                <a16:creationId xmlns:a16="http://schemas.microsoft.com/office/drawing/2014/main" id="{E4E965C1-9F55-40E0-9CAF-6E5D9C29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" y="1765775"/>
            <a:ext cx="4814889" cy="3209926"/>
          </a:xfrm>
          <a:prstGeom prst="rect">
            <a:avLst/>
          </a:prstGeom>
        </p:spPr>
      </p:pic>
      <p:pic>
        <p:nvPicPr>
          <p:cNvPr id="8" name="Grafik 7" descr="Ein Bild, das Person, haltend, Frau, tragen enthält.&#10;&#10;Automatisch generierte Beschreibung">
            <a:extLst>
              <a:ext uri="{FF2B5EF4-FFF2-40B4-BE49-F238E27FC236}">
                <a16:creationId xmlns:a16="http://schemas.microsoft.com/office/drawing/2014/main" id="{FFC73DDD-AF21-43FC-A5B3-FA6A75F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45" y="3874611"/>
            <a:ext cx="3917871" cy="2611914"/>
          </a:xfrm>
          <a:prstGeom prst="rect">
            <a:avLst/>
          </a:prstGeom>
        </p:spPr>
      </p:pic>
      <p:pic>
        <p:nvPicPr>
          <p:cNvPr id="10" name="Grafik 9" descr="Ein Bild, das weiß, tragen, sitzend, Tisch enthält.&#10;&#10;Automatisch generierte Beschreibung">
            <a:extLst>
              <a:ext uri="{FF2B5EF4-FFF2-40B4-BE49-F238E27FC236}">
                <a16:creationId xmlns:a16="http://schemas.microsoft.com/office/drawing/2014/main" id="{69AD4F45-203C-4306-A9DC-5EB11C33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28" y="1962149"/>
            <a:ext cx="429071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1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Krone der Schöpfung?</a:t>
            </a:r>
            <a:endParaRPr lang="de-AT" dirty="0"/>
          </a:p>
        </p:txBody>
      </p:sp>
      <p:pic>
        <p:nvPicPr>
          <p:cNvPr id="4" name="Grafik 3" descr="Ein Bild, das Katze, jung, suchend, Mädchen enthält.&#10;&#10;Automatisch generierte Beschreibung">
            <a:extLst>
              <a:ext uri="{FF2B5EF4-FFF2-40B4-BE49-F238E27FC236}">
                <a16:creationId xmlns:a16="http://schemas.microsoft.com/office/drawing/2014/main" id="{F706E1E7-7578-4ED5-B005-50E68078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0443"/>
            <a:ext cx="9029700" cy="51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7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E922-12D9-47DC-BC66-2727AE0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de-AT" b="1" dirty="0"/>
              <a:t>Und was ist mit der Gentechnik?</a:t>
            </a:r>
            <a:endParaRPr lang="de-AT" dirty="0"/>
          </a:p>
        </p:txBody>
      </p:sp>
      <p:pic>
        <p:nvPicPr>
          <p:cNvPr id="5" name="Grafik 4" descr="Ein Bild, das weiß, tragen, sitzend, Tisch enthält.&#10;&#10;Automatisch generierte Beschreibung">
            <a:extLst>
              <a:ext uri="{FF2B5EF4-FFF2-40B4-BE49-F238E27FC236}">
                <a16:creationId xmlns:a16="http://schemas.microsoft.com/office/drawing/2014/main" id="{453FAE1E-3C23-464D-B33C-8359908E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417" y="3429000"/>
            <a:ext cx="3321844" cy="3429000"/>
          </a:xfrm>
          <a:prstGeom prst="rect">
            <a:avLst/>
          </a:prstGeom>
        </p:spPr>
      </p:pic>
      <p:pic>
        <p:nvPicPr>
          <p:cNvPr id="7" name="Grafik 6" descr="Ein Bild, das draußen, Kleidung, Person, Wasser enthält.&#10;&#10;Automatisch generierte Beschreibung">
            <a:extLst>
              <a:ext uri="{FF2B5EF4-FFF2-40B4-BE49-F238E27FC236}">
                <a16:creationId xmlns:a16="http://schemas.microsoft.com/office/drawing/2014/main" id="{BF207612-190C-4C64-AFD1-ADBAE5A8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6" y="2097088"/>
            <a:ext cx="7445863" cy="45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7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  Weitere </a:t>
            </a:r>
            <a:r>
              <a:rPr lang="de-DE" dirty="0" err="1"/>
              <a:t>InFos</a:t>
            </a:r>
            <a:r>
              <a:rPr lang="de-DE" dirty="0"/>
              <a:t> auf kaernten-digital.at	</a:t>
            </a:r>
          </a:p>
        </p:txBody>
      </p:sp>
      <p:pic>
        <p:nvPicPr>
          <p:cNvPr id="6" name="Bildplatzhalter 5" descr="Schaltkreis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1" y="783406"/>
            <a:ext cx="9912354" cy="3299778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1325941"/>
          </a:xfrm>
        </p:spPr>
        <p:txBody>
          <a:bodyPr rtlCol="0">
            <a:normAutofit/>
          </a:bodyPr>
          <a:lstStyle/>
          <a:p>
            <a:pPr algn="ctr"/>
            <a:r>
              <a:rPr lang="de-AT" sz="2400" dirty="0"/>
              <a:t>https://tinyurl.com/y6q2darh</a:t>
            </a:r>
            <a:endParaRPr lang="de-DE" sz="2400" dirty="0"/>
          </a:p>
        </p:txBody>
      </p:sp>
      <p:pic>
        <p:nvPicPr>
          <p:cNvPr id="5" name="Grafik 4" descr="Ein Bild, das Kreuzworträtsel, Text, drinnen enthält.&#10;&#10;Automatisch generierte Beschreibung">
            <a:extLst>
              <a:ext uri="{FF2B5EF4-FFF2-40B4-BE49-F238E27FC236}">
                <a16:creationId xmlns:a16="http://schemas.microsoft.com/office/drawing/2014/main" id="{8F3E51F9-FDDD-4B3E-8FA9-A59A3CA6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1037487"/>
            <a:ext cx="2857500" cy="28575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C09E8-C8EF-42ED-B820-8953CD03617D}"/>
              </a:ext>
            </a:extLst>
          </p:cNvPr>
          <p:cNvSpPr/>
          <p:nvPr/>
        </p:nvSpPr>
        <p:spPr>
          <a:xfrm>
            <a:off x="2535622" y="1971630"/>
            <a:ext cx="402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dirty="0">
                <a:ln/>
                <a:solidFill>
                  <a:srgbClr val="FFFF00"/>
                </a:solidFill>
              </a:rPr>
              <a:t>Vielen Dank! </a:t>
            </a:r>
            <a:endParaRPr lang="de-DE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„Schwache“ Künstliche Intelligenz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i="1" dirty="0"/>
              <a:t>John McCarthy, oft als „Vater“ der KI bezeichnet, begnügte sich mit einer eher „schwachen“ Definition. </a:t>
            </a:r>
            <a:br>
              <a:rPr lang="de-DE" sz="3600" i="1" dirty="0"/>
            </a:br>
            <a:r>
              <a:rPr lang="de-DE" sz="3600" i="1" dirty="0"/>
              <a:t>Laut ihm ist es </a:t>
            </a:r>
            <a:r>
              <a:rPr lang="de-AT" sz="3600" i="1" dirty="0"/>
              <a:t>Intelligenz, auch wenn das System, das sie implementiert, nur ein Computer ist, der einem Programm mechanisch folgt.</a:t>
            </a:r>
          </a:p>
        </p:txBody>
      </p:sp>
    </p:spTree>
    <p:extLst>
      <p:ext uri="{BB962C8B-B14F-4D97-AF65-F5344CB8AC3E}">
        <p14:creationId xmlns:p14="http://schemas.microsoft.com/office/powerpoint/2010/main" val="36145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Wo verortet sich KI?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 err="1"/>
              <a:t>Machine</a:t>
            </a:r>
            <a:r>
              <a:rPr lang="de-AT" sz="3600" dirty="0"/>
              <a:t> Learning</a:t>
            </a:r>
          </a:p>
          <a:p>
            <a:pPr marL="0" indent="0">
              <a:buNone/>
            </a:pPr>
            <a:r>
              <a:rPr lang="de-AT" sz="3600" dirty="0"/>
              <a:t>Computer Science</a:t>
            </a:r>
          </a:p>
          <a:p>
            <a:pPr marL="0" indent="0">
              <a:buNone/>
            </a:pPr>
            <a:r>
              <a:rPr lang="de-AT" sz="3600" dirty="0"/>
              <a:t>Deep Learning </a:t>
            </a:r>
          </a:p>
          <a:p>
            <a:pPr marL="0" indent="0">
              <a:buNone/>
            </a:pPr>
            <a:r>
              <a:rPr lang="de-AT" sz="3600" dirty="0"/>
              <a:t>Data Science</a:t>
            </a:r>
          </a:p>
          <a:p>
            <a:pPr marL="0" indent="0">
              <a:buNone/>
            </a:pPr>
            <a:r>
              <a:rPr lang="de-AT" sz="3600" dirty="0"/>
              <a:t>KI (AI)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72776B-6829-46EB-B218-2D572AD34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603" y="2005806"/>
            <a:ext cx="6012346" cy="354171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6817C2A-520E-49EA-8327-F8D1B6188E2E}"/>
              </a:ext>
            </a:extLst>
          </p:cNvPr>
          <p:cNvSpPr/>
          <p:nvPr/>
        </p:nvSpPr>
        <p:spPr>
          <a:xfrm>
            <a:off x="5271603" y="5870150"/>
            <a:ext cx="488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>
                <a:hlinkClick r:id="rId5"/>
              </a:rPr>
              <a:t>https://course.elementsofai.com/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2254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Wo verortet sich KI?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 err="1"/>
              <a:t>Machine</a:t>
            </a:r>
            <a:r>
              <a:rPr lang="de-AT" sz="3600" dirty="0"/>
              <a:t> Learning </a:t>
            </a:r>
            <a:r>
              <a:rPr lang="de-AT" sz="3600" b="1" dirty="0">
                <a:solidFill>
                  <a:srgbClr val="FFFF00"/>
                </a:solidFill>
              </a:rPr>
              <a:t>C</a:t>
            </a:r>
          </a:p>
          <a:p>
            <a:pPr marL="0" indent="0">
              <a:buNone/>
            </a:pPr>
            <a:r>
              <a:rPr lang="de-AT" sz="3600" dirty="0"/>
              <a:t>Computer Science </a:t>
            </a:r>
            <a:r>
              <a:rPr lang="de-AT" sz="3600" b="1" dirty="0">
                <a:solidFill>
                  <a:srgbClr val="FFFF00"/>
                </a:solidFill>
              </a:rPr>
              <a:t>A</a:t>
            </a:r>
          </a:p>
          <a:p>
            <a:pPr marL="0" indent="0">
              <a:buNone/>
            </a:pPr>
            <a:r>
              <a:rPr lang="de-AT" sz="3600" dirty="0"/>
              <a:t>Deep Learning </a:t>
            </a:r>
            <a:r>
              <a:rPr lang="de-AT" sz="3600" b="1" dirty="0">
                <a:solidFill>
                  <a:srgbClr val="FFFF00"/>
                </a:solidFill>
              </a:rPr>
              <a:t>D</a:t>
            </a:r>
          </a:p>
          <a:p>
            <a:pPr marL="0" indent="0">
              <a:buNone/>
            </a:pPr>
            <a:r>
              <a:rPr lang="de-AT" sz="3600" dirty="0"/>
              <a:t>Data Science </a:t>
            </a:r>
            <a:r>
              <a:rPr lang="de-AT" sz="3600" b="1" dirty="0">
                <a:solidFill>
                  <a:srgbClr val="FFFF00"/>
                </a:solidFill>
              </a:rPr>
              <a:t>E</a:t>
            </a:r>
          </a:p>
          <a:p>
            <a:pPr marL="0" indent="0">
              <a:buNone/>
            </a:pPr>
            <a:r>
              <a:rPr lang="de-AT" sz="3600" dirty="0"/>
              <a:t>KI (AI)  </a:t>
            </a:r>
            <a:r>
              <a:rPr lang="de-AT" sz="3600" b="1" dirty="0"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72776B-6829-46EB-B218-2D572AD34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603" y="2005806"/>
            <a:ext cx="6012346" cy="354171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520C050-D5CF-4679-A482-E96312DA45B6}"/>
              </a:ext>
            </a:extLst>
          </p:cNvPr>
          <p:cNvSpPr/>
          <p:nvPr/>
        </p:nvSpPr>
        <p:spPr>
          <a:xfrm>
            <a:off x="5271603" y="5870150"/>
            <a:ext cx="488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>
                <a:hlinkClick r:id="rId5"/>
              </a:rPr>
              <a:t>https://course.elementsofai.com/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16083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/>
            <a:r>
              <a:rPr lang="de-AT" b="1" dirty="0"/>
              <a:t>Unterschied </a:t>
            </a:r>
            <a:r>
              <a:rPr lang="de-AT" b="1" dirty="0" err="1"/>
              <a:t>Machine</a:t>
            </a:r>
            <a:r>
              <a:rPr lang="de-AT" b="1" dirty="0"/>
              <a:t>/Deep Learning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0BBBE-C7D8-4085-99CE-6CEC4B38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125"/>
            <a:ext cx="10334625" cy="4029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 err="1">
                <a:solidFill>
                  <a:srgbClr val="FFFF00"/>
                </a:solidFill>
              </a:rPr>
              <a:t>Machine</a:t>
            </a:r>
            <a:r>
              <a:rPr lang="de-AT" sz="3600" dirty="0">
                <a:solidFill>
                  <a:srgbClr val="FFFF00"/>
                </a:solidFill>
              </a:rPr>
              <a:t> Learning</a:t>
            </a:r>
            <a:r>
              <a:rPr lang="de-AT" sz="3600" dirty="0"/>
              <a:t>: Handschriftliche Eingaben erkennen, also die richtigen Buchstaben zuordnen</a:t>
            </a:r>
            <a:endParaRPr lang="de-AT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3600" dirty="0"/>
              <a:t>Bsp. </a:t>
            </a:r>
            <a:r>
              <a:rPr lang="de-AT" sz="3600" dirty="0">
                <a:solidFill>
                  <a:srgbClr val="FFFF00"/>
                </a:solidFill>
              </a:rPr>
              <a:t>Deep Learning (Deep </a:t>
            </a:r>
            <a:r>
              <a:rPr lang="de-AT" sz="3600" dirty="0" err="1">
                <a:solidFill>
                  <a:srgbClr val="FFFF00"/>
                </a:solidFill>
              </a:rPr>
              <a:t>Neural</a:t>
            </a:r>
            <a:r>
              <a:rPr lang="de-AT" sz="3600" dirty="0">
                <a:solidFill>
                  <a:srgbClr val="FFFF00"/>
                </a:solidFill>
              </a:rPr>
              <a:t> Networking)</a:t>
            </a:r>
            <a:r>
              <a:rPr lang="de-AT" sz="3600" dirty="0"/>
              <a:t>: </a:t>
            </a:r>
          </a:p>
          <a:p>
            <a:pPr marL="0" indent="0">
              <a:buNone/>
            </a:pPr>
            <a:r>
              <a:rPr lang="de-AT" sz="3600" dirty="0"/>
              <a:t>Aufgrund der handschriftlichen Eingabe erkennen, ob die Person gesundheitliche Probleme hat oder haben wird</a:t>
            </a:r>
            <a:endParaRPr lang="de-A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48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9F5BB-97DB-4160-B47A-8FCEBC4F46E5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Modernes Design „Schaltkreis“</Template>
  <TotalTime>0</TotalTime>
  <Words>1005</Words>
  <Application>Microsoft Office PowerPoint</Application>
  <PresentationFormat>Breitbild</PresentationFormat>
  <Paragraphs>176</Paragraphs>
  <Slides>55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Arial</vt:lpstr>
      <vt:lpstr>Calibri</vt:lpstr>
      <vt:lpstr>Roboto</vt:lpstr>
      <vt:lpstr>Times New Roman</vt:lpstr>
      <vt:lpstr>Trebuchet MS</vt:lpstr>
      <vt:lpstr>Tw Cen MT</vt:lpstr>
      <vt:lpstr>Schaltkreis</vt:lpstr>
      <vt:lpstr>Künstliche Intelligenz Krone der Schöpfung? </vt:lpstr>
      <vt:lpstr>Dystopie  oder Eutopie?</vt:lpstr>
      <vt:lpstr>Was ist die Künstliche Intelligenz?</vt:lpstr>
      <vt:lpstr>Was ist die Künstliche Intelligenz?</vt:lpstr>
      <vt:lpstr>Künstliche Intelligenz als Werkzeug</vt:lpstr>
      <vt:lpstr>„Schwache“ Künstliche Intelligenz </vt:lpstr>
      <vt:lpstr>Wo verortet sich KI?</vt:lpstr>
      <vt:lpstr>Wo verortet sich KI?</vt:lpstr>
      <vt:lpstr>Unterschied Machine/Deep Learning</vt:lpstr>
      <vt:lpstr>Unterschied Machine/Deep Learning</vt:lpstr>
      <vt:lpstr>Unterschied Machine/Deep Learning</vt:lpstr>
      <vt:lpstr>Unterschied Machine/Deep Learning</vt:lpstr>
      <vt:lpstr>Der letzte (Menschliche) Schritt Fehlt</vt:lpstr>
      <vt:lpstr>Beispiel für Deep Learning</vt:lpstr>
      <vt:lpstr>Beispiele mit Relevanz für die Schule</vt:lpstr>
      <vt:lpstr>Beispiel „Künstliche Portraits“</vt:lpstr>
      <vt:lpstr>Beispiel „Künstliche Textproduktion 1“</vt:lpstr>
      <vt:lpstr>Beispiel „Künstliche Textproduktion 2“</vt:lpstr>
      <vt:lpstr>Beispiel „Künstliche Musik“</vt:lpstr>
      <vt:lpstr>Beispiel „Künstlich Verbesserte Vokalmusik“</vt:lpstr>
      <vt:lpstr>Beispiel „Künstlich VErbesserte Bilder“</vt:lpstr>
      <vt:lpstr>Beispiel „Zeichne selbst nach vorgabe“</vt:lpstr>
      <vt:lpstr>Künstliche Intelligenz im Unterricht</vt:lpstr>
      <vt:lpstr>Menschlicher Akteur Versus KI </vt:lpstr>
      <vt:lpstr>Zweckoientierung der Menschlichen Intelligenz</vt:lpstr>
      <vt:lpstr>Mensch: Aller Anfang ist das „Ich will!“</vt:lpstr>
      <vt:lpstr>das Wollen kommt vor dem Können </vt:lpstr>
      <vt:lpstr>das Wollen kommt vor dem Können </vt:lpstr>
      <vt:lpstr>Soziale Medien Unterstützen dies</vt:lpstr>
      <vt:lpstr>… auch durch ständige Beschleunigung</vt:lpstr>
      <vt:lpstr>Wissenschaft bedeutet auch Zweifel</vt:lpstr>
      <vt:lpstr>Zweifel können Bremser sein</vt:lpstr>
      <vt:lpstr>Im Können sind wir schon Weit</vt:lpstr>
      <vt:lpstr>Und im Dürfen?</vt:lpstr>
      <vt:lpstr>Wollen – Können - Dürfen</vt:lpstr>
      <vt:lpstr>Vergleich Entscheidungsfindung beim Menschen und bei der KI</vt:lpstr>
      <vt:lpstr>Vergleich Entscheidungsfindung beim Menschen und bei der KI</vt:lpstr>
      <vt:lpstr>Wozu für die Entscheidungsfindung  KI einsetzen?</vt:lpstr>
      <vt:lpstr>Wozu für die Entscheidungsfindung  KI einsetzen?</vt:lpstr>
      <vt:lpstr>Wozu Auch für Politische  Entscheidungsfindung  KI einsetzen?</vt:lpstr>
      <vt:lpstr>Mögliche Vorteile bei Entscheidungsfindung Unter Einsatz von KI</vt:lpstr>
      <vt:lpstr>Schöne neue Arbeitswelt   Die Entroboterisierung des Menschen</vt:lpstr>
      <vt:lpstr>KI kann viel, aber sie kann vor allem das „Zwischenmenschliche“ nicht wirklich ersetzen</vt:lpstr>
      <vt:lpstr>Was bleibt für den Menschen?</vt:lpstr>
      <vt:lpstr>Auswirkungen der Digitalisierung und der KI auf das Bildungssystem </vt:lpstr>
      <vt:lpstr>Auswirkungen der Digitalisierung und der KI auf das Bildungssystem </vt:lpstr>
      <vt:lpstr>Auswirkungen der Digitalisierung und der KI auf das Bildungssystem </vt:lpstr>
      <vt:lpstr>Auswirkungen der Digitalisierung und der KI auf das Bildungssystem </vt:lpstr>
      <vt:lpstr>Auswirkungen der Digitalisierung und der KI auf das Bildungssystem </vt:lpstr>
      <vt:lpstr>Auswirkungen der Digitalisierung und der KI auf das Bildungssystem </vt:lpstr>
      <vt:lpstr>Auswirkungen der Digitalisierung und der KI auf das Bildungssystem </vt:lpstr>
      <vt:lpstr>Krone der Schöpfung?</vt:lpstr>
      <vt:lpstr>Krone der Schöpfung?</vt:lpstr>
      <vt:lpstr>Und was ist mit der Gentechnik?</vt:lpstr>
      <vt:lpstr>  Weitere InFos auf kaernten-digital.at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2019-09-18T06:41:46Z</dcterms:created>
  <dcterms:modified xsi:type="dcterms:W3CDTF">2019-11-22T10:45:16Z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