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487" r:id="rId2"/>
    <p:sldId id="280" r:id="rId3"/>
    <p:sldId id="590" r:id="rId4"/>
    <p:sldId id="570" r:id="rId5"/>
    <p:sldId id="586" r:id="rId6"/>
    <p:sldId id="571" r:id="rId7"/>
    <p:sldId id="591" r:id="rId8"/>
    <p:sldId id="573" r:id="rId9"/>
    <p:sldId id="574" r:id="rId10"/>
    <p:sldId id="575" r:id="rId11"/>
    <p:sldId id="576" r:id="rId12"/>
    <p:sldId id="577" r:id="rId13"/>
    <p:sldId id="578" r:id="rId14"/>
    <p:sldId id="587" r:id="rId15"/>
    <p:sldId id="579" r:id="rId16"/>
    <p:sldId id="580" r:id="rId17"/>
    <p:sldId id="581" r:id="rId18"/>
    <p:sldId id="582" r:id="rId19"/>
    <p:sldId id="588" r:id="rId20"/>
    <p:sldId id="583" r:id="rId21"/>
    <p:sldId id="584" r:id="rId22"/>
    <p:sldId id="585" r:id="rId23"/>
    <p:sldId id="5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a" initials="f" lastIdx="1" clrIdx="0">
    <p:extLst/>
  </p:cmAuthor>
  <p:cmAuthor id="2" name="Barbara Buchegger" initials="BB [3]" lastIdx="1" clrIdx="1"/>
  <p:cmAuthor id="3" name="Barbara Buchegger" initials="BB [4]" lastIdx="1" clrIdx="2"/>
  <p:cmAuthor id="4" name="Marlene Kettinger" initials="MK" lastIdx="2" clrIdx="3"/>
  <p:cmAuthor id="5" name="Barbara Buchegger" initials="BB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3D"/>
    <a:srgbClr val="E6E6E6"/>
    <a:srgbClr val="60AD63"/>
    <a:srgbClr val="BDD7EE"/>
    <a:srgbClr val="FFFD9F"/>
    <a:srgbClr val="ED83AF"/>
    <a:srgbClr val="FFC000"/>
    <a:srgbClr val="ED7D31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10" autoAdjust="0"/>
    <p:restoredTop sz="94695" autoAdjust="0"/>
  </p:normalViewPr>
  <p:slideViewPr>
    <p:cSldViewPr snapToGrid="0" showGuides="1">
      <p:cViewPr varScale="1">
        <p:scale>
          <a:sx n="112" d="100"/>
          <a:sy n="112" d="100"/>
        </p:scale>
        <p:origin x="384" y="45"/>
      </p:cViewPr>
      <p:guideLst>
        <p:guide orient="horz" pos="550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F06C4-ADF8-4350-A037-0F83E0B0DC09}" type="datetimeFigureOut">
              <a:rPr lang="de-AT" smtClean="0"/>
              <a:pPr/>
              <a:t>03.09.2018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9136F-CA9D-4FE5-85DC-58A8F95C26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400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540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284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1" dirty="0">
                <a:solidFill>
                  <a:srgbClr val="434F55"/>
                </a:solidFill>
                <a:latin typeface="Gill Sans MT" panose="020B0502020104020203" pitchFamily="34" charset="0"/>
              </a:rPr>
              <a:t>Ab 2018/19 verbindlich in Sek 1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22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91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988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305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12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11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930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9136F-CA9D-4FE5-85DC-58A8F95C26FC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491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57350"/>
            <a:ext cx="9144000" cy="272846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91" y="1950065"/>
            <a:ext cx="5530362" cy="180681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04" y="407377"/>
            <a:ext cx="2600027" cy="6651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03" y="1657350"/>
            <a:ext cx="2976197" cy="272846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383376"/>
            <a:ext cx="9144000" cy="41763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39591" y="4334791"/>
            <a:ext cx="467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0" dirty="0">
                <a:solidFill>
                  <a:schemeClr val="bg1"/>
                </a:solidFill>
                <a:latin typeface="Gill Sans MT" panose="020B0502020104020203" pitchFamily="34" charset="0"/>
              </a:rPr>
              <a:t>www.saferinternet.at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4F7170-6E97-7149-B77F-EC90506903FF}"/>
              </a:ext>
            </a:extLst>
          </p:cNvPr>
          <p:cNvSpPr txBox="1"/>
          <p:nvPr userDrawn="1"/>
        </p:nvSpPr>
        <p:spPr>
          <a:xfrm>
            <a:off x="5527964" y="5943600"/>
            <a:ext cx="184731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de-AT" sz="1900" b="1" dirty="0" err="1"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5CD9D10-147A-4D94-9958-6D80B0DED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56" y="6389973"/>
            <a:ext cx="913261" cy="378351"/>
          </a:xfrm>
          <a:prstGeom prst="rect">
            <a:avLst/>
          </a:prstGeom>
        </p:spPr>
      </p:pic>
      <p:pic>
        <p:nvPicPr>
          <p:cNvPr id="32" name="Picture 2" descr="Z:\OIAT_Vorlagen\Logos\Extern\Facebook\Wordmark\PNG\Facebook-06-2015-Blue.png">
            <a:extLst>
              <a:ext uri="{FF2B5EF4-FFF2-40B4-BE49-F238E27FC236}">
                <a16:creationId xmlns:a16="http://schemas.microsoft.com/office/drawing/2014/main" id="{E0DEDAAB-350B-4D24-B926-5D86C74A9A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443" y="6360282"/>
            <a:ext cx="1084367" cy="4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25E0F001-0EFC-4346-9490-8129C88E2D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7" y="6460111"/>
            <a:ext cx="2158307" cy="32648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B4B3AEA-B6DB-409A-A780-E17E4463F9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34" y="6389973"/>
            <a:ext cx="1204917" cy="41763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9A5BE35-B97D-4497-95A2-A586ED83AD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6" y="6358893"/>
            <a:ext cx="412704" cy="41270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154D034-25F3-4C28-9560-2ACCDA8236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1" y="6381381"/>
            <a:ext cx="1162202" cy="417490"/>
          </a:xfrm>
          <a:prstGeom prst="rect">
            <a:avLst/>
          </a:prstGeom>
        </p:spPr>
      </p:pic>
      <p:pic>
        <p:nvPicPr>
          <p:cNvPr id="37" name="Grafik 36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EE0EFB13-4D5E-4831-B283-3C2E76C6BA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81" y="6544432"/>
            <a:ext cx="846304" cy="15783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056C261-0A36-485C-B104-54185CB170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20" y="6498538"/>
            <a:ext cx="595913" cy="2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7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ßzeile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43570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04" y="407377"/>
            <a:ext cx="2600027" cy="66516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5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084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w w w . s a f e r i n t e r n e t . a t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499475" y="6642000"/>
            <a:ext cx="53975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DC49-F5DB-4552-B45C-0EB0BBDA9454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8" name="Rectangle 62"/>
          <p:cNvSpPr>
            <a:spLocks noChangeArrowheads="1"/>
          </p:cNvSpPr>
          <p:nvPr userDrawn="1"/>
        </p:nvSpPr>
        <p:spPr bwMode="auto">
          <a:xfrm>
            <a:off x="4959349" y="1590674"/>
            <a:ext cx="1155701" cy="1619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Dokumente und Einstellungen\Antje\Anwendungsdaten\Microsoft\Media Catalog\SaferInternet-Grafik4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46" y="1671637"/>
            <a:ext cx="3026754" cy="49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w w w . s a f e r i n t e r n e t . a t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499475" y="6642000"/>
            <a:ext cx="53975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DC49-F5DB-4552-B45C-0EB0BBDA9454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  <p:sp>
        <p:nvSpPr>
          <p:cNvPr id="8" name="Rectangle 62"/>
          <p:cNvSpPr>
            <a:spLocks noChangeArrowheads="1"/>
          </p:cNvSpPr>
          <p:nvPr userDrawn="1"/>
        </p:nvSpPr>
        <p:spPr bwMode="auto">
          <a:xfrm>
            <a:off x="4959349" y="1590674"/>
            <a:ext cx="1155701" cy="1619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0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Dokumente und Einstellungen\Antje\Anwendungsdaten\Microsoft\Media Catalog\SaferInternet-Grafik4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46" y="1671637"/>
            <a:ext cx="3026754" cy="49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w w w . s a f e r i n t e r n e t . a t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499475" y="6642000"/>
            <a:ext cx="53975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DC49-F5DB-4552-B45C-0EB0BBDA9454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  <p:sp>
        <p:nvSpPr>
          <p:cNvPr id="8" name="Rectangle 62"/>
          <p:cNvSpPr>
            <a:spLocks noChangeArrowheads="1"/>
          </p:cNvSpPr>
          <p:nvPr userDrawn="1"/>
        </p:nvSpPr>
        <p:spPr bwMode="auto">
          <a:xfrm>
            <a:off x="4959349" y="1590674"/>
            <a:ext cx="1155701" cy="1619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5"/>
          <p:cNvSpPr>
            <a:spLocks noChangeArrowheads="1"/>
          </p:cNvSpPr>
          <p:nvPr userDrawn="1"/>
        </p:nvSpPr>
        <p:spPr bwMode="auto">
          <a:xfrm>
            <a:off x="6115050" y="1671636"/>
            <a:ext cx="3033713" cy="4970704"/>
          </a:xfrm>
          <a:prstGeom prst="rect">
            <a:avLst/>
          </a:prstGeom>
          <a:solidFill>
            <a:srgbClr val="ED6E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6294473" y="2037600"/>
            <a:ext cx="2668773" cy="441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w w w . s a f e r i n t e r n e t . a t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499475" y="6642000"/>
            <a:ext cx="53975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A9B4-62DD-40BE-94BE-C6917B595AC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9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  <p:sp>
        <p:nvSpPr>
          <p:cNvPr id="10" name="Rectangle 62"/>
          <p:cNvSpPr>
            <a:spLocks noChangeArrowheads="1"/>
          </p:cNvSpPr>
          <p:nvPr userDrawn="1"/>
        </p:nvSpPr>
        <p:spPr bwMode="auto">
          <a:xfrm>
            <a:off x="4959349" y="1590674"/>
            <a:ext cx="1155701" cy="1619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0" y="573088"/>
            <a:ext cx="9148763" cy="1123950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latin typeface="Arial"/>
              <a:ea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24450" y="1228725"/>
            <a:ext cx="3686175" cy="4867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8100"/>
              </a:buClr>
              <a:buSzPct val="70000"/>
              <a:buFont typeface="Wingdings" pitchFamily="2" charset="2"/>
              <a:buNone/>
              <a:defRPr/>
            </a:pPr>
            <a:endParaRPr lang="de-DE" altLang="de-DE" sz="1800" dirty="0">
              <a:solidFill>
                <a:srgbClr val="4D4D4D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" name="Rectangle 49"/>
          <p:cNvSpPr>
            <a:spLocks noChangeArrowheads="1"/>
          </p:cNvSpPr>
          <p:nvPr userDrawn="1"/>
        </p:nvSpPr>
        <p:spPr bwMode="white">
          <a:xfrm>
            <a:off x="-9525" y="1752600"/>
            <a:ext cx="6124575" cy="4905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latin typeface="Arial"/>
              <a:ea typeface="+mn-ea"/>
            </a:endParaRPr>
          </a:p>
        </p:txBody>
      </p:sp>
      <p:sp>
        <p:nvSpPr>
          <p:cNvPr id="5" name="Rectangle 50"/>
          <p:cNvSpPr>
            <a:spLocks noChangeArrowheads="1"/>
          </p:cNvSpPr>
          <p:nvPr userDrawn="1"/>
        </p:nvSpPr>
        <p:spPr bwMode="auto">
          <a:xfrm>
            <a:off x="-12700" y="6640513"/>
            <a:ext cx="9169400" cy="217487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latin typeface="Arial"/>
              <a:ea typeface="+mn-ea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latin typeface="Arial"/>
              <a:ea typeface="+mn-ea"/>
            </a:endParaRPr>
          </a:p>
        </p:txBody>
      </p:sp>
      <p:pic>
        <p:nvPicPr>
          <p:cNvPr id="7" name="Picture 63" descr="C:\Dokumente und Einstellungen\Antje\Anwendungsdaten\Microsoft\Media Catalog\SaferInternet-Bild-Head3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571500"/>
            <a:ext cx="1155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2"/>
          <p:cNvSpPr>
            <a:spLocks noChangeArrowheads="1"/>
          </p:cNvSpPr>
          <p:nvPr userDrawn="1"/>
        </p:nvSpPr>
        <p:spPr bwMode="auto">
          <a:xfrm>
            <a:off x="4959350" y="1590675"/>
            <a:ext cx="1154113" cy="161925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latin typeface="Arial"/>
              <a:ea typeface="+mn-ea"/>
            </a:endParaRPr>
          </a:p>
        </p:txBody>
      </p:sp>
      <p:pic>
        <p:nvPicPr>
          <p:cNvPr id="9" name="Picture 66" descr="C:\Dokumente und Einstellungen\Antje\Anwendungsdaten\Microsoft\Media Catalog\Saferinternet.at_Logo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62663" y="95250"/>
            <a:ext cx="175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 w w . s a f e r i n t e r n e t . a t </a:t>
            </a:r>
          </a:p>
        </p:txBody>
      </p:sp>
    </p:spTree>
    <p:extLst>
      <p:ext uri="{BB962C8B-B14F-4D97-AF65-F5344CB8AC3E}">
        <p14:creationId xmlns:p14="http://schemas.microsoft.com/office/powerpoint/2010/main" val="191925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Dokumente und Einstellungen\Antje\Anwendungsdaten\Microsoft\Media Catalog\SaferInternet-Grafik4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46" y="1671637"/>
            <a:ext cx="3026754" cy="49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90513" y="6642100"/>
            <a:ext cx="4981575" cy="21907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/>
              <a:t>w w w . s a f e r i n t e r n e t . a t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499475" y="6642000"/>
            <a:ext cx="53975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DC49-F5DB-4552-B45C-0EB0BBDA9454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  <p:sp>
        <p:nvSpPr>
          <p:cNvPr id="8" name="Rectangle 62"/>
          <p:cNvSpPr>
            <a:spLocks noChangeArrowheads="1"/>
          </p:cNvSpPr>
          <p:nvPr userDrawn="1"/>
        </p:nvSpPr>
        <p:spPr bwMode="auto">
          <a:xfrm>
            <a:off x="4959349" y="1590674"/>
            <a:ext cx="1155701" cy="1619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de-AT" altLang="de-DE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 userDrawn="1"/>
        </p:nvSpPr>
        <p:spPr bwMode="auto">
          <a:xfrm>
            <a:off x="0" y="1590675"/>
            <a:ext cx="9148763" cy="5267325"/>
          </a:xfrm>
          <a:prstGeom prst="rect">
            <a:avLst/>
          </a:prstGeom>
          <a:solidFill>
            <a:srgbClr val="ED6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defRPr/>
            </a:pPr>
            <a:endParaRPr lang="de-AT" altLang="de-DE" dirty="0">
              <a:ea typeface="+mn-ea"/>
            </a:endParaRPr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0" y="573088"/>
            <a:ext cx="9148763" cy="1123950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DE" altLang="de-DE" dirty="0"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24450" y="1228725"/>
            <a:ext cx="3686175" cy="4867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8100"/>
              </a:buClr>
              <a:buSzPct val="70000"/>
              <a:buFont typeface="Wingdings" pitchFamily="2" charset="2"/>
              <a:buNone/>
              <a:defRPr/>
            </a:pPr>
            <a:endParaRPr lang="de-DE" altLang="de-DE" sz="1800" dirty="0">
              <a:solidFill>
                <a:srgbClr val="4D4D4D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7" name="Rectangle 49"/>
          <p:cNvSpPr>
            <a:spLocks noChangeArrowheads="1"/>
          </p:cNvSpPr>
          <p:nvPr userDrawn="1"/>
        </p:nvSpPr>
        <p:spPr bwMode="white">
          <a:xfrm>
            <a:off x="-9525" y="1752600"/>
            <a:ext cx="6124575" cy="4905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DE" altLang="de-DE" dirty="0">
              <a:ea typeface="+mn-ea"/>
            </a:endParaRPr>
          </a:p>
        </p:txBody>
      </p:sp>
      <p:sp>
        <p:nvSpPr>
          <p:cNvPr id="8" name="Rectangle 50"/>
          <p:cNvSpPr>
            <a:spLocks noChangeArrowheads="1"/>
          </p:cNvSpPr>
          <p:nvPr userDrawn="1"/>
        </p:nvSpPr>
        <p:spPr bwMode="auto">
          <a:xfrm>
            <a:off x="-12700" y="6640513"/>
            <a:ext cx="9169400" cy="217487"/>
          </a:xfrm>
          <a:prstGeom prst="rect">
            <a:avLst/>
          </a:prstGeom>
          <a:solidFill>
            <a:srgbClr val="4D4D4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DE" altLang="de-DE" dirty="0">
              <a:ea typeface="+mn-ea"/>
            </a:endParaRPr>
          </a:p>
        </p:txBody>
      </p:sp>
      <p:sp>
        <p:nvSpPr>
          <p:cNvPr id="9" name="Rectangle 61"/>
          <p:cNvSpPr>
            <a:spLocks noChangeArrowheads="1"/>
          </p:cNvSpPr>
          <p:nvPr userDrawn="1"/>
        </p:nvSpPr>
        <p:spPr bwMode="auto">
          <a:xfrm>
            <a:off x="-3175" y="1590675"/>
            <a:ext cx="9151938" cy="161925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defRPr/>
            </a:pPr>
            <a:endParaRPr lang="de-AT" altLang="de-DE" dirty="0">
              <a:ea typeface="+mn-ea"/>
            </a:endParaRPr>
          </a:p>
        </p:txBody>
      </p:sp>
      <p:pic>
        <p:nvPicPr>
          <p:cNvPr id="10" name="Picture 63" descr="C:\Dokumente und Einstellungen\Antje\Anwendungsdaten\Microsoft\Media Catalog\SaferInternet-Bild-Head3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571500"/>
            <a:ext cx="1155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4959350" y="1590675"/>
            <a:ext cx="1154113" cy="161925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defRPr/>
            </a:pPr>
            <a:endParaRPr lang="de-AT" altLang="de-DE" dirty="0">
              <a:ea typeface="+mn-ea"/>
            </a:endParaRPr>
          </a:p>
        </p:txBody>
      </p:sp>
      <p:pic>
        <p:nvPicPr>
          <p:cNvPr id="12" name="Picture 66" descr="C:\Dokumente und Einstellungen\Antje\Anwendungsdaten\Microsoft\Media Catalog\Saferinternet.at_Logo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95250"/>
            <a:ext cx="17510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8925" y="2038350"/>
            <a:ext cx="5665788" cy="4416425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4905375" cy="790575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642938" y="6642100"/>
            <a:ext cx="4981575" cy="2190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w w w . s a f e r i n t e r n e t . a t </a:t>
            </a:r>
          </a:p>
        </p:txBody>
      </p:sp>
    </p:spTree>
    <p:extLst>
      <p:ext uri="{BB962C8B-B14F-4D97-AF65-F5344CB8AC3E}">
        <p14:creationId xmlns:p14="http://schemas.microsoft.com/office/powerpoint/2010/main" val="1927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57350"/>
            <a:ext cx="9144000" cy="272846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90" y="1688124"/>
            <a:ext cx="5473235" cy="1643436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04" y="407377"/>
            <a:ext cx="2600027" cy="6651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03" y="1657350"/>
            <a:ext cx="2976197" cy="272846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383376"/>
            <a:ext cx="9144000" cy="41763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39590" y="3540432"/>
            <a:ext cx="5728213" cy="7943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9591" y="4334791"/>
            <a:ext cx="467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0" dirty="0">
                <a:solidFill>
                  <a:schemeClr val="bg1"/>
                </a:solidFill>
                <a:latin typeface="Gill Sans MT" panose="020B0502020104020203" pitchFamily="34" charset="0"/>
              </a:rPr>
              <a:t>www.saferinternet.at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9B295F6-A385-414E-840A-531C064534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56" y="6389973"/>
            <a:ext cx="913261" cy="378351"/>
          </a:xfrm>
          <a:prstGeom prst="rect">
            <a:avLst/>
          </a:prstGeom>
        </p:spPr>
      </p:pic>
      <p:pic>
        <p:nvPicPr>
          <p:cNvPr id="23" name="Picture 2" descr="Z:\OIAT_Vorlagen\Logos\Extern\Facebook\Wordmark\PNG\Facebook-06-2015-Blue.png">
            <a:extLst>
              <a:ext uri="{FF2B5EF4-FFF2-40B4-BE49-F238E27FC236}">
                <a16:creationId xmlns:a16="http://schemas.microsoft.com/office/drawing/2014/main" id="{DDBEF6F9-5006-4321-ACA2-6C8E2B03F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443" y="6360282"/>
            <a:ext cx="1084367" cy="4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AC4860E-B4E9-492B-A22B-E3063DC97E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7" y="6460111"/>
            <a:ext cx="2158307" cy="32648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DF77A30-7AAF-486F-934F-E2A1D923C5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34" y="6389973"/>
            <a:ext cx="1204917" cy="41763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BE3D72D-70EB-4729-A08B-E27DFE8E61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6" y="6358893"/>
            <a:ext cx="412704" cy="4127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877A0BD-6330-40B4-A1C6-BFF7BEE8D8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1" y="6381381"/>
            <a:ext cx="1162202" cy="417490"/>
          </a:xfrm>
          <a:prstGeom prst="rect">
            <a:avLst/>
          </a:prstGeom>
        </p:spPr>
      </p:pic>
      <p:pic>
        <p:nvPicPr>
          <p:cNvPr id="4" name="Grafik 3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28928E48-6783-4BE3-99CD-8512705CDF4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81" y="6544432"/>
            <a:ext cx="846304" cy="1578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774A50-32F9-4B79-93BA-2FFC45CC69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08" y="6526584"/>
            <a:ext cx="401899" cy="1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9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32219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383778"/>
            <a:ext cx="9144000" cy="834230"/>
            <a:chOff x="0" y="383778"/>
            <a:chExt cx="9144000" cy="834230"/>
          </a:xfrm>
        </p:grpSpPr>
        <p:sp>
          <p:nvSpPr>
            <p:cNvPr id="11" name="Rechteck 10"/>
            <p:cNvSpPr/>
            <p:nvPr userDrawn="1"/>
          </p:nvSpPr>
          <p:spPr>
            <a:xfrm>
              <a:off x="0" y="457199"/>
              <a:ext cx="9144000" cy="760809"/>
            </a:xfrm>
            <a:prstGeom prst="rect">
              <a:avLst/>
            </a:prstGeom>
            <a:solidFill>
              <a:srgbClr val="F392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0" y="383778"/>
              <a:ext cx="9144000" cy="760382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24" y="308177"/>
            <a:ext cx="8515350" cy="898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24" y="1394801"/>
            <a:ext cx="7886700" cy="4689475"/>
          </a:xfrm>
        </p:spPr>
        <p:txBody>
          <a:bodyPr/>
          <a:lstStyle>
            <a:lvl1pPr>
              <a:buClr>
                <a:srgbClr val="F39200"/>
              </a:buClr>
              <a:defRPr/>
            </a:lvl1pPr>
            <a:lvl2pPr marL="896938" indent="-439738">
              <a:buClr>
                <a:srgbClr val="F39200"/>
              </a:buClr>
              <a:buFont typeface="Wingdings" panose="05000000000000000000" pitchFamily="2" charset="2"/>
              <a:buChar char=""/>
              <a:defRPr/>
            </a:lvl2pPr>
            <a:lvl3pPr>
              <a:buClr>
                <a:srgbClr val="F39200"/>
              </a:buClr>
              <a:defRPr/>
            </a:lvl3pPr>
            <a:lvl4pPr>
              <a:buClr>
                <a:srgbClr val="F39200"/>
              </a:buClr>
              <a:defRPr/>
            </a:lvl4pPr>
            <a:lvl5pPr>
              <a:buClr>
                <a:srgbClr val="F392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75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32219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383778"/>
            <a:ext cx="9144000" cy="834230"/>
            <a:chOff x="0" y="383778"/>
            <a:chExt cx="9144000" cy="834230"/>
          </a:xfrm>
        </p:grpSpPr>
        <p:sp>
          <p:nvSpPr>
            <p:cNvPr id="11" name="Rechteck 10"/>
            <p:cNvSpPr/>
            <p:nvPr userDrawn="1"/>
          </p:nvSpPr>
          <p:spPr>
            <a:xfrm>
              <a:off x="0" y="457199"/>
              <a:ext cx="9144000" cy="760809"/>
            </a:xfrm>
            <a:prstGeom prst="rect">
              <a:avLst/>
            </a:prstGeom>
            <a:solidFill>
              <a:srgbClr val="F392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0" y="383778"/>
              <a:ext cx="9144000" cy="760382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24" y="308177"/>
            <a:ext cx="8515350" cy="898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9094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044212"/>
            <a:ext cx="9144000" cy="23416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2149719"/>
            <a:ext cx="5658216" cy="2000249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67804" y="2044212"/>
            <a:ext cx="2976196" cy="2342051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04" y="407377"/>
            <a:ext cx="2600027" cy="6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334950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1951"/>
            <a:ext cx="3886200" cy="464551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1951"/>
            <a:ext cx="3886200" cy="46455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383778"/>
            <a:ext cx="9144000" cy="834230"/>
            <a:chOff x="0" y="383778"/>
            <a:chExt cx="9144000" cy="834230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457199"/>
              <a:ext cx="9144000" cy="760809"/>
            </a:xfrm>
            <a:prstGeom prst="rect">
              <a:avLst/>
            </a:prstGeom>
            <a:solidFill>
              <a:srgbClr val="F392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383778"/>
              <a:ext cx="9144000" cy="760382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5024" y="308177"/>
            <a:ext cx="8515350" cy="898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7892414" y="6395402"/>
            <a:ext cx="6229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>
          <a:xfrm>
            <a:off x="0" y="6334528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9980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223720"/>
            <a:ext cx="3868340" cy="38429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8" y="139980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8" y="2223720"/>
            <a:ext cx="3887391" cy="38429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0" y="383778"/>
            <a:ext cx="9144000" cy="834230"/>
            <a:chOff x="0" y="383778"/>
            <a:chExt cx="9144000" cy="834230"/>
          </a:xfrm>
        </p:grpSpPr>
        <p:sp>
          <p:nvSpPr>
            <p:cNvPr id="17" name="Rechteck 16"/>
            <p:cNvSpPr/>
            <p:nvPr userDrawn="1"/>
          </p:nvSpPr>
          <p:spPr>
            <a:xfrm>
              <a:off x="0" y="457199"/>
              <a:ext cx="9144000" cy="760809"/>
            </a:xfrm>
            <a:prstGeom prst="rect">
              <a:avLst/>
            </a:prstGeom>
            <a:solidFill>
              <a:srgbClr val="F392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383778"/>
              <a:ext cx="9144000" cy="760382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9" name="Title 1"/>
          <p:cNvSpPr txBox="1">
            <a:spLocks/>
          </p:cNvSpPr>
          <p:nvPr userDrawn="1"/>
        </p:nvSpPr>
        <p:spPr>
          <a:xfrm>
            <a:off x="475024" y="308177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7892414" y="6395402"/>
            <a:ext cx="6229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325986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5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ßzeil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325986"/>
            <a:ext cx="9144000" cy="532014"/>
          </a:xfrm>
          <a:prstGeom prst="rect">
            <a:avLst/>
          </a:prstGeom>
          <a:solidFill>
            <a:srgbClr val="4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326188"/>
          </a:xfrm>
        </p:spPr>
        <p:txBody>
          <a:bodyPr/>
          <a:lstStyle/>
          <a:p>
            <a:pPr lvl="0"/>
            <a:endParaRPr lang="de-A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4257" y="6399798"/>
            <a:ext cx="6229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22093-6066-4C73-9215-88E20F9F9CC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0" y="6389609"/>
            <a:ext cx="1544328" cy="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97" r:id="rId4"/>
    <p:sldLayoutId id="2147483663" r:id="rId5"/>
    <p:sldLayoutId id="2147483664" r:id="rId6"/>
    <p:sldLayoutId id="2147483665" r:id="rId7"/>
    <p:sldLayoutId id="2147483681" r:id="rId8"/>
    <p:sldLayoutId id="2147483682" r:id="rId9"/>
    <p:sldLayoutId id="2147483683" r:id="rId10"/>
    <p:sldLayoutId id="2147483678" r:id="rId11"/>
    <p:sldLayoutId id="2147483689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34F55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F39200"/>
        </a:buClr>
        <a:buFont typeface="Wingdings" panose="05000000000000000000" pitchFamily="2" charset="2"/>
        <a:buChar char="l"/>
        <a:defRPr sz="3000" kern="1200">
          <a:solidFill>
            <a:srgbClr val="434F55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Wingdings" panose="05000000000000000000" pitchFamily="2" charset="2"/>
        <a:buChar char="è"/>
        <a:defRPr sz="2800" kern="1200">
          <a:solidFill>
            <a:srgbClr val="434F55"/>
          </a:solidFill>
          <a:latin typeface="Gill Sans MT" panose="020B0502020104020203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Wingdings 2" panose="05020102010507070707" pitchFamily="18" charset="2"/>
        <a:buChar char=""/>
        <a:defRPr sz="2800" kern="1200">
          <a:solidFill>
            <a:srgbClr val="434F55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Wingdings 3" panose="05040102010807070707" pitchFamily="18" charset="2"/>
        <a:buChar char=""/>
        <a:defRPr sz="2800" kern="1200">
          <a:solidFill>
            <a:srgbClr val="434F55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Symbol" panose="05050102010706020507" pitchFamily="18" charset="2"/>
        <a:buChar char="-"/>
        <a:defRPr sz="2800" kern="1200">
          <a:solidFill>
            <a:srgbClr val="434F55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3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4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3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4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3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4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3.png"/><Relationship Id="rId18" Type="http://schemas.openxmlformats.org/officeDocument/2006/relationships/image" Target="../media/image34.svg"/><Relationship Id="rId3" Type="http://schemas.openxmlformats.org/officeDocument/2006/relationships/image" Target="../media/image37.png"/><Relationship Id="rId21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36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svg"/><Relationship Id="rId11" Type="http://schemas.openxmlformats.org/officeDocument/2006/relationships/image" Target="../media/image35.png"/><Relationship Id="rId5" Type="http://schemas.openxmlformats.org/officeDocument/2006/relationships/image" Target="../media/image41.png"/><Relationship Id="rId15" Type="http://schemas.openxmlformats.org/officeDocument/2006/relationships/image" Target="../media/image31.png"/><Relationship Id="rId10" Type="http://schemas.openxmlformats.org/officeDocument/2006/relationships/image" Target="../media/image40.svg"/><Relationship Id="rId19" Type="http://schemas.openxmlformats.org/officeDocument/2006/relationships/image" Target="../media/image47.png"/><Relationship Id="rId4" Type="http://schemas.openxmlformats.org/officeDocument/2006/relationships/image" Target="../media/image38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aferinternetat" TargetMode="External"/><Relationship Id="rId13" Type="http://schemas.openxmlformats.org/officeDocument/2006/relationships/hyperlink" Target="https://www.saferinternet.at/broschuerenservice" TargetMode="External"/><Relationship Id="rId18" Type="http://schemas.openxmlformats.org/officeDocument/2006/relationships/image" Target="../media/image22.png"/><Relationship Id="rId3" Type="http://schemas.openxmlformats.org/officeDocument/2006/relationships/hyperlink" Target="https://www.saferinternet.at/" TargetMode="External"/><Relationship Id="rId21" Type="http://schemas.openxmlformats.org/officeDocument/2006/relationships/hyperlink" Target="http://www.fragbarbara.at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hyperlink" Target="http://www.saferinternet.at/leitfade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saferinternet.at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hyperlink" Target="https://www.saferinternet.at/veranstaltung-buchen" TargetMode="External"/><Relationship Id="rId10" Type="http://schemas.openxmlformats.org/officeDocument/2006/relationships/hyperlink" Target="https://www.youtube.com/user/saferinternetat" TargetMode="External"/><Relationship Id="rId19" Type="http://schemas.openxmlformats.org/officeDocument/2006/relationships/hyperlink" Target="https://www.saferinternet.at/tests-und-quiz" TargetMode="External"/><Relationship Id="rId4" Type="http://schemas.openxmlformats.org/officeDocument/2006/relationships/hyperlink" Target="https://www.facebook.com/saferinternet.at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3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4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4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3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4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3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1.png"/><Relationship Id="rId18" Type="http://schemas.openxmlformats.org/officeDocument/2006/relationships/image" Target="../media/image48.svg"/><Relationship Id="rId3" Type="http://schemas.openxmlformats.org/officeDocument/2006/relationships/image" Target="../media/image41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11" Type="http://schemas.openxmlformats.org/officeDocument/2006/relationships/image" Target="../media/image43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19" Type="http://schemas.openxmlformats.org/officeDocument/2006/relationships/image" Target="../media/image37.png"/><Relationship Id="rId4" Type="http://schemas.openxmlformats.org/officeDocument/2006/relationships/image" Target="../media/image42.svg"/><Relationship Id="rId9" Type="http://schemas.openxmlformats.org/officeDocument/2006/relationships/image" Target="../media/image35.png"/><Relationship Id="rId14" Type="http://schemas.openxmlformats.org/officeDocument/2006/relationships/image" Target="../media/image32.svg"/><Relationship Id="rId22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6.sv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svg"/><Relationship Id="rId7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8.svg"/><Relationship Id="rId7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2958" y="1660124"/>
            <a:ext cx="5530362" cy="2716567"/>
          </a:xfrm>
        </p:spPr>
        <p:txBody>
          <a:bodyPr anchor="ctr">
            <a:normAutofit/>
          </a:bodyPr>
          <a:lstStyle/>
          <a:p>
            <a:r>
              <a:rPr lang="de-AT" dirty="0"/>
              <a:t>Digitale Grundbildung</a:t>
            </a:r>
            <a:br>
              <a:rPr lang="de-AT" dirty="0"/>
            </a:br>
            <a:br>
              <a:rPr lang="de-AT" dirty="0"/>
            </a:br>
            <a:r>
              <a:rPr lang="de-AT" sz="2200" b="0" dirty="0">
                <a:solidFill>
                  <a:schemeClr val="tx1"/>
                </a:solidFill>
              </a:rPr>
              <a:t>Verbindliche</a:t>
            </a:r>
            <a:r>
              <a:rPr lang="de-AT" sz="1800" b="0" dirty="0">
                <a:solidFill>
                  <a:schemeClr val="tx1"/>
                </a:solidFill>
              </a:rPr>
              <a:t>*</a:t>
            </a:r>
            <a:r>
              <a:rPr lang="de-AT" sz="2200" b="0" dirty="0">
                <a:solidFill>
                  <a:schemeClr val="tx1"/>
                </a:solidFill>
              </a:rPr>
              <a:t> Übung </a:t>
            </a:r>
            <a:br>
              <a:rPr lang="de-AT" sz="2200" b="0" dirty="0">
                <a:solidFill>
                  <a:schemeClr val="tx1"/>
                </a:solidFill>
              </a:rPr>
            </a:br>
            <a:r>
              <a:rPr lang="de-AT" sz="2200" b="0" dirty="0">
                <a:solidFill>
                  <a:schemeClr val="tx1"/>
                </a:solidFill>
              </a:rPr>
              <a:t>in der </a:t>
            </a:r>
            <a:r>
              <a:rPr lang="de-AT" sz="2200" b="0" dirty="0"/>
              <a:t>Sekundarstufe 1</a:t>
            </a:r>
            <a:endParaRPr lang="de-DE" sz="2200" b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0176CCA-70C1-4927-91BC-B06A60623FC3}"/>
              </a:ext>
            </a:extLst>
          </p:cNvPr>
          <p:cNvSpPr/>
          <p:nvPr/>
        </p:nvSpPr>
        <p:spPr>
          <a:xfrm>
            <a:off x="7085423" y="4842315"/>
            <a:ext cx="20585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de-AT" sz="1100" dirty="0">
                <a:latin typeface="Gill Sans MT" panose="020B0502020104020203" pitchFamily="34" charset="0"/>
              </a:rPr>
              <a:t>*Ab 2018/19 verbindlich in Sek 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628892-21A3-4695-B811-BC818C3A2662}"/>
              </a:ext>
            </a:extLst>
          </p:cNvPr>
          <p:cNvSpPr/>
          <p:nvPr/>
        </p:nvSpPr>
        <p:spPr>
          <a:xfrm>
            <a:off x="3062725" y="4350057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/digitale-grundbildung-sek</a:t>
            </a:r>
            <a:r>
              <a:rPr lang="de-A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de-A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2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222CFB5-8972-4446-BDE0-A66797F9CD8B}"/>
              </a:ext>
            </a:extLst>
          </p:cNvPr>
          <p:cNvSpPr/>
          <p:nvPr/>
        </p:nvSpPr>
        <p:spPr>
          <a:xfrm>
            <a:off x="3501211" y="4070196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Verhaltens-vereinbarungen erstellen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FBF87F-7609-D34F-BE6A-4E5388B4C2CB}"/>
              </a:ext>
            </a:extLst>
          </p:cNvPr>
          <p:cNvSpPr/>
          <p:nvPr/>
        </p:nvSpPr>
        <p:spPr>
          <a:xfrm>
            <a:off x="1028563" y="1783114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Der Like-Check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pic>
        <p:nvPicPr>
          <p:cNvPr id="6" name="Grafik 5" descr="Unterhaltung">
            <a:extLst>
              <a:ext uri="{FF2B5EF4-FFF2-40B4-BE49-F238E27FC236}">
                <a16:creationId xmlns:a16="http://schemas.microsoft.com/office/drawing/2014/main" id="{2EF5E67F-360C-0241-9CB2-F88D0D44F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4770" y="404614"/>
            <a:ext cx="802422" cy="80242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833BF2F-966D-2546-B102-6D065E58C296}"/>
              </a:ext>
            </a:extLst>
          </p:cNvPr>
          <p:cNvSpPr/>
          <p:nvPr/>
        </p:nvSpPr>
        <p:spPr>
          <a:xfrm>
            <a:off x="5984320" y="4062861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Das Jugend-Wörterbuch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Ü2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443948-7D54-DE48-B054-E2CB5A0192E0}"/>
              </a:ext>
            </a:extLst>
          </p:cNvPr>
          <p:cNvSpPr/>
          <p:nvPr/>
        </p:nvSpPr>
        <p:spPr>
          <a:xfrm>
            <a:off x="5960417" y="1772458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Was ist authentisch?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D2C913-F297-F34A-9544-4383DD7F1229}"/>
              </a:ext>
            </a:extLst>
          </p:cNvPr>
          <p:cNvSpPr/>
          <p:nvPr/>
        </p:nvSpPr>
        <p:spPr>
          <a:xfrm>
            <a:off x="3483639" y="1771889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Kontroversen-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checkliste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Ü9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A1A7139-7E8C-C74C-8182-2160301E94E0}"/>
              </a:ext>
            </a:extLst>
          </p:cNvPr>
          <p:cNvSpPr/>
          <p:nvPr/>
        </p:nvSpPr>
        <p:spPr>
          <a:xfrm>
            <a:off x="1042302" y="4070196"/>
            <a:ext cx="2149771" cy="1865745"/>
          </a:xfrm>
          <a:prstGeom prst="rect">
            <a:avLst/>
          </a:prstGeom>
          <a:solidFill>
            <a:srgbClr val="ED83A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Der falsche YouTube Star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Ü16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B4637CB-1F88-4B16-BBF2-F605371A4F0C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Digitale Kommunikation und </a:t>
            </a:r>
            <a:r>
              <a:rPr lang="de-AT" sz="2000" dirty="0" err="1"/>
              <a:t>Social</a:t>
            </a:r>
            <a:r>
              <a:rPr lang="de-AT" sz="2000" dirty="0"/>
              <a:t> Media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7B184E4-8C5B-475A-AF41-15BF59115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349" y="1504637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340BD0F-4ED8-49C9-A851-4D54010B37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780" y="3816951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C9275F6-3088-4B61-9710-AD560FD65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907" y="3806899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DA1D6AD-2C4D-48BF-9BB7-35661081A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330" y="3848409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D0081EA-8123-47C3-9AAD-91C123BF4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330" y="1540280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52C5DE1-31BB-44A1-851D-33B2E9BFC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012" y="1413427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F31BA9C-8D16-49EE-BFC2-CB20A8E9FA3D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9305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9A45EFB-F9AF-1D49-9AB1-66386DCAC4C6}"/>
              </a:ext>
            </a:extLst>
          </p:cNvPr>
          <p:cNvSpPr/>
          <p:nvPr/>
        </p:nvSpPr>
        <p:spPr>
          <a:xfrm>
            <a:off x="1017712" y="1771889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Passwort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Saferinternet.at -&gt; News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www.saferinternet.at/news/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E59611-9A5F-FA4E-B777-773D275892BC}"/>
              </a:ext>
            </a:extLst>
          </p:cNvPr>
          <p:cNvSpPr/>
          <p:nvPr/>
        </p:nvSpPr>
        <p:spPr>
          <a:xfrm>
            <a:off x="1045080" y="4055725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Das Schutz-Wiki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Selbstdarstellung von Mädchen und Burschen in der Schule, Ü12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125E56-6485-6B46-B15A-B4AFE2F29EED}"/>
              </a:ext>
            </a:extLst>
          </p:cNvPr>
          <p:cNvSpPr/>
          <p:nvPr/>
        </p:nvSpPr>
        <p:spPr>
          <a:xfrm>
            <a:off x="3499011" y="4069971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Privatsphäre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in der Schule, Ü13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C98F023-5E45-BF4C-BA1F-5887D6391938}"/>
              </a:ext>
            </a:extLst>
          </p:cNvPr>
          <p:cNvSpPr/>
          <p:nvPr/>
        </p:nvSpPr>
        <p:spPr>
          <a:xfrm>
            <a:off x="5974477" y="4062860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Saferinternet.at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endParaRPr lang="de-AT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5233E0-73A5-9E46-82B1-465A1D7CFBD6}"/>
              </a:ext>
            </a:extLst>
          </p:cNvPr>
          <p:cNvSpPr/>
          <p:nvPr/>
        </p:nvSpPr>
        <p:spPr>
          <a:xfrm>
            <a:off x="5949566" y="1758478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 zum Thema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Saferinternet.at-&gt; service-&gt; </a:t>
            </a:r>
            <a:r>
              <a:rPr lang="de-AT" sz="900" dirty="0" err="1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</a:t>
            </a:r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www.saferinternet.at/zielgruppen/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jugendliche/comics/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90D1863-1D83-C34D-9C1B-4BF1AD17DFF9}"/>
              </a:ext>
            </a:extLst>
          </p:cNvPr>
          <p:cNvSpPr/>
          <p:nvPr/>
        </p:nvSpPr>
        <p:spPr>
          <a:xfrm>
            <a:off x="3483565" y="1771888"/>
            <a:ext cx="2149771" cy="1865745"/>
          </a:xfrm>
          <a:prstGeom prst="rect">
            <a:avLst/>
          </a:prstGeom>
          <a:solidFill>
            <a:srgbClr val="FFFD9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Selbstdarstellung von Mädchen und Burschen in der Schule, Ü3</a:t>
            </a:r>
          </a:p>
        </p:txBody>
      </p:sp>
      <p:pic>
        <p:nvPicPr>
          <p:cNvPr id="12" name="Grafik 11" descr="Schloss">
            <a:extLst>
              <a:ext uri="{FF2B5EF4-FFF2-40B4-BE49-F238E27FC236}">
                <a16:creationId xmlns:a16="http://schemas.microsoft.com/office/drawing/2014/main" id="{C5CF2D2E-8834-EF44-9252-8E5B5210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2110" y="341661"/>
            <a:ext cx="831890" cy="83189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322DE1C-926A-49B6-870C-A8DC86155004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Sicherheit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3CF6E59-FB2F-4E8B-A463-3BB3799DF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164" y="1532193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37445F4-9682-4DCD-AB31-52F08F1B6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42" y="3847269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5A15FD-F070-44BF-A1B0-37689C96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509" y="3848409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253BD7D-7475-4271-9190-4F4436E8F66A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270043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18775A4-9551-E146-A7F6-36A21C9B1B81}"/>
              </a:ext>
            </a:extLst>
          </p:cNvPr>
          <p:cNvSpPr/>
          <p:nvPr/>
        </p:nvSpPr>
        <p:spPr>
          <a:xfrm>
            <a:off x="789578" y="2753631"/>
            <a:ext cx="2149771" cy="1865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Saferinternet.at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pic>
        <p:nvPicPr>
          <p:cNvPr id="6" name="Grafik 5" descr="Handschlag">
            <a:extLst>
              <a:ext uri="{FF2B5EF4-FFF2-40B4-BE49-F238E27FC236}">
                <a16:creationId xmlns:a16="http://schemas.microsoft.com/office/drawing/2014/main" id="{AA5D7F86-3906-494A-B1DD-12C4C294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302" y="308177"/>
            <a:ext cx="977698" cy="97769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89289FD-DBC1-584A-927A-B65512E1B2F3}"/>
              </a:ext>
            </a:extLst>
          </p:cNvPr>
          <p:cNvSpPr/>
          <p:nvPr/>
        </p:nvSpPr>
        <p:spPr>
          <a:xfrm>
            <a:off x="6076927" y="2761093"/>
            <a:ext cx="2149771" cy="1865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in der Schule, Ü3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A4D0F4F-62D1-BB4F-A635-D73EBD59257E}"/>
              </a:ext>
            </a:extLst>
          </p:cNvPr>
          <p:cNvSpPr/>
          <p:nvPr/>
        </p:nvSpPr>
        <p:spPr>
          <a:xfrm>
            <a:off x="3430973" y="2753630"/>
            <a:ext cx="2149771" cy="1865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Digitale Geräte im Unterricht nutzen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00B831C-F485-4C44-81CF-40F2CB4457BB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Technische Problemlösung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5B60526-EA5B-4BFF-88D4-963799FA0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989" y="2405068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CE4B799-EFD4-4169-9183-5BA5012AE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16" y="2389445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F12FC9C-4AF0-4611-BC44-D68ECDD4A76F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127210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8ED0C8-9F23-5449-AD58-A5F42D94AC5C}"/>
              </a:ext>
            </a:extLst>
          </p:cNvPr>
          <p:cNvSpPr/>
          <p:nvPr/>
        </p:nvSpPr>
        <p:spPr>
          <a:xfrm>
            <a:off x="782734" y="2756124"/>
            <a:ext cx="2149771" cy="1865745"/>
          </a:xfrm>
          <a:prstGeom prst="rect">
            <a:avLst/>
          </a:prstGeom>
          <a:solidFill>
            <a:srgbClr val="60AD6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QR Schnitzeljagd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Ü6</a:t>
            </a:r>
          </a:p>
        </p:txBody>
      </p:sp>
      <p:pic>
        <p:nvPicPr>
          <p:cNvPr id="6" name="Grafik 5" descr="Computer">
            <a:extLst>
              <a:ext uri="{FF2B5EF4-FFF2-40B4-BE49-F238E27FC236}">
                <a16:creationId xmlns:a16="http://schemas.microsoft.com/office/drawing/2014/main" id="{D5302D06-DC95-584B-A2D4-C87FDD0BA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6692" y="228567"/>
            <a:ext cx="1057308" cy="1057308"/>
          </a:xfrm>
          <a:prstGeom prst="rect">
            <a:avLst/>
          </a:prstGeom>
        </p:spPr>
      </p:pic>
      <p:pic>
        <p:nvPicPr>
          <p:cNvPr id="7" name="Grafik 6" descr="Hierarchie">
            <a:extLst>
              <a:ext uri="{FF2B5EF4-FFF2-40B4-BE49-F238E27FC236}">
                <a16:creationId xmlns:a16="http://schemas.microsoft.com/office/drawing/2014/main" id="{8D3E4738-277D-4849-8165-43E46D62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9500" y="367741"/>
            <a:ext cx="498382" cy="49838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A740214-F77D-2F45-B9CD-6453CA3F119A}"/>
              </a:ext>
            </a:extLst>
          </p:cNvPr>
          <p:cNvSpPr/>
          <p:nvPr/>
        </p:nvSpPr>
        <p:spPr>
          <a:xfrm>
            <a:off x="6083771" y="2761093"/>
            <a:ext cx="2149771" cy="1865745"/>
          </a:xfrm>
          <a:prstGeom prst="rect">
            <a:avLst/>
          </a:prstGeom>
          <a:solidFill>
            <a:srgbClr val="60AD6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60F55F-F574-D748-BFD6-89139F02EE9D}"/>
              </a:ext>
            </a:extLst>
          </p:cNvPr>
          <p:cNvSpPr/>
          <p:nvPr/>
        </p:nvSpPr>
        <p:spPr>
          <a:xfrm>
            <a:off x="3426497" y="2758608"/>
            <a:ext cx="2149771" cy="1865745"/>
          </a:xfrm>
          <a:prstGeom prst="rect">
            <a:avLst/>
          </a:prstGeom>
          <a:solidFill>
            <a:srgbClr val="60AD6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zu Cyber-Mobbing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A9CD79F-9DB9-48FE-A4B1-4258807F7C76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Computational </a:t>
            </a:r>
            <a:r>
              <a:rPr lang="de-AT" sz="2000" dirty="0" err="1"/>
              <a:t>Thinking</a:t>
            </a:r>
            <a:endParaRPr lang="de-AT" sz="2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0AC04E5-8547-4433-91F5-D420D76DD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094" y="2400099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A6A45FF-B821-4DC8-8D09-D7921DEB0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859" y="2400099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01DF02D-AFEC-4AD9-B060-E38A8D23F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919" y="2400099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1132DF4-248F-443A-9E68-485D1E6DABC5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193472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6698FB-B035-6B46-9277-58D025AA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2050742"/>
            <a:ext cx="8403593" cy="2334827"/>
          </a:xfrm>
        </p:spPr>
        <p:txBody>
          <a:bodyPr anchor="ctr"/>
          <a:lstStyle/>
          <a:p>
            <a:r>
              <a:rPr lang="de-AT" b="0" dirty="0"/>
              <a:t>Übersicht </a:t>
            </a:r>
            <a:br>
              <a:rPr lang="de-AT" b="0" dirty="0">
                <a:solidFill>
                  <a:schemeClr val="tx1"/>
                </a:solidFill>
              </a:rPr>
            </a:br>
            <a:r>
              <a:rPr lang="de-AT" b="0" dirty="0">
                <a:solidFill>
                  <a:schemeClr val="tx1"/>
                </a:solidFill>
              </a:rPr>
              <a:t>Schulstufen und Übungen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0AF8F-B315-1541-BBA3-74DCFA32E4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21700" y="6399213"/>
            <a:ext cx="622300" cy="365125"/>
          </a:xfrm>
          <a:prstGeom prst="rect">
            <a:avLst/>
          </a:prstGeom>
        </p:spPr>
        <p:txBody>
          <a:bodyPr/>
          <a:lstStyle/>
          <a:p>
            <a:fld id="{DB922093-6066-4C73-9215-88E20F9F9CC5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86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Laptop">
            <a:extLst>
              <a:ext uri="{FF2B5EF4-FFF2-40B4-BE49-F238E27FC236}">
                <a16:creationId xmlns:a16="http://schemas.microsoft.com/office/drawing/2014/main" id="{333DC401-7B43-46D1-92C6-3CEDADBA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26" name="Grafik 25" descr="Team">
            <a:extLst>
              <a:ext uri="{FF2B5EF4-FFF2-40B4-BE49-F238E27FC236}">
                <a16:creationId xmlns:a16="http://schemas.microsoft.com/office/drawing/2014/main" id="{2C110C24-C802-48F9-9FDF-FC910C60E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28" name="Grafik 27" descr="Unterhaltung">
            <a:extLst>
              <a:ext uri="{FF2B5EF4-FFF2-40B4-BE49-F238E27FC236}">
                <a16:creationId xmlns:a16="http://schemas.microsoft.com/office/drawing/2014/main" id="{48F93B9B-7150-49F9-BAC9-4B857AFB8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30" name="Grafik 29" descr="Handschlag">
            <a:extLst>
              <a:ext uri="{FF2B5EF4-FFF2-40B4-BE49-F238E27FC236}">
                <a16:creationId xmlns:a16="http://schemas.microsoft.com/office/drawing/2014/main" id="{62D31E92-BC80-48F2-BA92-F9BFAA683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32" name="Grafik 31" descr="Lehrer">
            <a:extLst>
              <a:ext uri="{FF2B5EF4-FFF2-40B4-BE49-F238E27FC236}">
                <a16:creationId xmlns:a16="http://schemas.microsoft.com/office/drawing/2014/main" id="{03D73062-82BB-43B8-ABED-FF2269456A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DBB0581-069C-4C1B-99A9-55111634760F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36" name="Grafik 35" descr="Computer">
              <a:extLst>
                <a:ext uri="{FF2B5EF4-FFF2-40B4-BE49-F238E27FC236}">
                  <a16:creationId xmlns:a16="http://schemas.microsoft.com/office/drawing/2014/main" id="{222ED3B5-E338-4B96-956F-791510D2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38" name="Grafik 37" descr="Hierarchie">
              <a:extLst>
                <a:ext uri="{FF2B5EF4-FFF2-40B4-BE49-F238E27FC236}">
                  <a16:creationId xmlns:a16="http://schemas.microsoft.com/office/drawing/2014/main" id="{E2517946-E66B-4923-B815-C29AFB20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40" name="Grafik 39" descr="Schloss">
            <a:extLst>
              <a:ext uri="{FF2B5EF4-FFF2-40B4-BE49-F238E27FC236}">
                <a16:creationId xmlns:a16="http://schemas.microsoft.com/office/drawing/2014/main" id="{BF77A241-C736-4CE6-A718-1CFAEE5767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A469E18-DAE1-46BA-9289-4EA3DCB217C6}"/>
              </a:ext>
            </a:extLst>
          </p:cNvPr>
          <p:cNvGrpSpPr/>
          <p:nvPr/>
        </p:nvGrpSpPr>
        <p:grpSpPr>
          <a:xfrm>
            <a:off x="7175248" y="2150778"/>
            <a:ext cx="1521855" cy="944369"/>
            <a:chOff x="7175248" y="2150778"/>
            <a:chExt cx="1521855" cy="944369"/>
          </a:xfrm>
        </p:grpSpPr>
        <p:pic>
          <p:nvPicPr>
            <p:cNvPr id="44" name="Grafik 43" descr="Klappe">
              <a:extLst>
                <a:ext uri="{FF2B5EF4-FFF2-40B4-BE49-F238E27FC236}">
                  <a16:creationId xmlns:a16="http://schemas.microsoft.com/office/drawing/2014/main" id="{7AF1AF00-3835-4C2B-8AFF-8CA035B51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54471" y="2438401"/>
              <a:ext cx="642632" cy="642632"/>
            </a:xfrm>
            <a:prstGeom prst="rect">
              <a:avLst/>
            </a:prstGeom>
          </p:spPr>
        </p:pic>
        <p:pic>
          <p:nvPicPr>
            <p:cNvPr id="45" name="Grafik 44" descr="Mikrofon">
              <a:extLst>
                <a:ext uri="{FF2B5EF4-FFF2-40B4-BE49-F238E27FC236}">
                  <a16:creationId xmlns:a16="http://schemas.microsoft.com/office/drawing/2014/main" id="{27DBAE2C-7758-4D4C-B62C-ED37E0DA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7175248" y="2150778"/>
              <a:ext cx="1002965" cy="944369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Gefühle-Quiz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Ü5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Der perfekte Suchbegriff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Ü2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Präsentation „Meine Lieblings-App“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Kettenbrief mal drei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QR Schnitzeljagd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Bsp6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Digitale Geräte im Unterricht nutzen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Passwörter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www.saferinternet.at/faq/datenschutz/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56959"/>
            <a:ext cx="2149771" cy="187872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Verhaltens-vereinbarungen erstellen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0E9779-286A-7747-BAFA-D233C7E0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30028"/>
            <a:ext cx="8515350" cy="898859"/>
          </a:xfrm>
        </p:spPr>
        <p:txBody>
          <a:bodyPr/>
          <a:lstStyle/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5. Schulstufe</a:t>
            </a:r>
            <a:endParaRPr lang="de-AT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4124A05-4F67-4E90-BFB6-79DF7D3412AA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214054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Laptop">
            <a:extLst>
              <a:ext uri="{FF2B5EF4-FFF2-40B4-BE49-F238E27FC236}">
                <a16:creationId xmlns:a16="http://schemas.microsoft.com/office/drawing/2014/main" id="{E52544B6-3CF4-4A26-9D48-D9DB52440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25" name="Grafik 24" descr="Team">
            <a:extLst>
              <a:ext uri="{FF2B5EF4-FFF2-40B4-BE49-F238E27FC236}">
                <a16:creationId xmlns:a16="http://schemas.microsoft.com/office/drawing/2014/main" id="{4C837679-6824-4F9C-B57A-E818C437A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29" name="Grafik 28" descr="Unterhaltung">
            <a:extLst>
              <a:ext uri="{FF2B5EF4-FFF2-40B4-BE49-F238E27FC236}">
                <a16:creationId xmlns:a16="http://schemas.microsoft.com/office/drawing/2014/main" id="{8B9806A0-D394-4659-B8D5-5063F29779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34" name="Grafik 33" descr="Handschlag">
            <a:extLst>
              <a:ext uri="{FF2B5EF4-FFF2-40B4-BE49-F238E27FC236}">
                <a16:creationId xmlns:a16="http://schemas.microsoft.com/office/drawing/2014/main" id="{B40B8AAA-D195-4FC2-B1CD-51D51F1144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36" name="Grafik 35" descr="Lehrer">
            <a:extLst>
              <a:ext uri="{FF2B5EF4-FFF2-40B4-BE49-F238E27FC236}">
                <a16:creationId xmlns:a16="http://schemas.microsoft.com/office/drawing/2014/main" id="{2D4A0131-4248-4CC1-BA5E-9DFD5DFF6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84D82C8-010E-4BFD-B3EC-367A9BDD8D7E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40" name="Grafik 39" descr="Computer">
              <a:extLst>
                <a:ext uri="{FF2B5EF4-FFF2-40B4-BE49-F238E27FC236}">
                  <a16:creationId xmlns:a16="http://schemas.microsoft.com/office/drawing/2014/main" id="{8047B487-0895-4ED0-8FD2-B50B3F71A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41" name="Grafik 40" descr="Hierarchie">
              <a:extLst>
                <a:ext uri="{FF2B5EF4-FFF2-40B4-BE49-F238E27FC236}">
                  <a16:creationId xmlns:a16="http://schemas.microsoft.com/office/drawing/2014/main" id="{83F16F34-7D95-41CE-B72A-2EDA1A746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44" name="Grafik 43" descr="Schloss">
            <a:extLst>
              <a:ext uri="{FF2B5EF4-FFF2-40B4-BE49-F238E27FC236}">
                <a16:creationId xmlns:a16="http://schemas.microsoft.com/office/drawing/2014/main" id="{73F5D046-4C51-4B04-9A88-1FFE7F9FB5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525E30B-2FAB-4269-B130-3BF62168C9AB}"/>
              </a:ext>
            </a:extLst>
          </p:cNvPr>
          <p:cNvGrpSpPr/>
          <p:nvPr/>
        </p:nvGrpSpPr>
        <p:grpSpPr>
          <a:xfrm>
            <a:off x="7175248" y="2150778"/>
            <a:ext cx="1521855" cy="944369"/>
            <a:chOff x="7175248" y="2150778"/>
            <a:chExt cx="1521855" cy="944369"/>
          </a:xfrm>
        </p:grpSpPr>
        <p:pic>
          <p:nvPicPr>
            <p:cNvPr id="46" name="Grafik 45" descr="Klappe">
              <a:extLst>
                <a:ext uri="{FF2B5EF4-FFF2-40B4-BE49-F238E27FC236}">
                  <a16:creationId xmlns:a16="http://schemas.microsoft.com/office/drawing/2014/main" id="{31E56596-9F36-4424-A0DC-7FD985DC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54471" y="2438401"/>
              <a:ext cx="642632" cy="642632"/>
            </a:xfrm>
            <a:prstGeom prst="rect">
              <a:avLst/>
            </a:prstGeom>
          </p:spPr>
        </p:pic>
        <p:pic>
          <p:nvPicPr>
            <p:cNvPr id="47" name="Grafik 46" descr="Mikrofon">
              <a:extLst>
                <a:ext uri="{FF2B5EF4-FFF2-40B4-BE49-F238E27FC236}">
                  <a16:creationId xmlns:a16="http://schemas.microsoft.com/office/drawing/2014/main" id="{89C8EBC9-8698-4680-B346-79FF78BA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7175248" y="2150778"/>
              <a:ext cx="1002965" cy="944369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zu Cyber-Mobbing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Saferinternet.at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  <a:endParaRPr lang="de-AT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 zum Thema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Saferinternet.at-&gt; Service-&gt; Comics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www.saferinternet.at/zielgruppen/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jugendliche/</a:t>
            </a:r>
            <a:r>
              <a:rPr lang="de-AT" sz="900" dirty="0" err="1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</a:t>
            </a:r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/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69939"/>
            <a:ext cx="2149771" cy="1865745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Was ist authentisch?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92157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Mein Körperbild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Saferinternet.at in der Volkschule, Ü9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Quellen-Check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Saferinternet.at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Gewaltfilm Konzentrat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Medien und Gewalt, Ü6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58945EF-1F96-4708-89D2-2031004B258A}"/>
              </a:ext>
            </a:extLst>
          </p:cNvPr>
          <p:cNvSpPr txBox="1">
            <a:spLocks/>
          </p:cNvSpPr>
          <p:nvPr/>
        </p:nvSpPr>
        <p:spPr>
          <a:xfrm>
            <a:off x="314325" y="330028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6. Schulstufe</a:t>
            </a:r>
            <a:endParaRPr lang="de-AT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0BB67E9-361A-47E2-943B-8E4D6913735D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319233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Laptop">
            <a:extLst>
              <a:ext uri="{FF2B5EF4-FFF2-40B4-BE49-F238E27FC236}">
                <a16:creationId xmlns:a16="http://schemas.microsoft.com/office/drawing/2014/main" id="{686CB19D-921C-4E56-B812-93BA0A4B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35" name="Grafik 34" descr="Team">
            <a:extLst>
              <a:ext uri="{FF2B5EF4-FFF2-40B4-BE49-F238E27FC236}">
                <a16:creationId xmlns:a16="http://schemas.microsoft.com/office/drawing/2014/main" id="{B675AC27-DDA4-496C-98BC-B8DBE5FBE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37" name="Grafik 36" descr="Unterhaltung">
            <a:extLst>
              <a:ext uri="{FF2B5EF4-FFF2-40B4-BE49-F238E27FC236}">
                <a16:creationId xmlns:a16="http://schemas.microsoft.com/office/drawing/2014/main" id="{81D9E405-EFC9-41F2-A1EB-DC0B0C343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38" name="Grafik 37" descr="Handschlag">
            <a:extLst>
              <a:ext uri="{FF2B5EF4-FFF2-40B4-BE49-F238E27FC236}">
                <a16:creationId xmlns:a16="http://schemas.microsoft.com/office/drawing/2014/main" id="{6077C563-F3DD-40F5-9372-A7774A89F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40" name="Grafik 39" descr="Lehrer">
            <a:extLst>
              <a:ext uri="{FF2B5EF4-FFF2-40B4-BE49-F238E27FC236}">
                <a16:creationId xmlns:a16="http://schemas.microsoft.com/office/drawing/2014/main" id="{7B7C49AE-245C-427F-9C4F-C2F12568DC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D85A7A-833F-4E55-963E-5A8D1F43F40D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42" name="Grafik 41" descr="Computer">
              <a:extLst>
                <a:ext uri="{FF2B5EF4-FFF2-40B4-BE49-F238E27FC236}">
                  <a16:creationId xmlns:a16="http://schemas.microsoft.com/office/drawing/2014/main" id="{773BF180-FD78-49A0-8F6E-8917B4B7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44" name="Grafik 43" descr="Hierarchie">
              <a:extLst>
                <a:ext uri="{FF2B5EF4-FFF2-40B4-BE49-F238E27FC236}">
                  <a16:creationId xmlns:a16="http://schemas.microsoft.com/office/drawing/2014/main" id="{6FF09EEB-2D00-414E-A335-1F0D56B2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45" name="Grafik 44" descr="Schloss">
            <a:extLst>
              <a:ext uri="{FF2B5EF4-FFF2-40B4-BE49-F238E27FC236}">
                <a16:creationId xmlns:a16="http://schemas.microsoft.com/office/drawing/2014/main" id="{4F08A601-D4D1-459D-8D70-E0D870BADF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3771BD2-1016-4B10-9FB3-7CA32E760F2B}"/>
              </a:ext>
            </a:extLst>
          </p:cNvPr>
          <p:cNvGrpSpPr/>
          <p:nvPr/>
        </p:nvGrpSpPr>
        <p:grpSpPr>
          <a:xfrm>
            <a:off x="7175248" y="2150778"/>
            <a:ext cx="1521855" cy="944369"/>
            <a:chOff x="7175248" y="2150778"/>
            <a:chExt cx="1521855" cy="944369"/>
          </a:xfrm>
        </p:grpSpPr>
        <p:pic>
          <p:nvPicPr>
            <p:cNvPr id="47" name="Grafik 46" descr="Klappe">
              <a:extLst>
                <a:ext uri="{FF2B5EF4-FFF2-40B4-BE49-F238E27FC236}">
                  <a16:creationId xmlns:a16="http://schemas.microsoft.com/office/drawing/2014/main" id="{F511EE52-B3CF-41FC-88A5-1CCC3AEA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54471" y="2438401"/>
              <a:ext cx="642632" cy="642632"/>
            </a:xfrm>
            <a:prstGeom prst="rect">
              <a:avLst/>
            </a:prstGeom>
          </p:spPr>
        </p:pic>
        <p:pic>
          <p:nvPicPr>
            <p:cNvPr id="48" name="Grafik 47" descr="Mikrofon">
              <a:extLst>
                <a:ext uri="{FF2B5EF4-FFF2-40B4-BE49-F238E27FC236}">
                  <a16:creationId xmlns:a16="http://schemas.microsoft.com/office/drawing/2014/main" id="{A29A2F92-A1DB-458E-B64A-1CE87EAA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7175248" y="2150778"/>
              <a:ext cx="1002965" cy="944369"/>
            </a:xfrm>
            <a:prstGeom prst="rect">
              <a:avLst/>
            </a:prstGeom>
          </p:spPr>
        </p:pic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B5CA643D-1195-1B4C-9337-58EBFF303D12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Selbstdarstellung von Mädchen und Burschen im Internet, Ü3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QR Schnitzeljagd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Bsp6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Digitale Geräte im Unterricht nutzen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56959"/>
            <a:ext cx="2149771" cy="187872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Der falsche YouTube Star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Ü16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92157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Bilder Check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Jugendliche Bilderwelten, Ü4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Das Schutz-Wiki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Ü12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Das Horror Image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Wahr oder Falsch im Internet, Ü15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CE028F84-1A77-4C4C-8B10-A452871EA3D1}"/>
              </a:ext>
            </a:extLst>
          </p:cNvPr>
          <p:cNvSpPr txBox="1">
            <a:spLocks/>
          </p:cNvSpPr>
          <p:nvPr/>
        </p:nvSpPr>
        <p:spPr>
          <a:xfrm>
            <a:off x="314325" y="330028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7. Schulstufe</a:t>
            </a:r>
            <a:endParaRPr lang="de-AT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2BB396E-B6B1-4360-B9C9-9F12636DD947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220994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Schloss">
            <a:extLst>
              <a:ext uri="{FF2B5EF4-FFF2-40B4-BE49-F238E27FC236}">
                <a16:creationId xmlns:a16="http://schemas.microsoft.com/office/drawing/2014/main" id="{F55BA358-B8AE-4D55-873C-48E7F6549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DDA6CF02-C013-9E43-A127-574858B6DB67}"/>
              </a:ext>
            </a:extLst>
          </p:cNvPr>
          <p:cNvSpPr/>
          <p:nvPr/>
        </p:nvSpPr>
        <p:spPr>
          <a:xfrm>
            <a:off x="2361309" y="3756958"/>
            <a:ext cx="2133755" cy="187389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Privatsphäre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Ü13</a:t>
            </a:r>
          </a:p>
        </p:txBody>
      </p:sp>
      <p:pic>
        <p:nvPicPr>
          <p:cNvPr id="26" name="Grafik 25" descr="Laptop">
            <a:extLst>
              <a:ext uri="{FF2B5EF4-FFF2-40B4-BE49-F238E27FC236}">
                <a16:creationId xmlns:a16="http://schemas.microsoft.com/office/drawing/2014/main" id="{CC5B915F-54A9-4B38-9C1F-4EC957564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28" name="Grafik 27" descr="Team">
            <a:extLst>
              <a:ext uri="{FF2B5EF4-FFF2-40B4-BE49-F238E27FC236}">
                <a16:creationId xmlns:a16="http://schemas.microsoft.com/office/drawing/2014/main" id="{DD780A3E-E46D-4E43-A855-CA13D2DC0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30" name="Grafik 29" descr="Unterhaltung">
            <a:extLst>
              <a:ext uri="{FF2B5EF4-FFF2-40B4-BE49-F238E27FC236}">
                <a16:creationId xmlns:a16="http://schemas.microsoft.com/office/drawing/2014/main" id="{91D8D75B-FE68-41E0-9C77-F69DACF3B8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32" name="Grafik 31" descr="Handschlag">
            <a:extLst>
              <a:ext uri="{FF2B5EF4-FFF2-40B4-BE49-F238E27FC236}">
                <a16:creationId xmlns:a16="http://schemas.microsoft.com/office/drawing/2014/main" id="{05215905-C67F-4B69-B9EB-B0C29E8E3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34" name="Grafik 33" descr="Lehrer">
            <a:extLst>
              <a:ext uri="{FF2B5EF4-FFF2-40B4-BE49-F238E27FC236}">
                <a16:creationId xmlns:a16="http://schemas.microsoft.com/office/drawing/2014/main" id="{DF528432-05D4-4C21-ACC6-6A4172E84E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029DD53-047A-4A54-907F-6C7E474DC50A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38" name="Grafik 37" descr="Computer">
              <a:extLst>
                <a:ext uri="{FF2B5EF4-FFF2-40B4-BE49-F238E27FC236}">
                  <a16:creationId xmlns:a16="http://schemas.microsoft.com/office/drawing/2014/main" id="{A56A76F7-5E92-4CAE-B6A5-545DEC38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40" name="Grafik 39" descr="Hierarchie">
              <a:extLst>
                <a:ext uri="{FF2B5EF4-FFF2-40B4-BE49-F238E27FC236}">
                  <a16:creationId xmlns:a16="http://schemas.microsoft.com/office/drawing/2014/main" id="{46F08A56-7E90-419E-9C29-93416228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AEC0A0F-6BAB-48DF-8A90-9116C74A53A6}"/>
              </a:ext>
            </a:extLst>
          </p:cNvPr>
          <p:cNvGrpSpPr/>
          <p:nvPr/>
        </p:nvGrpSpPr>
        <p:grpSpPr>
          <a:xfrm>
            <a:off x="7175248" y="2150778"/>
            <a:ext cx="1521855" cy="944369"/>
            <a:chOff x="7175248" y="2150778"/>
            <a:chExt cx="1521855" cy="944369"/>
          </a:xfrm>
        </p:grpSpPr>
        <p:pic>
          <p:nvPicPr>
            <p:cNvPr id="45" name="Grafik 44" descr="Klappe">
              <a:extLst>
                <a:ext uri="{FF2B5EF4-FFF2-40B4-BE49-F238E27FC236}">
                  <a16:creationId xmlns:a16="http://schemas.microsoft.com/office/drawing/2014/main" id="{3E8E4151-50EC-4A3B-9363-F1A1F71FC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54471" y="2438401"/>
              <a:ext cx="642632" cy="642632"/>
            </a:xfrm>
            <a:prstGeom prst="rect">
              <a:avLst/>
            </a:prstGeom>
          </p:spPr>
        </p:pic>
        <p:pic>
          <p:nvPicPr>
            <p:cNvPr id="46" name="Grafik 45" descr="Mikrofon">
              <a:extLst>
                <a:ext uri="{FF2B5EF4-FFF2-40B4-BE49-F238E27FC236}">
                  <a16:creationId xmlns:a16="http://schemas.microsoft.com/office/drawing/2014/main" id="{4D3D17DC-94B9-47C4-9AF5-6177DCDD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7175248" y="2150778"/>
              <a:ext cx="1002965" cy="944369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56958"/>
            <a:ext cx="2149771" cy="1878727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Kontroversen-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checkliste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nnen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Checkliste für Filmemacher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Ü8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Plakat gegen Sexting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45C08F83-DE7A-4A74-9F71-F64065B82160}"/>
              </a:ext>
            </a:extLst>
          </p:cNvPr>
          <p:cNvSpPr txBox="1">
            <a:spLocks/>
          </p:cNvSpPr>
          <p:nvPr/>
        </p:nvSpPr>
        <p:spPr>
          <a:xfrm>
            <a:off x="314325" y="330028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8. Schulstufe</a:t>
            </a:r>
            <a:endParaRPr lang="de-AT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D02A4B7-5DC1-4E66-9D49-B14853BB4105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262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6698FB-B035-6B46-9277-58D025AA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2041865"/>
            <a:ext cx="8155018" cy="2325950"/>
          </a:xfrm>
        </p:spPr>
        <p:txBody>
          <a:bodyPr anchor="ctr"/>
          <a:lstStyle/>
          <a:p>
            <a:r>
              <a:rPr lang="de-AT" b="0" dirty="0"/>
              <a:t>Übersicht</a:t>
            </a:r>
            <a:r>
              <a:rPr lang="de-AT" b="0" dirty="0">
                <a:solidFill>
                  <a:schemeClr val="tx1"/>
                </a:solidFill>
              </a:rPr>
              <a:t> </a:t>
            </a:r>
            <a:br>
              <a:rPr lang="de-AT" b="0" dirty="0">
                <a:solidFill>
                  <a:schemeClr val="tx1"/>
                </a:solidFill>
              </a:rPr>
            </a:br>
            <a:r>
              <a:rPr lang="de-AT" b="0" dirty="0">
                <a:solidFill>
                  <a:schemeClr val="tx1"/>
                </a:solidFill>
              </a:rPr>
              <a:t>Fachrichtungen und Übungen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0AF8F-B315-1541-BBA3-74DCFA32E4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21700" y="6399213"/>
            <a:ext cx="622300" cy="365125"/>
          </a:xfrm>
          <a:prstGeom prst="rect">
            <a:avLst/>
          </a:prstGeom>
        </p:spPr>
        <p:txBody>
          <a:bodyPr/>
          <a:lstStyle/>
          <a:p>
            <a:fld id="{DB922093-6066-4C73-9215-88E20F9F9CC5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023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Informationsangebot | </a:t>
            </a:r>
            <a:r>
              <a:rPr lang="de-AT" dirty="0">
                <a:solidFill>
                  <a:schemeClr val="tx1"/>
                </a:solidFill>
              </a:rPr>
              <a:t>Saferinternet.at</a:t>
            </a:r>
          </a:p>
        </p:txBody>
      </p:sp>
      <p:sp>
        <p:nvSpPr>
          <p:cNvPr id="10" name="Rechteck 9"/>
          <p:cNvSpPr/>
          <p:nvPr/>
        </p:nvSpPr>
        <p:spPr>
          <a:xfrm>
            <a:off x="632192" y="1546529"/>
            <a:ext cx="2415448" cy="2125594"/>
          </a:xfrm>
          <a:prstGeom prst="rect">
            <a:avLst/>
          </a:prstGeom>
          <a:solidFill>
            <a:srgbClr val="F39200">
              <a:alpha val="70000"/>
            </a:srgbClr>
          </a:solidFill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b="1" dirty="0">
              <a:solidFill>
                <a:srgbClr val="434F55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feld 14">
            <a:hlinkClick r:id="rId3"/>
          </p:cNvPr>
          <p:cNvSpPr txBox="1"/>
          <p:nvPr/>
        </p:nvSpPr>
        <p:spPr>
          <a:xfrm>
            <a:off x="632192" y="1682007"/>
            <a:ext cx="241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Gill Sans MT" panose="020B0502020104020203" pitchFamily="34" charset="0"/>
              </a:rPr>
              <a:t>Tipps &amp; Infos</a:t>
            </a:r>
          </a:p>
        </p:txBody>
      </p:sp>
      <p:sp>
        <p:nvSpPr>
          <p:cNvPr id="33" name="Textfeld 32">
            <a:hlinkClick r:id="rId3"/>
          </p:cNvPr>
          <p:cNvSpPr txBox="1"/>
          <p:nvPr/>
        </p:nvSpPr>
        <p:spPr>
          <a:xfrm>
            <a:off x="632192" y="3069543"/>
            <a:ext cx="2415448" cy="275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www.saferinternet.at</a:t>
            </a:r>
            <a:endParaRPr lang="de-AT" sz="1200" dirty="0">
              <a:solidFill>
                <a:schemeClr val="bg1"/>
              </a:solidFill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1208157" y="3296986"/>
            <a:ext cx="1292523" cy="387127"/>
            <a:chOff x="1016802" y="3236430"/>
            <a:chExt cx="1444789" cy="432732"/>
          </a:xfrm>
        </p:grpSpPr>
        <p:pic>
          <p:nvPicPr>
            <p:cNvPr id="59" name="Grafik 58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802" y="3312797"/>
              <a:ext cx="259762" cy="259762"/>
            </a:xfrm>
            <a:prstGeom prst="rect">
              <a:avLst/>
            </a:prstGeom>
          </p:spPr>
        </p:pic>
        <p:pic>
          <p:nvPicPr>
            <p:cNvPr id="60" name="Grafik 59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7465" y="3303699"/>
              <a:ext cx="273299" cy="273299"/>
            </a:xfrm>
            <a:prstGeom prst="rect">
              <a:avLst/>
            </a:prstGeom>
          </p:spPr>
        </p:pic>
        <p:pic>
          <p:nvPicPr>
            <p:cNvPr id="61" name="Grafik 60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126" y="3236430"/>
              <a:ext cx="432733" cy="432732"/>
            </a:xfrm>
            <a:prstGeom prst="rect">
              <a:avLst/>
            </a:prstGeom>
          </p:spPr>
        </p:pic>
        <p:pic>
          <p:nvPicPr>
            <p:cNvPr id="63" name="Grafik 62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1938" y="3343782"/>
              <a:ext cx="309653" cy="218027"/>
            </a:xfrm>
            <a:prstGeom prst="rect">
              <a:avLst/>
            </a:prstGeom>
          </p:spPr>
        </p:pic>
      </p:grpSp>
      <p:pic>
        <p:nvPicPr>
          <p:cNvPr id="65" name="Grafik 64">
            <a:hlinkClick r:id="rId3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87" y="2112952"/>
            <a:ext cx="1025949" cy="883096"/>
          </a:xfrm>
          <a:prstGeom prst="rect">
            <a:avLst/>
          </a:prstGeom>
        </p:spPr>
      </p:pic>
      <p:sp>
        <p:nvSpPr>
          <p:cNvPr id="17" name="Rechteck 16">
            <a:hlinkClick r:id="rId13"/>
          </p:cNvPr>
          <p:cNvSpPr/>
          <p:nvPr/>
        </p:nvSpPr>
        <p:spPr>
          <a:xfrm>
            <a:off x="3316044" y="1546529"/>
            <a:ext cx="2415448" cy="2125594"/>
          </a:xfrm>
          <a:prstGeom prst="rect">
            <a:avLst/>
          </a:prstGeom>
          <a:solidFill>
            <a:srgbClr val="80197F">
              <a:alpha val="60000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b="1" dirty="0">
              <a:solidFill>
                <a:srgbClr val="434F55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feld 19">
            <a:hlinkClick r:id="rId13"/>
          </p:cNvPr>
          <p:cNvSpPr txBox="1"/>
          <p:nvPr/>
        </p:nvSpPr>
        <p:spPr>
          <a:xfrm>
            <a:off x="3316044" y="1666117"/>
            <a:ext cx="241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>
                <a:latin typeface="Gill Sans MT" panose="020B0502020104020203" pitchFamily="34" charset="0"/>
              </a:rPr>
              <a:t>Broschürenservice</a:t>
            </a:r>
            <a:endParaRPr lang="de-AT" sz="1600" dirty="0"/>
          </a:p>
        </p:txBody>
      </p:sp>
      <p:sp>
        <p:nvSpPr>
          <p:cNvPr id="29" name="Textfeld 28">
            <a:hlinkClick r:id="rId13"/>
          </p:cNvPr>
          <p:cNvSpPr txBox="1"/>
          <p:nvPr/>
        </p:nvSpPr>
        <p:spPr>
          <a:xfrm>
            <a:off x="3315777" y="3071278"/>
            <a:ext cx="2415714" cy="46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www.saferinternet.at/services/broschuerenservice/</a:t>
            </a:r>
            <a:endParaRPr lang="de-AT" sz="1200" dirty="0">
              <a:solidFill>
                <a:schemeClr val="bg1"/>
              </a:solidFill>
            </a:endParaRPr>
          </a:p>
        </p:txBody>
      </p:sp>
      <p:pic>
        <p:nvPicPr>
          <p:cNvPr id="66" name="Grafik 65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27" y="2043582"/>
            <a:ext cx="912441" cy="99648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A476BA2-DAC5-433D-AE06-1BB182D95CF0}"/>
              </a:ext>
            </a:extLst>
          </p:cNvPr>
          <p:cNvGrpSpPr/>
          <p:nvPr/>
        </p:nvGrpSpPr>
        <p:grpSpPr>
          <a:xfrm>
            <a:off x="6038809" y="1546529"/>
            <a:ext cx="2415448" cy="2125594"/>
            <a:chOff x="6087431" y="1535837"/>
            <a:chExt cx="2415448" cy="2125594"/>
          </a:xfrm>
        </p:grpSpPr>
        <p:sp>
          <p:nvSpPr>
            <p:cNvPr id="19" name="Rechteck 18">
              <a:hlinkClick r:id="rId15"/>
            </p:cNvPr>
            <p:cNvSpPr/>
            <p:nvPr/>
          </p:nvSpPr>
          <p:spPr>
            <a:xfrm>
              <a:off x="6087431" y="1535837"/>
              <a:ext cx="2415448" cy="2125594"/>
            </a:xfrm>
            <a:prstGeom prst="rect">
              <a:avLst/>
            </a:prstGeom>
            <a:solidFill>
              <a:srgbClr val="ED7D31">
                <a:alpha val="80000"/>
              </a:srgbClr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 dirty="0">
                <a:solidFill>
                  <a:srgbClr val="434F55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1" name="Textfeld 20">
              <a:hlinkClick r:id="rId15"/>
            </p:cNvPr>
            <p:cNvSpPr txBox="1"/>
            <p:nvPr/>
          </p:nvSpPr>
          <p:spPr>
            <a:xfrm>
              <a:off x="6087432" y="1665115"/>
              <a:ext cx="2415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600" dirty="0">
                  <a:latin typeface="Gill Sans MT" panose="020B0502020104020203" pitchFamily="34" charset="0"/>
                </a:rPr>
                <a:t>Veranstaltungsservice</a:t>
              </a:r>
              <a:endParaRPr lang="de-AT" sz="1600" dirty="0"/>
            </a:p>
          </p:txBody>
        </p:sp>
        <p:sp>
          <p:nvSpPr>
            <p:cNvPr id="31" name="Textfeld 30">
              <a:hlinkClick r:id="rId15"/>
            </p:cNvPr>
            <p:cNvSpPr txBox="1"/>
            <p:nvPr/>
          </p:nvSpPr>
          <p:spPr>
            <a:xfrm>
              <a:off x="6096370" y="3058779"/>
              <a:ext cx="2406509" cy="46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www.saferinternet.at/services/veranstaltungsservice/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pic>
          <p:nvPicPr>
            <p:cNvPr id="67" name="Grafik 66">
              <a:hlinkClick r:id="rId15"/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670" y="2043892"/>
              <a:ext cx="859490" cy="979698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7332888-4D1B-49F7-AF84-97F1E4C75B5A}"/>
              </a:ext>
            </a:extLst>
          </p:cNvPr>
          <p:cNvGrpSpPr/>
          <p:nvPr/>
        </p:nvGrpSpPr>
        <p:grpSpPr>
          <a:xfrm>
            <a:off x="575616" y="3934710"/>
            <a:ext cx="2528599" cy="2125594"/>
            <a:chOff x="338351" y="4072407"/>
            <a:chExt cx="2528599" cy="2125594"/>
          </a:xfrm>
        </p:grpSpPr>
        <p:sp>
          <p:nvSpPr>
            <p:cNvPr id="52" name="Rechteck 51">
              <a:hlinkClick r:id="rId17"/>
            </p:cNvPr>
            <p:cNvSpPr/>
            <p:nvPr/>
          </p:nvSpPr>
          <p:spPr>
            <a:xfrm>
              <a:off x="369337" y="4072407"/>
              <a:ext cx="2415448" cy="2125594"/>
            </a:xfrm>
            <a:prstGeom prst="rect">
              <a:avLst/>
            </a:prstGeom>
            <a:solidFill>
              <a:srgbClr val="2E75B6">
                <a:alpha val="80000"/>
              </a:srgbClr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 dirty="0">
                <a:solidFill>
                  <a:srgbClr val="434F55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7" name="Textfeld 56">
              <a:hlinkClick r:id="rId17"/>
            </p:cNvPr>
            <p:cNvSpPr txBox="1"/>
            <p:nvPr/>
          </p:nvSpPr>
          <p:spPr>
            <a:xfrm>
              <a:off x="338351" y="4195997"/>
              <a:ext cx="2528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600" dirty="0">
                  <a:latin typeface="Gill Sans MT" panose="020B0502020104020203" pitchFamily="34" charset="0"/>
                </a:rPr>
                <a:t>Privatsphäre-Leitfäden</a:t>
              </a:r>
            </a:p>
          </p:txBody>
        </p:sp>
        <p:sp>
          <p:nvSpPr>
            <p:cNvPr id="30" name="Textfeld 29">
              <a:hlinkClick r:id="rId17"/>
            </p:cNvPr>
            <p:cNvSpPr txBox="1"/>
            <p:nvPr/>
          </p:nvSpPr>
          <p:spPr>
            <a:xfrm>
              <a:off x="369335" y="5602197"/>
              <a:ext cx="2415448" cy="46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www.saferinternet.at/</a:t>
              </a:r>
            </a:p>
            <a:p>
              <a:pPr algn="ctr"/>
              <a:r>
                <a:rPr lang="de-AT" sz="1200" b="1" dirty="0" err="1">
                  <a:solidFill>
                    <a:schemeClr val="bg1"/>
                  </a:solidFill>
                  <a:latin typeface="Gill Sans MT" panose="020B0502020104020203" pitchFamily="34" charset="0"/>
                </a:rPr>
                <a:t>privatsphaere-leitfaeden</a:t>
              </a:r>
              <a:r>
                <a:rPr lang="de-AT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/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pic>
          <p:nvPicPr>
            <p:cNvPr id="68" name="Grafik 67">
              <a:hlinkClick r:id="rId17"/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375" y="4614278"/>
              <a:ext cx="1047478" cy="1015543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0025F2-FBD9-49EF-9929-4D81D888C832}"/>
              </a:ext>
            </a:extLst>
          </p:cNvPr>
          <p:cNvGrpSpPr/>
          <p:nvPr/>
        </p:nvGrpSpPr>
        <p:grpSpPr>
          <a:xfrm>
            <a:off x="3315777" y="3933851"/>
            <a:ext cx="2415714" cy="2125594"/>
            <a:chOff x="3213886" y="4084990"/>
            <a:chExt cx="2415714" cy="2125594"/>
          </a:xfrm>
        </p:grpSpPr>
        <p:sp>
          <p:nvSpPr>
            <p:cNvPr id="16" name="Rechteck 15">
              <a:hlinkClick r:id="rId19"/>
            </p:cNvPr>
            <p:cNvSpPr/>
            <p:nvPr/>
          </p:nvSpPr>
          <p:spPr>
            <a:xfrm>
              <a:off x="3214153" y="4084990"/>
              <a:ext cx="2415447" cy="2125594"/>
            </a:xfrm>
            <a:prstGeom prst="rect">
              <a:avLst/>
            </a:prstGeom>
            <a:solidFill>
              <a:srgbClr val="94C23D">
                <a:alpha val="89804"/>
              </a:srgbClr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 dirty="0">
                <a:solidFill>
                  <a:srgbClr val="434F55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Textfeld 21">
              <a:hlinkClick r:id="rId19"/>
            </p:cNvPr>
            <p:cNvSpPr txBox="1"/>
            <p:nvPr/>
          </p:nvSpPr>
          <p:spPr>
            <a:xfrm>
              <a:off x="3213887" y="4198678"/>
              <a:ext cx="2415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600" dirty="0">
                  <a:latin typeface="Gill Sans MT" panose="020B0502020104020203" pitchFamily="34" charset="0"/>
                </a:rPr>
                <a:t>Tests und Quiz</a:t>
              </a:r>
              <a:endParaRPr lang="de-AT" sz="1600" dirty="0"/>
            </a:p>
          </p:txBody>
        </p:sp>
        <p:sp>
          <p:nvSpPr>
            <p:cNvPr id="34" name="Textfeld 33">
              <a:hlinkClick r:id="rId19"/>
            </p:cNvPr>
            <p:cNvSpPr txBox="1"/>
            <p:nvPr/>
          </p:nvSpPr>
          <p:spPr>
            <a:xfrm>
              <a:off x="3213886" y="5603523"/>
              <a:ext cx="241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www.saferinternet.at/quiz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pic>
          <p:nvPicPr>
            <p:cNvPr id="69" name="Grafik 68">
              <a:hlinkClick r:id="rId19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135" y="4666315"/>
              <a:ext cx="785392" cy="94009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535F33C-BFC4-4A29-A353-1D828AEFC452}"/>
              </a:ext>
            </a:extLst>
          </p:cNvPr>
          <p:cNvGrpSpPr/>
          <p:nvPr/>
        </p:nvGrpSpPr>
        <p:grpSpPr>
          <a:xfrm>
            <a:off x="6025218" y="3933851"/>
            <a:ext cx="2424386" cy="2125594"/>
            <a:chOff x="6087433" y="4078699"/>
            <a:chExt cx="2424386" cy="2125594"/>
          </a:xfrm>
        </p:grpSpPr>
        <p:sp>
          <p:nvSpPr>
            <p:cNvPr id="18" name="Rechteck 17">
              <a:hlinkClick r:id="rId21"/>
            </p:cNvPr>
            <p:cNvSpPr/>
            <p:nvPr/>
          </p:nvSpPr>
          <p:spPr>
            <a:xfrm>
              <a:off x="6096371" y="4078699"/>
              <a:ext cx="2415448" cy="2125594"/>
            </a:xfrm>
            <a:prstGeom prst="rect">
              <a:avLst/>
            </a:prstGeom>
            <a:solidFill>
              <a:srgbClr val="969696">
                <a:alpha val="69804"/>
              </a:srgbClr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="1" dirty="0">
                <a:solidFill>
                  <a:srgbClr val="434F55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1" name="Textfeld 40">
              <a:hlinkClick r:id="rId21"/>
            </p:cNvPr>
            <p:cNvSpPr txBox="1"/>
            <p:nvPr/>
          </p:nvSpPr>
          <p:spPr>
            <a:xfrm>
              <a:off x="6096371" y="4144635"/>
              <a:ext cx="2406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600" dirty="0">
                  <a:latin typeface="Gill Sans MT" panose="020B0502020104020203" pitchFamily="34" charset="0"/>
                </a:rPr>
                <a:t>Frag Barbara! Elternratgeber</a:t>
              </a:r>
              <a:endParaRPr lang="de-AT" sz="1600" dirty="0"/>
            </a:p>
          </p:txBody>
        </p:sp>
        <p:sp>
          <p:nvSpPr>
            <p:cNvPr id="45" name="Textfeld 44">
              <a:hlinkClick r:id="rId21"/>
            </p:cNvPr>
            <p:cNvSpPr txBox="1"/>
            <p:nvPr/>
          </p:nvSpPr>
          <p:spPr>
            <a:xfrm>
              <a:off x="6087433" y="5602860"/>
              <a:ext cx="2415446" cy="275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www.fragbarbara.at</a:t>
              </a:r>
              <a:endParaRPr lang="de-AT" sz="1200" dirty="0">
                <a:solidFill>
                  <a:schemeClr val="bg1"/>
                </a:solidFill>
              </a:endParaRPr>
            </a:p>
          </p:txBody>
        </p:sp>
        <p:pic>
          <p:nvPicPr>
            <p:cNvPr id="70" name="Grafik 69">
              <a:hlinkClick r:id="rId21"/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042" y="4725419"/>
              <a:ext cx="846106" cy="837383"/>
            </a:xfrm>
            <a:prstGeom prst="rect">
              <a:avLst/>
            </a:prstGeom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972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Laptop">
            <a:extLst>
              <a:ext uri="{FF2B5EF4-FFF2-40B4-BE49-F238E27FC236}">
                <a16:creationId xmlns:a16="http://schemas.microsoft.com/office/drawing/2014/main" id="{A271D932-0744-4AAC-9CFB-E2AB24E13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23" name="Grafik 22" descr="Team">
            <a:extLst>
              <a:ext uri="{FF2B5EF4-FFF2-40B4-BE49-F238E27FC236}">
                <a16:creationId xmlns:a16="http://schemas.microsoft.com/office/drawing/2014/main" id="{F5D4E9A8-E50E-5346-AF4D-60238D646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29" name="Grafik 28" descr="Unterhaltung">
            <a:extLst>
              <a:ext uri="{FF2B5EF4-FFF2-40B4-BE49-F238E27FC236}">
                <a16:creationId xmlns:a16="http://schemas.microsoft.com/office/drawing/2014/main" id="{2C8902B7-FC52-4648-97D7-1EA8C487C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31" name="Grafik 30" descr="Handschlag">
            <a:extLst>
              <a:ext uri="{FF2B5EF4-FFF2-40B4-BE49-F238E27FC236}">
                <a16:creationId xmlns:a16="http://schemas.microsoft.com/office/drawing/2014/main" id="{AD2A76F1-44EB-884C-BCDD-AC2EEFA18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33" name="Grafik 32" descr="Lehrer">
            <a:extLst>
              <a:ext uri="{FF2B5EF4-FFF2-40B4-BE49-F238E27FC236}">
                <a16:creationId xmlns:a16="http://schemas.microsoft.com/office/drawing/2014/main" id="{B0270A17-76E9-AC4F-AE98-DA0025ADC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A18743-B0BD-4A9C-8F78-B82CF357BD10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35" name="Grafik 34" descr="Computer">
              <a:extLst>
                <a:ext uri="{FF2B5EF4-FFF2-40B4-BE49-F238E27FC236}">
                  <a16:creationId xmlns:a16="http://schemas.microsoft.com/office/drawing/2014/main" id="{3765F9C7-B8F9-5149-85D1-EE1985728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37" name="Grafik 36" descr="Hierarchie">
              <a:extLst>
                <a:ext uri="{FF2B5EF4-FFF2-40B4-BE49-F238E27FC236}">
                  <a16:creationId xmlns:a16="http://schemas.microsoft.com/office/drawing/2014/main" id="{9B071EE1-2DF7-9B48-83C5-3F3967CC7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41" name="Grafik 40" descr="Schloss">
            <a:extLst>
              <a:ext uri="{FF2B5EF4-FFF2-40B4-BE49-F238E27FC236}">
                <a16:creationId xmlns:a16="http://schemas.microsoft.com/office/drawing/2014/main" id="{F1EDC8F4-021D-1847-8736-594B55DB6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D7DC85D-F87B-461B-9C8B-81628A5D0266}"/>
              </a:ext>
            </a:extLst>
          </p:cNvPr>
          <p:cNvGrpSpPr/>
          <p:nvPr/>
        </p:nvGrpSpPr>
        <p:grpSpPr>
          <a:xfrm>
            <a:off x="7175248" y="2150778"/>
            <a:ext cx="1521855" cy="944369"/>
            <a:chOff x="7175248" y="2150778"/>
            <a:chExt cx="1521855" cy="944369"/>
          </a:xfrm>
        </p:grpSpPr>
        <p:pic>
          <p:nvPicPr>
            <p:cNvPr id="39" name="Grafik 38" descr="Klappe">
              <a:extLst>
                <a:ext uri="{FF2B5EF4-FFF2-40B4-BE49-F238E27FC236}">
                  <a16:creationId xmlns:a16="http://schemas.microsoft.com/office/drawing/2014/main" id="{ADC933AC-B5AB-AC40-B10E-AB3685AE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54471" y="2438401"/>
              <a:ext cx="642632" cy="642632"/>
            </a:xfrm>
            <a:prstGeom prst="rect">
              <a:avLst/>
            </a:prstGeom>
          </p:spPr>
        </p:pic>
        <p:pic>
          <p:nvPicPr>
            <p:cNvPr id="43" name="Grafik 42" descr="Mikrofon">
              <a:extLst>
                <a:ext uri="{FF2B5EF4-FFF2-40B4-BE49-F238E27FC236}">
                  <a16:creationId xmlns:a16="http://schemas.microsoft.com/office/drawing/2014/main" id="{61ACCA8B-B00A-FB48-9AA6-8B45E373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7175248" y="2150778"/>
              <a:ext cx="1002965" cy="944369"/>
            </a:xfrm>
            <a:prstGeom prst="rect">
              <a:avLst/>
            </a:prstGeom>
          </p:spPr>
        </p:pic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Saferinternet.at</a:t>
            </a:r>
          </a:p>
          <a:p>
            <a:pPr algn="ctr"/>
            <a:endParaRPr lang="de-AT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zu Cyber-Mobbing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Saferinternet.at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Das Schutz-Wiki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Selbstdarstellung von Mädchen und Burschen im Internet, Ü12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65108"/>
            <a:ext cx="2149771" cy="1870577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Kontroversen-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checkliste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Foto-Story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Jugendliche Bilderwelten, Ü2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Der perfekte Suchbegriff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Ü2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Kettenbrief mal drei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0E9779-286A-7747-BAFA-D233C7E0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Sprachen</a:t>
            </a:r>
            <a:endParaRPr lang="de-AT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CA4B8FB-75B1-40F9-AF74-10DAF525F2C8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304150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aptop">
            <a:extLst>
              <a:ext uri="{FF2B5EF4-FFF2-40B4-BE49-F238E27FC236}">
                <a16:creationId xmlns:a16="http://schemas.microsoft.com/office/drawing/2014/main" id="{174FA3BE-4A17-4599-AD2F-DB8D948C1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47" name="Grafik 46" descr="Team">
            <a:extLst>
              <a:ext uri="{FF2B5EF4-FFF2-40B4-BE49-F238E27FC236}">
                <a16:creationId xmlns:a16="http://schemas.microsoft.com/office/drawing/2014/main" id="{AC30DB29-C738-465A-A194-B7A735D6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48" name="Grafik 47" descr="Unterhaltung">
            <a:extLst>
              <a:ext uri="{FF2B5EF4-FFF2-40B4-BE49-F238E27FC236}">
                <a16:creationId xmlns:a16="http://schemas.microsoft.com/office/drawing/2014/main" id="{D7D7B946-06E7-48AD-B342-A44D404E4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49" name="Grafik 48" descr="Handschlag">
            <a:extLst>
              <a:ext uri="{FF2B5EF4-FFF2-40B4-BE49-F238E27FC236}">
                <a16:creationId xmlns:a16="http://schemas.microsoft.com/office/drawing/2014/main" id="{976E6395-877B-4BD1-A109-312C8DD6E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50" name="Grafik 49" descr="Lehrer">
            <a:extLst>
              <a:ext uri="{FF2B5EF4-FFF2-40B4-BE49-F238E27FC236}">
                <a16:creationId xmlns:a16="http://schemas.microsoft.com/office/drawing/2014/main" id="{0110C77E-337D-48CB-9F90-AC676AB767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2E1E53E-0315-4B52-9451-CF20F933477F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53" name="Grafik 52" descr="Computer">
              <a:extLst>
                <a:ext uri="{FF2B5EF4-FFF2-40B4-BE49-F238E27FC236}">
                  <a16:creationId xmlns:a16="http://schemas.microsoft.com/office/drawing/2014/main" id="{331F9B50-B892-488D-A920-77723E83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54" name="Grafik 53" descr="Hierarchie">
              <a:extLst>
                <a:ext uri="{FF2B5EF4-FFF2-40B4-BE49-F238E27FC236}">
                  <a16:creationId xmlns:a16="http://schemas.microsoft.com/office/drawing/2014/main" id="{340FE5ED-1655-4B85-AB51-F9D88162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55" name="Grafik 54" descr="Klappe">
            <a:extLst>
              <a:ext uri="{FF2B5EF4-FFF2-40B4-BE49-F238E27FC236}">
                <a16:creationId xmlns:a16="http://schemas.microsoft.com/office/drawing/2014/main" id="{F96AF8AE-1029-40C4-A830-F936678BA6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54471" y="2438401"/>
            <a:ext cx="642632" cy="642632"/>
          </a:xfrm>
          <a:prstGeom prst="rect">
            <a:avLst/>
          </a:prstGeom>
        </p:spPr>
      </p:pic>
      <p:pic>
        <p:nvPicPr>
          <p:cNvPr id="56" name="Grafik 55" descr="Schloss">
            <a:extLst>
              <a:ext uri="{FF2B5EF4-FFF2-40B4-BE49-F238E27FC236}">
                <a16:creationId xmlns:a16="http://schemas.microsoft.com/office/drawing/2014/main" id="{5BEABDBB-99DF-4E1F-8E38-6E0020E6E8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pic>
        <p:nvPicPr>
          <p:cNvPr id="57" name="Grafik 56" descr="Mikrofon">
            <a:extLst>
              <a:ext uri="{FF2B5EF4-FFF2-40B4-BE49-F238E27FC236}">
                <a16:creationId xmlns:a16="http://schemas.microsoft.com/office/drawing/2014/main" id="{F8558C2F-9E0E-4DBD-BB5F-7939A34045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71035">
            <a:off x="7175248" y="2150778"/>
            <a:ext cx="1002965" cy="94436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QR Schnitzeljagd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</a:t>
            </a:r>
            <a:r>
              <a:rPr lang="de-AT" sz="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Bsp</a:t>
            </a:r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 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Das Schutz-Wiki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Ü12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Privatsphäre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Ü13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65109"/>
            <a:ext cx="2149771" cy="187057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Wikipedia-Diskussionen und Seiten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Ziel: Gute Quellen finden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Kettenbrief-Check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Gruppen-Challenge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Ü10</a:t>
            </a:r>
            <a:endParaRPr lang="de-AT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Präsentation „Meine Lieblings-App“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Werbung in Apps erkennen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Wahr oder Falsch im Internet, Ü14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85B3C05F-2953-400B-A786-2E9B21911409}"/>
              </a:ext>
            </a:extLst>
          </p:cNvPr>
          <p:cNvSpPr txBox="1">
            <a:spLocks/>
          </p:cNvSpPr>
          <p:nvPr/>
        </p:nvSpPr>
        <p:spPr>
          <a:xfrm>
            <a:off x="561842" y="336437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MINT</a:t>
            </a:r>
            <a:endParaRPr lang="de-AT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BE6077-A49B-4BE5-A8A5-88E5DAF268FF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55355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 descr="Laptop">
            <a:extLst>
              <a:ext uri="{FF2B5EF4-FFF2-40B4-BE49-F238E27FC236}">
                <a16:creationId xmlns:a16="http://schemas.microsoft.com/office/drawing/2014/main" id="{7FDA50CB-EBE2-48EB-9B2E-4C4F55150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48" name="Grafik 47" descr="Team">
            <a:extLst>
              <a:ext uri="{FF2B5EF4-FFF2-40B4-BE49-F238E27FC236}">
                <a16:creationId xmlns:a16="http://schemas.microsoft.com/office/drawing/2014/main" id="{97CA65EB-512E-4696-AB1D-F7069060A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49" name="Grafik 48" descr="Unterhaltung">
            <a:extLst>
              <a:ext uri="{FF2B5EF4-FFF2-40B4-BE49-F238E27FC236}">
                <a16:creationId xmlns:a16="http://schemas.microsoft.com/office/drawing/2014/main" id="{8E2AC83E-00B8-4E3A-9DEC-0E104E644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50" name="Grafik 49" descr="Handschlag">
            <a:extLst>
              <a:ext uri="{FF2B5EF4-FFF2-40B4-BE49-F238E27FC236}">
                <a16:creationId xmlns:a16="http://schemas.microsoft.com/office/drawing/2014/main" id="{A1281EA3-B33E-44DF-BAC8-38CFC7A20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51" name="Grafik 50" descr="Lehrer">
            <a:extLst>
              <a:ext uri="{FF2B5EF4-FFF2-40B4-BE49-F238E27FC236}">
                <a16:creationId xmlns:a16="http://schemas.microsoft.com/office/drawing/2014/main" id="{FC93C571-A240-4D72-8E5C-935032BA6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C197DA7-DABC-476F-AE35-F9ED1D52B727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53" name="Grafik 52" descr="Computer">
              <a:extLst>
                <a:ext uri="{FF2B5EF4-FFF2-40B4-BE49-F238E27FC236}">
                  <a16:creationId xmlns:a16="http://schemas.microsoft.com/office/drawing/2014/main" id="{08547368-A23E-40C7-AE09-5C898A64B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54" name="Grafik 53" descr="Hierarchie">
              <a:extLst>
                <a:ext uri="{FF2B5EF4-FFF2-40B4-BE49-F238E27FC236}">
                  <a16:creationId xmlns:a16="http://schemas.microsoft.com/office/drawing/2014/main" id="{ABDEF7F0-765E-48DC-949A-3D38E6C6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55" name="Grafik 54" descr="Klappe">
            <a:extLst>
              <a:ext uri="{FF2B5EF4-FFF2-40B4-BE49-F238E27FC236}">
                <a16:creationId xmlns:a16="http://schemas.microsoft.com/office/drawing/2014/main" id="{FE5F5ABA-558D-4B72-A5BA-31CD34D296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54471" y="2438401"/>
            <a:ext cx="642632" cy="642632"/>
          </a:xfrm>
          <a:prstGeom prst="rect">
            <a:avLst/>
          </a:prstGeom>
        </p:spPr>
      </p:pic>
      <p:pic>
        <p:nvPicPr>
          <p:cNvPr id="56" name="Grafik 55" descr="Schloss">
            <a:extLst>
              <a:ext uri="{FF2B5EF4-FFF2-40B4-BE49-F238E27FC236}">
                <a16:creationId xmlns:a16="http://schemas.microsoft.com/office/drawing/2014/main" id="{9D0107ED-E5F8-431E-9C5D-BF7A152532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pic>
        <p:nvPicPr>
          <p:cNvPr id="57" name="Grafik 56" descr="Mikrofon">
            <a:extLst>
              <a:ext uri="{FF2B5EF4-FFF2-40B4-BE49-F238E27FC236}">
                <a16:creationId xmlns:a16="http://schemas.microsoft.com/office/drawing/2014/main" id="{4CA2A2FF-64D7-47A0-9FCB-A0C7678139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71035">
            <a:off x="7175248" y="2150778"/>
            <a:ext cx="1002965" cy="94436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entwickeln</a:t>
            </a:r>
          </a:p>
          <a:p>
            <a:pPr algn="ctr"/>
            <a:endParaRPr lang="de-AT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endParaRPr lang="de-AT" sz="8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Digitale Geräte im Unterricht nutzen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</a:t>
            </a:r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 zum Thema</a:t>
            </a:r>
          </a:p>
          <a:p>
            <a:pPr lvl="0"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Saferinternet.at-&gt; service-&gt; </a:t>
            </a:r>
            <a:r>
              <a:rPr lang="de-AT" sz="900" dirty="0" err="1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comics</a:t>
            </a:r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endParaRPr lang="de-AT" sz="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www.saferinternet.at/zielgruppen/</a:t>
            </a: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jugendliche/comics/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65109"/>
            <a:ext cx="2149771" cy="187057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Das Horror Image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Wahr oder Falsch im Internet, Ü15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Lieblings-App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Checkliste für Filmemacher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Ü8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Plakat gegen Sexting</a:t>
            </a:r>
          </a:p>
          <a:p>
            <a:pPr lvl="0" algn="ctr"/>
            <a:endParaRPr lang="de-AT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Gewaltfilm Konzentrat</a:t>
            </a:r>
          </a:p>
          <a:p>
            <a:pPr lvl="0"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Medien und Gewalt, Ü6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6423B823-5873-42D2-AC29-18D84A7E29F9}"/>
              </a:ext>
            </a:extLst>
          </p:cNvPr>
          <p:cNvSpPr txBox="1">
            <a:spLocks/>
          </p:cNvSpPr>
          <p:nvPr/>
        </p:nvSpPr>
        <p:spPr>
          <a:xfrm>
            <a:off x="454796" y="323457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Kreatives</a:t>
            </a:r>
            <a:endParaRPr lang="de-AT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598B64F-DA3D-4346-93D4-DBA25B12966D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10967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 descr="Laptop">
            <a:extLst>
              <a:ext uri="{FF2B5EF4-FFF2-40B4-BE49-F238E27FC236}">
                <a16:creationId xmlns:a16="http://schemas.microsoft.com/office/drawing/2014/main" id="{28B01854-B976-4D22-8333-30485B56E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771" y="1899548"/>
            <a:ext cx="1377662" cy="1377662"/>
          </a:xfrm>
          <a:prstGeom prst="rect">
            <a:avLst/>
          </a:prstGeom>
        </p:spPr>
      </p:pic>
      <p:pic>
        <p:nvPicPr>
          <p:cNvPr id="48" name="Grafik 47" descr="Team">
            <a:extLst>
              <a:ext uri="{FF2B5EF4-FFF2-40B4-BE49-F238E27FC236}">
                <a16:creationId xmlns:a16="http://schemas.microsoft.com/office/drawing/2014/main" id="{0D4932E8-7733-4EEE-9A10-5F17C95C0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17" y="1997543"/>
            <a:ext cx="1431457" cy="1431457"/>
          </a:xfrm>
          <a:prstGeom prst="rect">
            <a:avLst/>
          </a:prstGeom>
        </p:spPr>
      </p:pic>
      <p:pic>
        <p:nvPicPr>
          <p:cNvPr id="49" name="Grafik 48" descr="Unterhaltung">
            <a:extLst>
              <a:ext uri="{FF2B5EF4-FFF2-40B4-BE49-F238E27FC236}">
                <a16:creationId xmlns:a16="http://schemas.microsoft.com/office/drawing/2014/main" id="{075BCDC1-F3FF-4C7E-9818-B4B71D5BF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75" y="4020367"/>
            <a:ext cx="1409699" cy="1409699"/>
          </a:xfrm>
          <a:prstGeom prst="rect">
            <a:avLst/>
          </a:prstGeom>
        </p:spPr>
      </p:pic>
      <p:pic>
        <p:nvPicPr>
          <p:cNvPr id="50" name="Grafik 49" descr="Handschlag">
            <a:extLst>
              <a:ext uri="{FF2B5EF4-FFF2-40B4-BE49-F238E27FC236}">
                <a16:creationId xmlns:a16="http://schemas.microsoft.com/office/drawing/2014/main" id="{2A38C7DA-0020-43F0-8A81-17C3AD4C8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3827" y="3997808"/>
            <a:ext cx="1523738" cy="1523738"/>
          </a:xfrm>
          <a:prstGeom prst="rect">
            <a:avLst/>
          </a:prstGeom>
        </p:spPr>
      </p:pic>
      <p:pic>
        <p:nvPicPr>
          <p:cNvPr id="51" name="Grafik 50" descr="Lehrer">
            <a:extLst>
              <a:ext uri="{FF2B5EF4-FFF2-40B4-BE49-F238E27FC236}">
                <a16:creationId xmlns:a16="http://schemas.microsoft.com/office/drawing/2014/main" id="{60DB7B7A-23DE-41DF-8BB2-C203CAF0C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9568" y="1997543"/>
            <a:ext cx="1353251" cy="1353251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1149231-106B-477F-B6B6-E6DF9284D6AD}"/>
              </a:ext>
            </a:extLst>
          </p:cNvPr>
          <p:cNvGrpSpPr/>
          <p:nvPr/>
        </p:nvGrpSpPr>
        <p:grpSpPr>
          <a:xfrm>
            <a:off x="7328054" y="4011775"/>
            <a:ext cx="1369282" cy="1369282"/>
            <a:chOff x="7328054" y="4011775"/>
            <a:chExt cx="1369282" cy="1369282"/>
          </a:xfrm>
          <a:solidFill>
            <a:schemeClr val="tx1"/>
          </a:solidFill>
        </p:grpSpPr>
        <p:pic>
          <p:nvPicPr>
            <p:cNvPr id="53" name="Grafik 52" descr="Computer">
              <a:extLst>
                <a:ext uri="{FF2B5EF4-FFF2-40B4-BE49-F238E27FC236}">
                  <a16:creationId xmlns:a16="http://schemas.microsoft.com/office/drawing/2014/main" id="{0247361D-AA36-4889-B995-D77A3094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28054" y="4011775"/>
              <a:ext cx="1369282" cy="1369282"/>
            </a:xfrm>
            <a:prstGeom prst="rect">
              <a:avLst/>
            </a:prstGeom>
          </p:spPr>
        </p:pic>
        <p:pic>
          <p:nvPicPr>
            <p:cNvPr id="54" name="Grafik 53" descr="Hierarchie">
              <a:extLst>
                <a:ext uri="{FF2B5EF4-FFF2-40B4-BE49-F238E27FC236}">
                  <a16:creationId xmlns:a16="http://schemas.microsoft.com/office/drawing/2014/main" id="{581BCF8D-B62D-4844-8DA8-8D3A790E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81422" y="4304146"/>
              <a:ext cx="645437" cy="645437"/>
            </a:xfrm>
            <a:prstGeom prst="rect">
              <a:avLst/>
            </a:prstGeom>
          </p:spPr>
        </p:pic>
      </p:grpSp>
      <p:pic>
        <p:nvPicPr>
          <p:cNvPr id="55" name="Grafik 54" descr="Klappe">
            <a:extLst>
              <a:ext uri="{FF2B5EF4-FFF2-40B4-BE49-F238E27FC236}">
                <a16:creationId xmlns:a16="http://schemas.microsoft.com/office/drawing/2014/main" id="{9298D9BA-FF4A-400D-B91B-9CD45CFA92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54471" y="2438401"/>
            <a:ext cx="642632" cy="642632"/>
          </a:xfrm>
          <a:prstGeom prst="rect">
            <a:avLst/>
          </a:prstGeom>
        </p:spPr>
      </p:pic>
      <p:pic>
        <p:nvPicPr>
          <p:cNvPr id="56" name="Grafik 55" descr="Schloss">
            <a:extLst>
              <a:ext uri="{FF2B5EF4-FFF2-40B4-BE49-F238E27FC236}">
                <a16:creationId xmlns:a16="http://schemas.microsoft.com/office/drawing/2014/main" id="{396BCC9F-1953-4A24-8C47-AAEAF43D29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66213" y="3958956"/>
            <a:ext cx="1355503" cy="1355503"/>
          </a:xfrm>
          <a:prstGeom prst="rect">
            <a:avLst/>
          </a:prstGeom>
        </p:spPr>
      </p:pic>
      <p:pic>
        <p:nvPicPr>
          <p:cNvPr id="57" name="Grafik 56" descr="Mikrofon">
            <a:extLst>
              <a:ext uri="{FF2B5EF4-FFF2-40B4-BE49-F238E27FC236}">
                <a16:creationId xmlns:a16="http://schemas.microsoft.com/office/drawing/2014/main" id="{49B9E54C-EAA8-4A53-96FC-89D752B784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71035">
            <a:off x="7175248" y="2150778"/>
            <a:ext cx="1002965" cy="94436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3765108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zu Cyber-Mobbing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3756958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3756959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Passwörter</a:t>
            </a:r>
          </a:p>
          <a:p>
            <a:pPr algn="ctr"/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www.saferinternet.at/faq/datenschutz/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3765109"/>
            <a:ext cx="2149771" cy="187057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Kontroversen-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checkliste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Ü9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Bilder Check</a:t>
            </a:r>
          </a:p>
          <a:p>
            <a:pPr lvl="0"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Jugendliche Bilderwelten, Ü4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023A03ED-6691-453C-BFBB-A3069D1C2CB1}"/>
              </a:ext>
            </a:extLst>
          </p:cNvPr>
          <p:cNvSpPr txBox="1">
            <a:spLocks/>
          </p:cNvSpPr>
          <p:nvPr/>
        </p:nvSpPr>
        <p:spPr>
          <a:xfrm>
            <a:off x="454796" y="323457"/>
            <a:ext cx="8515350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Soziales Lernen</a:t>
            </a:r>
            <a:endParaRPr lang="de-AT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2A43D7A-4114-4A33-B58D-B9C2D70CADA6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20609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28EE1-C8D3-7E46-B6C7-E8E73576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Broschüren für Lehrende </a:t>
            </a:r>
            <a:r>
              <a:rPr lang="de-AT" dirty="0"/>
              <a:t>| Saferinternet.at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72FC8-9C4B-D949-A812-4BCB9C43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AA7797-EFFE-4C45-A0D1-0BD7E3A30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617" y="1369871"/>
            <a:ext cx="1646093" cy="232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C0FD7D-1380-4766-AC8D-484FCC599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28" y="1369871"/>
            <a:ext cx="1646093" cy="2327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5EC6B0-6411-4507-8B85-371D71D9C0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306" y="1369871"/>
            <a:ext cx="1646094" cy="232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D7E431-7FCA-4034-AADD-CE2C69AACE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28" y="3859764"/>
            <a:ext cx="1651831" cy="232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070FD0-4257-4A99-95FB-17332F6E3A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616" y="3855838"/>
            <a:ext cx="1646094" cy="232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40CBD8-D3A4-4B08-AB94-462A9ACCFB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567" y="3855838"/>
            <a:ext cx="1646094" cy="2333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CB13E7-95BD-42CA-8E20-7AD6F41FA6BB}"/>
              </a:ext>
            </a:extLst>
          </p:cNvPr>
          <p:cNvSpPr/>
          <p:nvPr/>
        </p:nvSpPr>
        <p:spPr>
          <a:xfrm>
            <a:off x="5980093" y="5665867"/>
            <a:ext cx="2474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www.saferinternet.at/</a:t>
            </a:r>
            <a:br>
              <a:rPr lang="de-AT" sz="1400" dirty="0"/>
            </a:br>
            <a:r>
              <a:rPr lang="de-AT" sz="1400" dirty="0" err="1"/>
              <a:t>broschuerenservice</a:t>
            </a:r>
            <a:r>
              <a:rPr lang="de-AT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8687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17C5689-0040-41DF-A470-62E3350BFD84}"/>
              </a:ext>
            </a:extLst>
          </p:cNvPr>
          <p:cNvGrpSpPr/>
          <p:nvPr/>
        </p:nvGrpSpPr>
        <p:grpSpPr>
          <a:xfrm>
            <a:off x="7228122" y="4261028"/>
            <a:ext cx="1499160" cy="1560236"/>
            <a:chOff x="8008883" y="5129491"/>
            <a:chExt cx="883219" cy="883219"/>
          </a:xfrm>
          <a:solidFill>
            <a:schemeClr val="tx1"/>
          </a:solidFill>
        </p:grpSpPr>
        <p:pic>
          <p:nvPicPr>
            <p:cNvPr id="35" name="Grafik 34" descr="Computer">
              <a:extLst>
                <a:ext uri="{FF2B5EF4-FFF2-40B4-BE49-F238E27FC236}">
                  <a16:creationId xmlns:a16="http://schemas.microsoft.com/office/drawing/2014/main" id="{3765F9C7-B8F9-5149-85D1-EE1985728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8883" y="5129491"/>
              <a:ext cx="883219" cy="883219"/>
            </a:xfrm>
            <a:prstGeom prst="rect">
              <a:avLst/>
            </a:prstGeom>
          </p:spPr>
        </p:pic>
        <p:pic>
          <p:nvPicPr>
            <p:cNvPr id="37" name="Grafik 36" descr="Hierarchie">
              <a:extLst>
                <a:ext uri="{FF2B5EF4-FFF2-40B4-BE49-F238E27FC236}">
                  <a16:creationId xmlns:a16="http://schemas.microsoft.com/office/drawing/2014/main" id="{9B071EE1-2DF7-9B48-83C5-3F3967CC7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00613" y="5306765"/>
              <a:ext cx="416322" cy="416322"/>
            </a:xfrm>
            <a:prstGeom prst="rect">
              <a:avLst/>
            </a:prstGeom>
          </p:spPr>
        </p:pic>
      </p:grpSp>
      <p:pic>
        <p:nvPicPr>
          <p:cNvPr id="31" name="Grafik 30" descr="Handschlag">
            <a:extLst>
              <a:ext uri="{FF2B5EF4-FFF2-40B4-BE49-F238E27FC236}">
                <a16:creationId xmlns:a16="http://schemas.microsoft.com/office/drawing/2014/main" id="{AD2A76F1-44EB-884C-BCDD-AC2EEFA18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7435" y="4383807"/>
            <a:ext cx="1499160" cy="1499160"/>
          </a:xfrm>
          <a:prstGeom prst="rect">
            <a:avLst/>
          </a:prstGeom>
        </p:spPr>
      </p:pic>
      <p:pic>
        <p:nvPicPr>
          <p:cNvPr id="41" name="Grafik 40" descr="Schloss">
            <a:extLst>
              <a:ext uri="{FF2B5EF4-FFF2-40B4-BE49-F238E27FC236}">
                <a16:creationId xmlns:a16="http://schemas.microsoft.com/office/drawing/2014/main" id="{F1EDC8F4-021D-1847-8736-594B55DB6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6934" y="4030544"/>
            <a:ext cx="1790720" cy="1790720"/>
          </a:xfrm>
          <a:prstGeom prst="rect">
            <a:avLst/>
          </a:prstGeom>
        </p:spPr>
      </p:pic>
      <p:pic>
        <p:nvPicPr>
          <p:cNvPr id="29" name="Grafik 28" descr="Unterhaltung">
            <a:extLst>
              <a:ext uri="{FF2B5EF4-FFF2-40B4-BE49-F238E27FC236}">
                <a16:creationId xmlns:a16="http://schemas.microsoft.com/office/drawing/2014/main" id="{2C8902B7-FC52-4648-97D7-1EA8C487C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674" y="4237898"/>
            <a:ext cx="1689943" cy="1689943"/>
          </a:xfrm>
          <a:prstGeom prst="rect">
            <a:avLst/>
          </a:prstGeom>
        </p:spPr>
      </p:pic>
      <p:pic>
        <p:nvPicPr>
          <p:cNvPr id="27" name="Grafik 26" descr="Laptop">
            <a:extLst>
              <a:ext uri="{FF2B5EF4-FFF2-40B4-BE49-F238E27FC236}">
                <a16:creationId xmlns:a16="http://schemas.microsoft.com/office/drawing/2014/main" id="{AF628959-C556-3D49-BC1D-39213DF0F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57435" y="1824626"/>
            <a:ext cx="1611730" cy="1611730"/>
          </a:xfrm>
          <a:prstGeom prst="rect">
            <a:avLst/>
          </a:prstGeom>
        </p:spPr>
      </p:pic>
      <p:pic>
        <p:nvPicPr>
          <p:cNvPr id="33" name="Grafik 32" descr="Lehrer">
            <a:extLst>
              <a:ext uri="{FF2B5EF4-FFF2-40B4-BE49-F238E27FC236}">
                <a16:creationId xmlns:a16="http://schemas.microsoft.com/office/drawing/2014/main" id="{B0270A17-76E9-AC4F-AE98-DA0025ADC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03503" y="1675834"/>
            <a:ext cx="1885912" cy="1885912"/>
          </a:xfrm>
          <a:prstGeom prst="rect">
            <a:avLst/>
          </a:prstGeom>
        </p:spPr>
      </p:pic>
      <p:pic>
        <p:nvPicPr>
          <p:cNvPr id="23" name="Grafik 22" descr="Team">
            <a:extLst>
              <a:ext uri="{FF2B5EF4-FFF2-40B4-BE49-F238E27FC236}">
                <a16:creationId xmlns:a16="http://schemas.microsoft.com/office/drawing/2014/main" id="{F5D4E9A8-E50E-5346-AF4D-60238D646E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3717" y="1719610"/>
            <a:ext cx="1865744" cy="18657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0E9779-286A-7747-BAFA-D233C7E0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Grundbildung | </a:t>
            </a:r>
            <a:r>
              <a:rPr lang="de-AT" dirty="0">
                <a:solidFill>
                  <a:schemeClr val="tx1"/>
                </a:solidFill>
              </a:rPr>
              <a:t>Themen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34AAC5-DDCB-0B4C-B956-F226EC1A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7F518D-2C75-6247-BE51-3E6DD398D567}"/>
              </a:ext>
            </a:extLst>
          </p:cNvPr>
          <p:cNvSpPr txBox="1"/>
          <p:nvPr/>
        </p:nvSpPr>
        <p:spPr>
          <a:xfrm>
            <a:off x="2624859" y="6459249"/>
            <a:ext cx="260039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www.ris.bka.gv.at/eli/bgbl/II/2018/71/20180419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DE7CCD-CF2B-4C4F-BA98-5CD2380E2CAB}"/>
              </a:ext>
            </a:extLst>
          </p:cNvPr>
          <p:cNvSpPr/>
          <p:nvPr/>
        </p:nvSpPr>
        <p:spPr>
          <a:xfrm>
            <a:off x="6931286" y="4062096"/>
            <a:ext cx="2149771" cy="1865745"/>
          </a:xfrm>
          <a:prstGeom prst="rect">
            <a:avLst/>
          </a:prstGeom>
          <a:solidFill>
            <a:srgbClr val="60AD63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Computational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Thinking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E62FB6-A6CA-AD43-A69D-78CF9001FD50}"/>
              </a:ext>
            </a:extLst>
          </p:cNvPr>
          <p:cNvSpPr/>
          <p:nvPr/>
        </p:nvSpPr>
        <p:spPr>
          <a:xfrm>
            <a:off x="4632397" y="4053946"/>
            <a:ext cx="2149771" cy="1865745"/>
          </a:xfrm>
          <a:prstGeom prst="rect">
            <a:avLst/>
          </a:prstGeom>
          <a:solidFill>
            <a:srgbClr val="BDD7EE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Technische Problemlösung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B997D2-A7B7-164E-97D8-508DE2CE08DE}"/>
              </a:ext>
            </a:extLst>
          </p:cNvPr>
          <p:cNvSpPr/>
          <p:nvPr/>
        </p:nvSpPr>
        <p:spPr>
          <a:xfrm>
            <a:off x="2361309" y="4053947"/>
            <a:ext cx="2149771" cy="1865745"/>
          </a:xfrm>
          <a:prstGeom prst="rect">
            <a:avLst/>
          </a:prstGeom>
          <a:solidFill>
            <a:srgbClr val="FFFD9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Sicherheit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91C770-C561-2D43-9FF8-71868A7278B7}"/>
              </a:ext>
            </a:extLst>
          </p:cNvPr>
          <p:cNvSpPr/>
          <p:nvPr/>
        </p:nvSpPr>
        <p:spPr>
          <a:xfrm>
            <a:off x="105761" y="4053947"/>
            <a:ext cx="2149771" cy="1878726"/>
          </a:xfrm>
          <a:prstGeom prst="rect">
            <a:avLst/>
          </a:prstGeom>
          <a:solidFill>
            <a:srgbClr val="ED83AF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Digitale Kommunikation und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Social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 Media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A3691E-B156-384C-B8DA-185204130622}"/>
              </a:ext>
            </a:extLst>
          </p:cNvPr>
          <p:cNvSpPr/>
          <p:nvPr/>
        </p:nvSpPr>
        <p:spPr>
          <a:xfrm>
            <a:off x="81213" y="1711749"/>
            <a:ext cx="2149771" cy="1865745"/>
          </a:xfrm>
          <a:prstGeom prst="rect">
            <a:avLst/>
          </a:prstGeom>
          <a:solidFill>
            <a:srgbClr val="94C23D">
              <a:alpha val="92157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Gesellschaftliche Aspekte von Medienwandel &amp; Digitalisierung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26140D-9EC1-534A-A9F7-28506DE98BA9}"/>
              </a:ext>
            </a:extLst>
          </p:cNvPr>
          <p:cNvSpPr/>
          <p:nvPr/>
        </p:nvSpPr>
        <p:spPr>
          <a:xfrm>
            <a:off x="2348741" y="1711749"/>
            <a:ext cx="2149771" cy="1865745"/>
          </a:xfrm>
          <a:prstGeom prst="rect">
            <a:avLst/>
          </a:prstGeom>
          <a:solidFill>
            <a:srgbClr val="5B9BD5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Informations-, Daten- und Medienkompetenz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3D3A04-6203-0C4A-AD41-F8CEA231FF7D}"/>
              </a:ext>
            </a:extLst>
          </p:cNvPr>
          <p:cNvSpPr/>
          <p:nvPr/>
        </p:nvSpPr>
        <p:spPr>
          <a:xfrm>
            <a:off x="4643708" y="1711749"/>
            <a:ext cx="2149771" cy="1865745"/>
          </a:xfrm>
          <a:prstGeom prst="rect">
            <a:avLst/>
          </a:prstGeom>
          <a:solidFill>
            <a:srgbClr val="ED7D31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Betriebssysteme und Standard-Anwendungen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973F0D-11F6-4FB1-A46C-F0B60896B5A9}"/>
              </a:ext>
            </a:extLst>
          </p:cNvPr>
          <p:cNvGrpSpPr/>
          <p:nvPr/>
        </p:nvGrpSpPr>
        <p:grpSpPr>
          <a:xfrm>
            <a:off x="6882892" y="2089692"/>
            <a:ext cx="1897966" cy="1081598"/>
            <a:chOff x="8032835" y="1391072"/>
            <a:chExt cx="985463" cy="574692"/>
          </a:xfrm>
          <a:solidFill>
            <a:schemeClr val="tx1"/>
          </a:solidFill>
        </p:grpSpPr>
        <p:pic>
          <p:nvPicPr>
            <p:cNvPr id="39" name="Grafik 38" descr="Klappe">
              <a:extLst>
                <a:ext uri="{FF2B5EF4-FFF2-40B4-BE49-F238E27FC236}">
                  <a16:creationId xmlns:a16="http://schemas.microsoft.com/office/drawing/2014/main" id="{ADC933AC-B5AB-AC40-B10E-AB3685AE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509693" y="1457159"/>
              <a:ext cx="508605" cy="508605"/>
            </a:xfrm>
            <a:prstGeom prst="rect">
              <a:avLst/>
            </a:prstGeom>
          </p:spPr>
        </p:pic>
        <p:pic>
          <p:nvPicPr>
            <p:cNvPr id="43" name="Grafik 42" descr="Mikrofon">
              <a:extLst>
                <a:ext uri="{FF2B5EF4-FFF2-40B4-BE49-F238E27FC236}">
                  <a16:creationId xmlns:a16="http://schemas.microsoft.com/office/drawing/2014/main" id="{61ACCA8B-B00A-FB48-9AA6-8B45E373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271035">
              <a:off x="8032835" y="1391072"/>
              <a:ext cx="604862" cy="569524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A2962434-941D-FD46-AE79-6489DC3653F8}"/>
              </a:ext>
            </a:extLst>
          </p:cNvPr>
          <p:cNvSpPr/>
          <p:nvPr/>
        </p:nvSpPr>
        <p:spPr>
          <a:xfrm>
            <a:off x="6902817" y="1711750"/>
            <a:ext cx="2149771" cy="1865745"/>
          </a:xfrm>
          <a:prstGeom prst="rect">
            <a:avLst/>
          </a:prstGeom>
          <a:solidFill>
            <a:srgbClr val="FFC000">
              <a:alpha val="9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Mediengestaltung</a:t>
            </a:r>
          </a:p>
        </p:txBody>
      </p:sp>
    </p:spTree>
    <p:extLst>
      <p:ext uri="{BB962C8B-B14F-4D97-AF65-F5344CB8AC3E}">
        <p14:creationId xmlns:p14="http://schemas.microsoft.com/office/powerpoint/2010/main" val="78931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6698FB-B035-6B46-9277-58D025AA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46" y="2211864"/>
            <a:ext cx="8359204" cy="2000249"/>
          </a:xfrm>
        </p:spPr>
        <p:txBody>
          <a:bodyPr anchor="ctr">
            <a:normAutofit/>
          </a:bodyPr>
          <a:lstStyle/>
          <a:p>
            <a:r>
              <a:rPr lang="de-AT" b="0" dirty="0"/>
              <a:t>Übersicht</a:t>
            </a:r>
            <a:br>
              <a:rPr lang="de-AT" b="0" dirty="0">
                <a:solidFill>
                  <a:schemeClr val="tx1"/>
                </a:solidFill>
              </a:rPr>
            </a:br>
            <a:r>
              <a:rPr lang="de-AT" b="0" dirty="0">
                <a:solidFill>
                  <a:schemeClr val="tx1"/>
                </a:solidFill>
              </a:rPr>
              <a:t>Lehrstoff und Übungen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0AF8F-B315-1541-BBA3-74DCFA32E4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21700" y="6399213"/>
            <a:ext cx="622300" cy="365125"/>
          </a:xfrm>
          <a:prstGeom prst="rect">
            <a:avLst/>
          </a:prstGeom>
        </p:spPr>
        <p:txBody>
          <a:bodyPr/>
          <a:lstStyle/>
          <a:p>
            <a:fld id="{DB922093-6066-4C73-9215-88E20F9F9CC5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952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176A6-9017-EE45-8EB6-1CD0E7CA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27" y="308177"/>
            <a:ext cx="8836747" cy="898859"/>
          </a:xfrm>
        </p:spPr>
        <p:txBody>
          <a:bodyPr>
            <a:norm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Gesellschaftliche Aspekte von Medienwandel und Digitalisierung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045E8D-2C7E-874C-8177-7C081420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1D54A8-0783-3A4C-8CE8-4E59928BD4D7}"/>
              </a:ext>
            </a:extLst>
          </p:cNvPr>
          <p:cNvSpPr/>
          <p:nvPr/>
        </p:nvSpPr>
        <p:spPr>
          <a:xfrm>
            <a:off x="3497114" y="1785191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Lieblings-App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4D3FCD-D029-944C-B95F-E3D08B464A0E}"/>
              </a:ext>
            </a:extLst>
          </p:cNvPr>
          <p:cNvSpPr/>
          <p:nvPr/>
        </p:nvSpPr>
        <p:spPr>
          <a:xfrm>
            <a:off x="1028564" y="4070198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Verhaltens-</a:t>
            </a:r>
          </a:p>
          <a:p>
            <a:pPr algn="ctr"/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vereinbarungen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 erstellen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7DFB866-2A54-F840-AE52-389FE5CFA3F8}"/>
              </a:ext>
            </a:extLst>
          </p:cNvPr>
          <p:cNvSpPr/>
          <p:nvPr/>
        </p:nvSpPr>
        <p:spPr>
          <a:xfrm>
            <a:off x="1028564" y="1785191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B14EF7-3A95-CE4B-83A2-31DA6A6ED96B}"/>
              </a:ext>
            </a:extLst>
          </p:cNvPr>
          <p:cNvSpPr/>
          <p:nvPr/>
        </p:nvSpPr>
        <p:spPr>
          <a:xfrm>
            <a:off x="3497114" y="4070198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Mein Körperbild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Saferinternet.at in der Volksschule, Ü9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E55EB27-57C5-3E45-934F-9F597A78EF1F}"/>
              </a:ext>
            </a:extLst>
          </p:cNvPr>
          <p:cNvSpPr/>
          <p:nvPr/>
        </p:nvSpPr>
        <p:spPr>
          <a:xfrm>
            <a:off x="5965664" y="4070197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Was mich zornig macht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Medien und Gewalt, Ü7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8EC8F8-3C05-3F48-8102-55E03A90AEE5}"/>
              </a:ext>
            </a:extLst>
          </p:cNvPr>
          <p:cNvSpPr/>
          <p:nvPr/>
        </p:nvSpPr>
        <p:spPr>
          <a:xfrm>
            <a:off x="5965666" y="1785191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pic>
        <p:nvPicPr>
          <p:cNvPr id="12" name="Grafik 11" descr="Team">
            <a:extLst>
              <a:ext uri="{FF2B5EF4-FFF2-40B4-BE49-F238E27FC236}">
                <a16:creationId xmlns:a16="http://schemas.microsoft.com/office/drawing/2014/main" id="{FAA6B066-1253-4772-84D8-D3D131BF7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3778" y="364308"/>
            <a:ext cx="786595" cy="7865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20823BE-AF08-4356-B0B7-335162D15DA5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9BEDDC7-FDE4-43DB-AD34-B268CFC7A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15" y="3784645"/>
            <a:ext cx="503682" cy="71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B4A6DA8-34C2-4302-8F83-CAF72BEDEA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08" y="3783861"/>
            <a:ext cx="503682" cy="712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0CB1D7E-5A7F-4882-80FF-CF97F640DC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750" y="1510633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BD8A50B8-3F63-4076-AA8D-55E8992348AC}"/>
              </a:ext>
            </a:extLst>
          </p:cNvPr>
          <p:cNvSpPr/>
          <p:nvPr/>
        </p:nvSpPr>
        <p:spPr>
          <a:xfrm>
            <a:off x="3497114" y="1785190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Lieblings-App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F278F3A-7BF5-415A-94B5-CC89B6467E07}"/>
              </a:ext>
            </a:extLst>
          </p:cNvPr>
          <p:cNvSpPr/>
          <p:nvPr/>
        </p:nvSpPr>
        <p:spPr>
          <a:xfrm>
            <a:off x="1028564" y="4070197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Verhaltens-</a:t>
            </a:r>
          </a:p>
          <a:p>
            <a:pPr algn="ctr"/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vereinbarungen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 erstellen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Ü3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80509D5-8AE5-4068-9EBE-B4789A02C557}"/>
              </a:ext>
            </a:extLst>
          </p:cNvPr>
          <p:cNvSpPr/>
          <p:nvPr/>
        </p:nvSpPr>
        <p:spPr>
          <a:xfrm>
            <a:off x="1028564" y="1785190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Leben ohne Handy? Medientagebuch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8A5A5C7-64D7-4EE1-8DBD-48F4021F6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199" y="1509049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6A370F-7C56-4AB1-87B4-CE874A48A3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400" y="3803687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08F5321-4F2E-4AF8-94F7-58540E72E7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984" y="1469567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15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664AF3D-D9B6-C04A-9D26-A135E275EF29}"/>
              </a:ext>
            </a:extLst>
          </p:cNvPr>
          <p:cNvSpPr/>
          <p:nvPr/>
        </p:nvSpPr>
        <p:spPr>
          <a:xfrm>
            <a:off x="1028563" y="1785190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Perfekte Suchbegriff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Ü2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461468-CECB-9D4C-8903-9189A7D83FE6}"/>
              </a:ext>
            </a:extLst>
          </p:cNvPr>
          <p:cNvSpPr/>
          <p:nvPr/>
        </p:nvSpPr>
        <p:spPr>
          <a:xfrm>
            <a:off x="1035875" y="4070196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Bilder Check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Jugendliche Bilderwelten, Ü4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E4C409-A34A-9C41-B58D-17C2AB6BDA02}"/>
              </a:ext>
            </a:extLst>
          </p:cNvPr>
          <p:cNvSpPr/>
          <p:nvPr/>
        </p:nvSpPr>
        <p:spPr>
          <a:xfrm>
            <a:off x="3504425" y="4062862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Checkliste für Filmemacher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Handy in der Schule, Ü8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D27EE0-7A8C-D847-9CE6-A2F2E4A6DF6A}"/>
              </a:ext>
            </a:extLst>
          </p:cNvPr>
          <p:cNvSpPr/>
          <p:nvPr/>
        </p:nvSpPr>
        <p:spPr>
          <a:xfrm>
            <a:off x="5972975" y="4062861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Schulung für junge Onliner*innen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3A3885-E412-1A4D-971A-379DB3C24AAC}"/>
              </a:ext>
            </a:extLst>
          </p:cNvPr>
          <p:cNvSpPr/>
          <p:nvPr/>
        </p:nvSpPr>
        <p:spPr>
          <a:xfrm>
            <a:off x="5972977" y="1785190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Privatsphäre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2855654-E9F1-4442-BAFB-DA5258BE7700}"/>
              </a:ext>
            </a:extLst>
          </p:cNvPr>
          <p:cNvSpPr/>
          <p:nvPr/>
        </p:nvSpPr>
        <p:spPr>
          <a:xfrm>
            <a:off x="3496199" y="1777855"/>
            <a:ext cx="2149771" cy="1865745"/>
          </a:xfrm>
          <a:prstGeom prst="rect">
            <a:avLst/>
          </a:prstGeom>
          <a:solidFill>
            <a:schemeClr val="accent1">
              <a:alpha val="89804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Quellen-Check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Ü5a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657DA-070A-BD4A-B90B-983CF83E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6" name="Grafik 5" descr="Lehrer">
            <a:extLst>
              <a:ext uri="{FF2B5EF4-FFF2-40B4-BE49-F238E27FC236}">
                <a16:creationId xmlns:a16="http://schemas.microsoft.com/office/drawing/2014/main" id="{87C5E744-F699-D143-9AD8-443C17AB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5066" y="254910"/>
            <a:ext cx="1038382" cy="1038382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53B71C-45FD-48D5-AC33-376B34759394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8836747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Informations-, Daten- und Medienkompetenz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8CD10D7-5E96-4C6F-B693-8C41B3919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199" y="3786262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0F12EF0-6D44-49A0-861E-18C0DFE6C5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012" y="1509048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0DFF4B1-4903-419D-8434-5A062564C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150" y="1509047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BD3533E-E2F4-47C4-8BD2-8DE8211EC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151" y="3803687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75600D-A95E-450F-9B80-FDE1B3692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488" y="3786262"/>
            <a:ext cx="503547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EDC91F8-BB9C-4283-A1AC-12C5231C7D05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2B0573A7-B2EF-4D1E-BAC7-F038E1D0A7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199" y="1509049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1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650DD15-3278-1E4D-89ED-07C1DC61DCE1}"/>
              </a:ext>
            </a:extLst>
          </p:cNvPr>
          <p:cNvSpPr/>
          <p:nvPr/>
        </p:nvSpPr>
        <p:spPr>
          <a:xfrm>
            <a:off x="1041579" y="1785191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Brief an Beratungs-suchende von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Saferinternet.at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Expert*innen-Quiz</a:t>
            </a: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www.saferinternet.at/quiz/</a:t>
            </a:r>
          </a:p>
        </p:txBody>
      </p:sp>
      <p:pic>
        <p:nvPicPr>
          <p:cNvPr id="6" name="Grafik 5" descr="Laptop">
            <a:extLst>
              <a:ext uri="{FF2B5EF4-FFF2-40B4-BE49-F238E27FC236}">
                <a16:creationId xmlns:a16="http://schemas.microsoft.com/office/drawing/2014/main" id="{764BFE96-FE5D-DE43-96AE-0C80E07D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141" y="308176"/>
            <a:ext cx="898859" cy="89885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BC27E24-76A5-1A48-9C4C-A832D73DB27C}"/>
              </a:ext>
            </a:extLst>
          </p:cNvPr>
          <p:cNvSpPr/>
          <p:nvPr/>
        </p:nvSpPr>
        <p:spPr>
          <a:xfrm>
            <a:off x="3497114" y="4069956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Das Schutz-Wiki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8808D9A-0D69-3A48-866F-EFA0AD1B4E78}"/>
              </a:ext>
            </a:extLst>
          </p:cNvPr>
          <p:cNvSpPr/>
          <p:nvPr/>
        </p:nvSpPr>
        <p:spPr>
          <a:xfrm>
            <a:off x="5965664" y="4057484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Präsentation „</a:t>
            </a:r>
            <a:r>
              <a:rPr lang="de-AT" sz="1900">
                <a:solidFill>
                  <a:schemeClr val="tx1"/>
                </a:solidFill>
                <a:latin typeface="Gill Sans MT" panose="020B0502020104020203" pitchFamily="34" charset="0"/>
              </a:rPr>
              <a:t>Meine Lieblings-App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“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4555BA-22F2-9742-A16F-F443C6408D65}"/>
              </a:ext>
            </a:extLst>
          </p:cNvPr>
          <p:cNvSpPr/>
          <p:nvPr/>
        </p:nvSpPr>
        <p:spPr>
          <a:xfrm>
            <a:off x="5965664" y="1785191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Privatsphäre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Ü13</a:t>
            </a:r>
            <a:endParaRPr lang="de-AT" sz="20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E368545-DC0E-BE4E-B8D1-CD17FD4CF181}"/>
              </a:ext>
            </a:extLst>
          </p:cNvPr>
          <p:cNvSpPr/>
          <p:nvPr/>
        </p:nvSpPr>
        <p:spPr>
          <a:xfrm>
            <a:off x="3505971" y="1785191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Umfrage zur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Social</a:t>
            </a:r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 Media Nutzung unter SchülerInnen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Erfahrungsberichte Aktionsmonat zum Safer Internet Day</a:t>
            </a:r>
          </a:p>
          <a:p>
            <a:pPr algn="ctr"/>
            <a:endParaRPr lang="de-A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www.saferinternet.at/projekte/</a:t>
            </a:r>
          </a:p>
          <a:p>
            <a:pPr algn="ctr"/>
            <a:r>
              <a:rPr lang="de-AT" sz="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safer</a:t>
            </a:r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-internet-</a:t>
            </a:r>
            <a:r>
              <a:rPr lang="de-AT" sz="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day</a:t>
            </a:r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/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A153DE-A46A-9E43-8EFB-5F5E5633121C}"/>
              </a:ext>
            </a:extLst>
          </p:cNvPr>
          <p:cNvSpPr/>
          <p:nvPr/>
        </p:nvSpPr>
        <p:spPr>
          <a:xfrm>
            <a:off x="1025322" y="4069957"/>
            <a:ext cx="2149771" cy="18657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Plakat gegen </a:t>
            </a:r>
            <a:r>
              <a:rPr lang="de-AT" sz="19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Sexting</a:t>
            </a:r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Selbstdarstellung von Mädchen und Burschen im Internet, Ü9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D25077D-477E-4BAB-A93B-54838991B37E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Betriebssysteme und Standard-Anwendungen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9451F8B-0AF7-4199-91AE-5DD91A89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02" y="1516989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F222214-67F5-44AA-B556-7557AB9E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263" y="3806499"/>
            <a:ext cx="505439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399B016-7ACE-4DDB-AEF6-E9DD5497F1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210" y="3806499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3E4E74B-A952-4D11-95C8-FC0E29478574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</p:spTree>
    <p:extLst>
      <p:ext uri="{BB962C8B-B14F-4D97-AF65-F5344CB8AC3E}">
        <p14:creationId xmlns:p14="http://schemas.microsoft.com/office/powerpoint/2010/main" val="175553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7FEE1F8-A381-3048-8D0D-9AAAF4F22FAD}"/>
              </a:ext>
            </a:extLst>
          </p:cNvPr>
          <p:cNvSpPr/>
          <p:nvPr/>
        </p:nvSpPr>
        <p:spPr>
          <a:xfrm>
            <a:off x="5979257" y="4076624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Das Horror Image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Wahr oder Falsch im Internet, Ü15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CF5F46E-96D6-493C-8C3F-07D29E2404B6}"/>
              </a:ext>
            </a:extLst>
          </p:cNvPr>
          <p:cNvSpPr/>
          <p:nvPr/>
        </p:nvSpPr>
        <p:spPr>
          <a:xfrm>
            <a:off x="3497114" y="1785190"/>
            <a:ext cx="2149771" cy="1865745"/>
          </a:xfrm>
          <a:prstGeom prst="rect">
            <a:avLst/>
          </a:prstGeom>
          <a:solidFill>
            <a:srgbClr val="94C23D">
              <a:alpha val="89804"/>
            </a:srgb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Die Lieblings-App den Eltern erklärt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5FFE0-6EC4-5F4C-8D1A-0493E5E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093-6066-4C73-9215-88E20F9F9CC5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B4893E-B0FB-B548-A729-B8C77B443B1D}"/>
              </a:ext>
            </a:extLst>
          </p:cNvPr>
          <p:cNvSpPr/>
          <p:nvPr/>
        </p:nvSpPr>
        <p:spPr>
          <a:xfrm>
            <a:off x="5965663" y="1766986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Digitale Geräte im Unterricht nutzen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</a:t>
            </a:r>
          </a:p>
        </p:txBody>
      </p:sp>
      <p:pic>
        <p:nvPicPr>
          <p:cNvPr id="6" name="Grafik 5" descr="Klappe">
            <a:extLst>
              <a:ext uri="{FF2B5EF4-FFF2-40B4-BE49-F238E27FC236}">
                <a16:creationId xmlns:a16="http://schemas.microsoft.com/office/drawing/2014/main" id="{522E8958-41AD-D84C-A12D-087C7BDD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2929" y="405739"/>
            <a:ext cx="703733" cy="703733"/>
          </a:xfrm>
          <a:prstGeom prst="rect">
            <a:avLst/>
          </a:prstGeom>
        </p:spPr>
      </p:pic>
      <p:pic>
        <p:nvPicPr>
          <p:cNvPr id="7" name="Grafik 6" descr="Mikrofon">
            <a:extLst>
              <a:ext uri="{FF2B5EF4-FFF2-40B4-BE49-F238E27FC236}">
                <a16:creationId xmlns:a16="http://schemas.microsoft.com/office/drawing/2014/main" id="{75DC1F80-DDEB-734F-AC20-EAB1AA820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71035">
            <a:off x="7853266" y="517482"/>
            <a:ext cx="604862" cy="56952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C22C96E-C8BF-DF48-82BE-EF378A71A480}"/>
              </a:ext>
            </a:extLst>
          </p:cNvPr>
          <p:cNvSpPr/>
          <p:nvPr/>
        </p:nvSpPr>
        <p:spPr>
          <a:xfrm>
            <a:off x="3512321" y="4062999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Learning Apps zu Cyber-Mobbing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Handy in der Schule, Ü10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3D481EF-E11C-D04D-9563-5DF26CC86A51}"/>
              </a:ext>
            </a:extLst>
          </p:cNvPr>
          <p:cNvSpPr/>
          <p:nvPr/>
        </p:nvSpPr>
        <p:spPr>
          <a:xfrm>
            <a:off x="1025939" y="4062999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Der Schummelzettel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Jugendliche Bilderwelten, Ü3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F98BCA-052B-E447-B9A4-82AB78A5BED8}"/>
              </a:ext>
            </a:extLst>
          </p:cNvPr>
          <p:cNvSpPr/>
          <p:nvPr/>
        </p:nvSpPr>
        <p:spPr>
          <a:xfrm>
            <a:off x="1028563" y="1785189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panose="020B0502020104020203" pitchFamily="34" charset="0"/>
              </a:rPr>
              <a:t>Kettenbrief mal drei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panose="020B0502020104020203" pitchFamily="34" charset="0"/>
              </a:rPr>
              <a:t>Wahr oder falsch im Internet, Ü11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89B6ED1-234B-45AC-8920-7E0A8DD814AA}"/>
              </a:ext>
            </a:extLst>
          </p:cNvPr>
          <p:cNvSpPr txBox="1">
            <a:spLocks/>
          </p:cNvSpPr>
          <p:nvPr/>
        </p:nvSpPr>
        <p:spPr>
          <a:xfrm>
            <a:off x="153627" y="308177"/>
            <a:ext cx="9438048" cy="89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de-AT" sz="2000" dirty="0">
                <a:solidFill>
                  <a:schemeClr val="tx1"/>
                </a:solidFill>
              </a:rPr>
              <a:t>Übungen </a:t>
            </a:r>
            <a:r>
              <a:rPr lang="de-AT" sz="2000" dirty="0"/>
              <a:t>| Mediengestaltung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C992DBA-9C13-4EB5-A712-4D4E14E9FD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08" y="3795835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82F1F8B-D0B6-4B5A-883C-4DE5A4D674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18" y="1488936"/>
            <a:ext cx="503683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A1C85F2-9885-43DF-B7B2-1264F47EB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212" y="1518117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26BBCFC-2606-4D33-BBD0-B35D1D71A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543" y="3784644"/>
            <a:ext cx="502347" cy="71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0311AE6-1825-4EA3-9B1A-09FEF49611B3}"/>
              </a:ext>
            </a:extLst>
          </p:cNvPr>
          <p:cNvSpPr txBox="1"/>
          <p:nvPr/>
        </p:nvSpPr>
        <p:spPr>
          <a:xfrm>
            <a:off x="2624859" y="6459249"/>
            <a:ext cx="26741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www.saferinternet.at/digitale-grundbildung-sek1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13D4F86-99EA-7C46-97EB-62322FA712BE}"/>
              </a:ext>
            </a:extLst>
          </p:cNvPr>
          <p:cNvSpPr/>
          <p:nvPr/>
        </p:nvSpPr>
        <p:spPr>
          <a:xfrm>
            <a:off x="3496444" y="1777991"/>
            <a:ext cx="2149771" cy="186574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Gewaltfilm Konzentrat</a:t>
            </a:r>
          </a:p>
          <a:p>
            <a:pPr algn="ctr"/>
            <a:endParaRPr lang="de-AT" sz="1900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algn="ctr"/>
            <a:r>
              <a:rPr lang="de-AT" sz="9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Medien und Gewalt, Ü6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8933F6D-3508-4CC9-B800-133945FD8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738" y="1551617"/>
            <a:ext cx="503682" cy="712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BB7EA4E-A733-4A8C-A260-58A11DC966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1488" y="3786262"/>
            <a:ext cx="503547" cy="71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74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39200"/>
      </a:hlink>
      <a:folHlink>
        <a:srgbClr val="434F5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rgbClr val="F39200"/>
          </a:solidFill>
        </a:ln>
      </a:spPr>
      <a:bodyPr rtlCol="0" anchor="ctr"/>
      <a:lstStyle>
        <a:defPPr algn="ctr">
          <a:defRPr sz="2000" b="1" dirty="0">
            <a:solidFill>
              <a:schemeClr val="tx1"/>
            </a:solidFill>
            <a:latin typeface="Gill Sans MT" charset="0"/>
            <a:ea typeface="Gill Sans MT" charset="0"/>
            <a:cs typeface="Gill Sans M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ln>
          <a:noFill/>
        </a:ln>
      </a:spPr>
      <a:bodyPr wrap="square" rtlCol="0">
        <a:spAutoFit/>
      </a:bodyPr>
      <a:lstStyle>
        <a:defPPr>
          <a:defRPr sz="1900" b="1" dirty="0" err="1" smtClean="0">
            <a:latin typeface="Gill Sans MT" charset="0"/>
            <a:ea typeface="Gill Sans MT" charset="0"/>
            <a:cs typeface="Gill Sans M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1634</Words>
  <Application>Microsoft Office PowerPoint</Application>
  <PresentationFormat>Bildschirmpräsentation (4:3)</PresentationFormat>
  <Paragraphs>454</Paragraphs>
  <Slides>23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Symbol</vt:lpstr>
      <vt:lpstr>Tahoma</vt:lpstr>
      <vt:lpstr>Times</vt:lpstr>
      <vt:lpstr>Verdana</vt:lpstr>
      <vt:lpstr>Wingdings</vt:lpstr>
      <vt:lpstr>Wingdings 2</vt:lpstr>
      <vt:lpstr>Wingdings 3</vt:lpstr>
      <vt:lpstr>Office</vt:lpstr>
      <vt:lpstr>Digitale Grundbildung  Verbindliche* Übung  in der Sekundarstufe 1</vt:lpstr>
      <vt:lpstr>Informationsangebot | Saferinternet.at</vt:lpstr>
      <vt:lpstr>Broschüren für Lehrende | Saferinternet.at</vt:lpstr>
      <vt:lpstr>Digitale Grundbildung | Themen</vt:lpstr>
      <vt:lpstr>Übersicht Lehrstoff und Übungen</vt:lpstr>
      <vt:lpstr>Übungen | Gesellschaftliche Aspekte von Medienwandel und Digitalisierung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Übersicht  Schulstufen und Übungen</vt:lpstr>
      <vt:lpstr>Digitale Grundbildung | 5. Schulstufe</vt:lpstr>
      <vt:lpstr>PowerPoint-Präsentation</vt:lpstr>
      <vt:lpstr>PowerPoint-Präsentation</vt:lpstr>
      <vt:lpstr>PowerPoint-Präsentation</vt:lpstr>
      <vt:lpstr>Übersicht  Fachrichtungen und Übungen</vt:lpstr>
      <vt:lpstr>Digitale Grundbildung | Sprachen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Saferinternet.at</dc:creator>
  <cp:lastModifiedBy>frederica</cp:lastModifiedBy>
  <cp:revision>255</cp:revision>
  <cp:lastPrinted>2018-08-22T12:01:33Z</cp:lastPrinted>
  <dcterms:created xsi:type="dcterms:W3CDTF">2016-11-22T14:30:11Z</dcterms:created>
  <dcterms:modified xsi:type="dcterms:W3CDTF">2018-09-03T09:53:10Z</dcterms:modified>
</cp:coreProperties>
</file>