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260" r:id="rId4"/>
    <p:sldId id="256" r:id="rId5"/>
    <p:sldId id="258" r:id="rId6"/>
    <p:sldId id="261" r:id="rId7"/>
    <p:sldId id="262" r:id="rId8"/>
    <p:sldId id="263" r:id="rId9"/>
    <p:sldId id="264"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2" autoAdjust="0"/>
    <p:restoredTop sz="94660"/>
  </p:normalViewPr>
  <p:slideViewPr>
    <p:cSldViewPr snapToGrid="0">
      <p:cViewPr varScale="1">
        <p:scale>
          <a:sx n="115" d="100"/>
          <a:sy n="115" d="100"/>
        </p:scale>
        <p:origin x="1302" y="84"/>
      </p:cViewPr>
      <p:guideLst/>
    </p:cSldViewPr>
  </p:slideViewPr>
  <p:notesTextViewPr>
    <p:cViewPr>
      <p:scale>
        <a:sx n="3" d="2"/>
        <a:sy n="3" d="2"/>
      </p:scale>
      <p:origin x="0" y="0"/>
    </p:cViewPr>
  </p:notesTextViewPr>
  <p:notesViewPr>
    <p:cSldViewPr snapToGrid="0">
      <p:cViewPr varScale="1">
        <p:scale>
          <a:sx n="79" d="100"/>
          <a:sy n="79"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C813C-E55F-4E77-A8E9-7AA15F25C485}" type="datetimeFigureOut">
              <a:rPr lang="de-DE" smtClean="0"/>
              <a:t>28.11.2017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7CCC8-0F66-4834-BCC9-833D04EF8F32}" type="slidenum">
              <a:rPr lang="de-DE" smtClean="0"/>
              <a:t>‹Nr.›</a:t>
            </a:fld>
            <a:endParaRPr lang="de-DE"/>
          </a:p>
        </p:txBody>
      </p:sp>
    </p:spTree>
    <p:extLst>
      <p:ext uri="{BB962C8B-B14F-4D97-AF65-F5344CB8AC3E}">
        <p14:creationId xmlns:p14="http://schemas.microsoft.com/office/powerpoint/2010/main" val="121559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C7CCC8-0F66-4834-BCC9-833D04EF8F32}" type="slidenum">
              <a:rPr lang="de-DE" smtClean="0"/>
              <a:t>1</a:t>
            </a:fld>
            <a:endParaRPr lang="de-DE"/>
          </a:p>
        </p:txBody>
      </p:sp>
    </p:spTree>
    <p:extLst>
      <p:ext uri="{BB962C8B-B14F-4D97-AF65-F5344CB8AC3E}">
        <p14:creationId xmlns:p14="http://schemas.microsoft.com/office/powerpoint/2010/main" val="13760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74170" y="4400550"/>
            <a:ext cx="6596744" cy="4284663"/>
          </a:xfrm>
        </p:spPr>
        <p:txBody>
          <a:bodyPr/>
          <a:lstStyle/>
          <a:p>
            <a:r>
              <a:rPr lang="de-DE" dirty="0" smtClean="0"/>
              <a:t> </a:t>
            </a:r>
            <a:endParaRPr lang="de-DE" sz="1400" dirty="0"/>
          </a:p>
        </p:txBody>
      </p:sp>
      <p:sp>
        <p:nvSpPr>
          <p:cNvPr id="4" name="Foliennummernplatzhalter 3"/>
          <p:cNvSpPr>
            <a:spLocks noGrp="1"/>
          </p:cNvSpPr>
          <p:nvPr>
            <p:ph type="sldNum" sz="quarter" idx="10"/>
          </p:nvPr>
        </p:nvSpPr>
        <p:spPr/>
        <p:txBody>
          <a:bodyPr/>
          <a:lstStyle/>
          <a:p>
            <a:fld id="{B7C7CCC8-0F66-4834-BCC9-833D04EF8F32}" type="slidenum">
              <a:rPr lang="de-DE" smtClean="0"/>
              <a:t>2</a:t>
            </a:fld>
            <a:endParaRPr lang="de-DE"/>
          </a:p>
        </p:txBody>
      </p:sp>
    </p:spTree>
    <p:extLst>
      <p:ext uri="{BB962C8B-B14F-4D97-AF65-F5344CB8AC3E}">
        <p14:creationId xmlns:p14="http://schemas.microsoft.com/office/powerpoint/2010/main" val="184479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Jahrelang wurden in erster Linie Bereich A und B forciert –</a:t>
            </a:r>
          </a:p>
          <a:p>
            <a:endParaRPr lang="de-DE" dirty="0"/>
          </a:p>
          <a:p>
            <a:r>
              <a:rPr lang="de-DE" dirty="0" smtClean="0"/>
              <a:t>Für die Gesellschaft der Zukunft sind auch Bereich C und D wesentlich!</a:t>
            </a:r>
            <a:endParaRPr lang="de-DE" dirty="0"/>
          </a:p>
        </p:txBody>
      </p:sp>
      <p:sp>
        <p:nvSpPr>
          <p:cNvPr id="4" name="Foliennummernplatzhalter 3"/>
          <p:cNvSpPr>
            <a:spLocks noGrp="1"/>
          </p:cNvSpPr>
          <p:nvPr>
            <p:ph type="sldNum" sz="quarter" idx="10"/>
          </p:nvPr>
        </p:nvSpPr>
        <p:spPr/>
        <p:txBody>
          <a:bodyPr/>
          <a:lstStyle/>
          <a:p>
            <a:fld id="{B7C7CCC8-0F66-4834-BCC9-833D04EF8F32}" type="slidenum">
              <a:rPr lang="de-DE" smtClean="0"/>
              <a:t>3</a:t>
            </a:fld>
            <a:endParaRPr lang="de-DE"/>
          </a:p>
        </p:txBody>
      </p:sp>
    </p:spTree>
    <p:extLst>
      <p:ext uri="{BB962C8B-B14F-4D97-AF65-F5344CB8AC3E}">
        <p14:creationId xmlns:p14="http://schemas.microsoft.com/office/powerpoint/2010/main" val="386356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C7CCC8-0F66-4834-BCC9-833D04EF8F32}" type="slidenum">
              <a:rPr lang="de-DE" smtClean="0"/>
              <a:t>4</a:t>
            </a:fld>
            <a:endParaRPr lang="de-DE"/>
          </a:p>
        </p:txBody>
      </p:sp>
    </p:spTree>
    <p:extLst>
      <p:ext uri="{BB962C8B-B14F-4D97-AF65-F5344CB8AC3E}">
        <p14:creationId xmlns:p14="http://schemas.microsoft.com/office/powerpoint/2010/main" val="67318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7C7CCC8-0F66-4834-BCC9-833D04EF8F32}" type="slidenum">
              <a:rPr lang="de-DE" smtClean="0"/>
              <a:t>5</a:t>
            </a:fld>
            <a:endParaRPr lang="de-DE"/>
          </a:p>
        </p:txBody>
      </p:sp>
    </p:spTree>
    <p:extLst>
      <p:ext uri="{BB962C8B-B14F-4D97-AF65-F5344CB8AC3E}">
        <p14:creationId xmlns:p14="http://schemas.microsoft.com/office/powerpoint/2010/main" val="365506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7457" y="4422320"/>
            <a:ext cx="6518956" cy="4405993"/>
          </a:xfrm>
        </p:spPr>
        <p:txBody>
          <a:bodyPr/>
          <a:lstStyle/>
          <a:p>
            <a:r>
              <a:rPr lang="de-DE" sz="1300" dirty="0" smtClean="0"/>
              <a:t>Maßnahmen im Bereich Infrastruktur (Landesschulen):</a:t>
            </a:r>
            <a:br>
              <a:rPr lang="de-DE" sz="1300" dirty="0" smtClean="0"/>
            </a:br>
            <a:endParaRPr lang="de-DE" sz="1300" dirty="0" smtClean="0"/>
          </a:p>
          <a:p>
            <a:r>
              <a:rPr lang="de-DE" sz="1300" dirty="0" smtClean="0"/>
              <a:t>•	Förderpaket Land OÖ (Breitbandausbau – WLAN in der Schule  - </a:t>
            </a:r>
            <a:br>
              <a:rPr lang="de-DE" sz="1300" dirty="0" smtClean="0"/>
            </a:br>
            <a:r>
              <a:rPr lang="de-DE" sz="1300" dirty="0" smtClean="0"/>
              <a:t>                      Ausstattung in der Schule)</a:t>
            </a:r>
          </a:p>
          <a:p>
            <a:endParaRPr lang="de-DE" sz="1300" dirty="0" smtClean="0"/>
          </a:p>
          <a:p>
            <a:r>
              <a:rPr lang="de-DE" sz="1300" dirty="0" smtClean="0"/>
              <a:t>Maßnahmen im Bereich Schul- und Unterrichtsorganisation:</a:t>
            </a:r>
          </a:p>
          <a:p>
            <a:r>
              <a:rPr lang="de-DE" sz="1300" dirty="0" smtClean="0"/>
              <a:t>•	Einleitung bzw. Förderung von Schulentwicklungsprozessen</a:t>
            </a:r>
          </a:p>
          <a:p>
            <a:r>
              <a:rPr lang="de-DE" sz="1300" dirty="0" smtClean="0"/>
              <a:t>•	Entwicklung einer Digitalstrategie an Schulen. Unterstützung von  </a:t>
            </a:r>
            <a:br>
              <a:rPr lang="de-DE" sz="1300" dirty="0" smtClean="0"/>
            </a:br>
            <a:r>
              <a:rPr lang="de-DE" sz="1300" dirty="0" smtClean="0"/>
              <a:t>                 standortbezogenen, innovativen Projekten im Bereich Digitalisierung &amp; Schule</a:t>
            </a:r>
          </a:p>
          <a:p>
            <a:r>
              <a:rPr lang="de-DE" sz="1300" dirty="0" smtClean="0"/>
              <a:t>•	Umfangreiche Fortbildungsangebote für Pädagoginnen und Pädagogen</a:t>
            </a:r>
          </a:p>
          <a:p>
            <a:r>
              <a:rPr lang="de-DE" sz="1300" dirty="0" smtClean="0"/>
              <a:t>•	Materialsammlungen zum Medienkompetenzerwerb</a:t>
            </a:r>
          </a:p>
          <a:p>
            <a:r>
              <a:rPr lang="de-DE" sz="1300" dirty="0" smtClean="0"/>
              <a:t>•	Wettbewerbe und Vernetzungsangebote</a:t>
            </a:r>
          </a:p>
          <a:p>
            <a:endParaRPr lang="de-DE" sz="1300" dirty="0" smtClean="0"/>
          </a:p>
          <a:p>
            <a:r>
              <a:rPr lang="de-DE" sz="1300" dirty="0" smtClean="0"/>
              <a:t>•	Unterstützung und Ausbau der Zertifizierung  - eEducation.at (LINK)</a:t>
            </a:r>
          </a:p>
          <a:p>
            <a:endParaRPr lang="de-DE" sz="1300" dirty="0" smtClean="0"/>
          </a:p>
          <a:p>
            <a:endParaRPr lang="de-DE" sz="1300" dirty="0" smtClean="0"/>
          </a:p>
          <a:p>
            <a:r>
              <a:rPr lang="de-DE" sz="1300" dirty="0" smtClean="0"/>
              <a:t>Maßnahmen im Bereich „Schule und Gesellschaft“</a:t>
            </a:r>
            <a:br>
              <a:rPr lang="de-DE" sz="1300" dirty="0" smtClean="0"/>
            </a:br>
            <a:endParaRPr lang="de-DE" sz="1300" dirty="0" smtClean="0"/>
          </a:p>
          <a:p>
            <a:r>
              <a:rPr lang="de-DE" sz="1300" dirty="0" smtClean="0"/>
              <a:t>•	Darstellung von bereits Erreichtem – Best Practice</a:t>
            </a:r>
          </a:p>
          <a:p>
            <a:r>
              <a:rPr lang="de-DE" sz="1300" dirty="0" smtClean="0"/>
              <a:t>•	Zusammenarbeit mit Medienpartnern</a:t>
            </a:r>
          </a:p>
          <a:p>
            <a:r>
              <a:rPr lang="de-DE" sz="1300" dirty="0" smtClean="0"/>
              <a:t>•	Dokumentation und Dissemination</a:t>
            </a:r>
            <a:endParaRPr lang="de-DE" sz="1300" dirty="0"/>
          </a:p>
        </p:txBody>
      </p:sp>
      <p:sp>
        <p:nvSpPr>
          <p:cNvPr id="4" name="Foliennummernplatzhalter 3"/>
          <p:cNvSpPr>
            <a:spLocks noGrp="1"/>
          </p:cNvSpPr>
          <p:nvPr>
            <p:ph type="sldNum" sz="quarter" idx="10"/>
          </p:nvPr>
        </p:nvSpPr>
        <p:spPr/>
        <p:txBody>
          <a:bodyPr/>
          <a:lstStyle/>
          <a:p>
            <a:fld id="{B7C7CCC8-0F66-4834-BCC9-833D04EF8F32}" type="slidenum">
              <a:rPr lang="de-DE" smtClean="0"/>
              <a:t>6</a:t>
            </a:fld>
            <a:endParaRPr lang="de-DE"/>
          </a:p>
        </p:txBody>
      </p:sp>
    </p:spTree>
    <p:extLst>
      <p:ext uri="{BB962C8B-B14F-4D97-AF65-F5344CB8AC3E}">
        <p14:creationId xmlns:p14="http://schemas.microsoft.com/office/powerpoint/2010/main" val="125397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Die Entwicklung dieses Modells im Auftrag des BMB wurde von der Virtuellen PH federführend koordiniert. Basierend auf nationalen und internationalen Modellen soll das Kompetenzmodell u.a. als Instrument zur Selbsteinschätzung und kontinuierlichen Professionsentwicklung von </a:t>
            </a:r>
            <a:r>
              <a:rPr lang="de-DE" sz="1600" dirty="0" err="1" smtClean="0"/>
              <a:t>PädagogInnen</a:t>
            </a:r>
            <a:r>
              <a:rPr lang="de-DE" sz="1600" dirty="0" smtClean="0"/>
              <a:t> dienen</a:t>
            </a:r>
          </a:p>
          <a:p>
            <a:endParaRPr lang="de-DE" sz="1600" dirty="0"/>
          </a:p>
          <a:p>
            <a:endParaRPr lang="de-DE" sz="1600" dirty="0"/>
          </a:p>
        </p:txBody>
      </p:sp>
      <p:sp>
        <p:nvSpPr>
          <p:cNvPr id="4" name="Foliennummernplatzhalter 3"/>
          <p:cNvSpPr>
            <a:spLocks noGrp="1"/>
          </p:cNvSpPr>
          <p:nvPr>
            <p:ph type="sldNum" sz="quarter" idx="10"/>
          </p:nvPr>
        </p:nvSpPr>
        <p:spPr/>
        <p:txBody>
          <a:bodyPr/>
          <a:lstStyle/>
          <a:p>
            <a:fld id="{B7C7CCC8-0F66-4834-BCC9-833D04EF8F32}" type="slidenum">
              <a:rPr lang="de-DE" smtClean="0"/>
              <a:t>8</a:t>
            </a:fld>
            <a:endParaRPr lang="de-DE"/>
          </a:p>
        </p:txBody>
      </p:sp>
    </p:spTree>
    <p:extLst>
      <p:ext uri="{BB962C8B-B14F-4D97-AF65-F5344CB8AC3E}">
        <p14:creationId xmlns:p14="http://schemas.microsoft.com/office/powerpoint/2010/main" val="79046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Die Entwicklung dieses Modells im Auftrag des BMB wurde von der Virtuellen PH federführend koordiniert. Basierend auf nationalen und internationalen Modellen soll das Kompetenzmodell u.a. als Instrument zur Selbsteinschätzung und kontinuierlichen Professionsentwicklung von </a:t>
            </a:r>
            <a:r>
              <a:rPr lang="de-DE" sz="1600" dirty="0" err="1" smtClean="0"/>
              <a:t>PädagogInnen</a:t>
            </a:r>
            <a:r>
              <a:rPr lang="de-DE" sz="1600" dirty="0" smtClean="0"/>
              <a:t> dienen</a:t>
            </a:r>
          </a:p>
          <a:p>
            <a:endParaRPr lang="de-DE" sz="1600" dirty="0"/>
          </a:p>
          <a:p>
            <a:endParaRPr lang="de-DE" sz="1600" dirty="0"/>
          </a:p>
        </p:txBody>
      </p:sp>
      <p:sp>
        <p:nvSpPr>
          <p:cNvPr id="4" name="Foliennummernplatzhalter 3"/>
          <p:cNvSpPr>
            <a:spLocks noGrp="1"/>
          </p:cNvSpPr>
          <p:nvPr>
            <p:ph type="sldNum" sz="quarter" idx="10"/>
          </p:nvPr>
        </p:nvSpPr>
        <p:spPr/>
        <p:txBody>
          <a:bodyPr/>
          <a:lstStyle/>
          <a:p>
            <a:fld id="{B7C7CCC8-0F66-4834-BCC9-833D04EF8F32}" type="slidenum">
              <a:rPr lang="de-DE" smtClean="0"/>
              <a:t>9</a:t>
            </a:fld>
            <a:endParaRPr lang="de-DE"/>
          </a:p>
        </p:txBody>
      </p:sp>
    </p:spTree>
    <p:extLst>
      <p:ext uri="{BB962C8B-B14F-4D97-AF65-F5344CB8AC3E}">
        <p14:creationId xmlns:p14="http://schemas.microsoft.com/office/powerpoint/2010/main" val="3583169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5" name="Footer Placeholder 4"/>
          <p:cNvSpPr>
            <a:spLocks noGrp="1"/>
          </p:cNvSpPr>
          <p:nvPr>
            <p:ph type="ftr" sz="quarter" idx="11"/>
          </p:nvPr>
        </p:nvSpPr>
        <p:spPr>
          <a:xfrm>
            <a:off x="5994571" y="6552129"/>
            <a:ext cx="3086100" cy="365125"/>
          </a:xfrm>
        </p:spPr>
        <p:txBody>
          <a:bodyPr/>
          <a:lstStyle>
            <a:lvl1pPr>
              <a:defRPr sz="600"/>
            </a:lvl1pPr>
          </a:lstStyle>
          <a:p>
            <a:r>
              <a:rPr lang="de-DE" dirty="0" smtClean="0"/>
              <a:t>RECC f Informatik u Digitale Medien in OÖ: michael.atzwanger@ph-linz.at</a:t>
            </a:r>
            <a:endParaRPr lang="de-DE" dirty="0"/>
          </a:p>
        </p:txBody>
      </p:sp>
      <p:pic>
        <p:nvPicPr>
          <p:cNvPr id="6" name="Grafik 5"/>
          <p:cNvPicPr>
            <a:picLocks noChangeAspect="1"/>
          </p:cNvPicPr>
          <p:nvPr userDrawn="1"/>
        </p:nvPicPr>
        <p:blipFill>
          <a:blip r:embed="rId2"/>
          <a:stretch>
            <a:fillRect/>
          </a:stretch>
        </p:blipFill>
        <p:spPr>
          <a:xfrm>
            <a:off x="611144" y="6430988"/>
            <a:ext cx="763545" cy="305418"/>
          </a:xfrm>
          <a:prstGeom prst="rect">
            <a:avLst/>
          </a:prstGeom>
        </p:spPr>
      </p:pic>
    </p:spTree>
    <p:extLst>
      <p:ext uri="{BB962C8B-B14F-4D97-AF65-F5344CB8AC3E}">
        <p14:creationId xmlns:p14="http://schemas.microsoft.com/office/powerpoint/2010/main" val="40498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3948882-E9A7-4671-B7F7-2FBC266AB568}" type="datetimeFigureOut">
              <a:rPr lang="de-DE" smtClean="0"/>
              <a:t>28.11.2017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28722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3948882-E9A7-4671-B7F7-2FBC266AB568}" type="datetimeFigureOut">
              <a:rPr lang="de-DE" smtClean="0"/>
              <a:t>28.11.2017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234352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3948882-E9A7-4671-B7F7-2FBC266AB568}" type="datetimeFigureOut">
              <a:rPr lang="de-DE" smtClean="0"/>
              <a:t>28.11.2017</a:t>
            </a:fld>
            <a:endParaRPr lang="de-DE" dirty="0"/>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83B7B72-F428-4E70-91BE-9C1E3E0056BA}" type="slidenum">
              <a:rPr lang="de-DE" smtClean="0"/>
              <a:t>‹Nr.›</a:t>
            </a:fld>
            <a:endParaRPr lang="de-DE"/>
          </a:p>
        </p:txBody>
      </p:sp>
      <p:sp>
        <p:nvSpPr>
          <p:cNvPr id="7" name="Footer Placeholder 4"/>
          <p:cNvSpPr txBox="1">
            <a:spLocks/>
          </p:cNvSpPr>
          <p:nvPr userDrawn="1"/>
        </p:nvSpPr>
        <p:spPr>
          <a:xfrm>
            <a:off x="5994571" y="6552129"/>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RECC f Informatik u Digitale Medien in OÖ: michael.atzwanger@ph-linz.at</a:t>
            </a:r>
            <a:endParaRPr lang="de-DE" dirty="0"/>
          </a:p>
        </p:txBody>
      </p:sp>
      <p:pic>
        <p:nvPicPr>
          <p:cNvPr id="8" name="Grafik 7"/>
          <p:cNvPicPr>
            <a:picLocks noChangeAspect="1"/>
          </p:cNvPicPr>
          <p:nvPr userDrawn="1"/>
        </p:nvPicPr>
        <p:blipFill>
          <a:blip r:embed="rId2"/>
          <a:stretch>
            <a:fillRect/>
          </a:stretch>
        </p:blipFill>
        <p:spPr>
          <a:xfrm>
            <a:off x="611144" y="6430988"/>
            <a:ext cx="763545" cy="305418"/>
          </a:xfrm>
          <a:prstGeom prst="rect">
            <a:avLst/>
          </a:prstGeom>
        </p:spPr>
      </p:pic>
    </p:spTree>
    <p:extLst>
      <p:ext uri="{BB962C8B-B14F-4D97-AF65-F5344CB8AC3E}">
        <p14:creationId xmlns:p14="http://schemas.microsoft.com/office/powerpoint/2010/main" val="241943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3948882-E9A7-4671-B7F7-2FBC266AB568}" type="datetimeFigureOut">
              <a:rPr lang="de-DE" smtClean="0"/>
              <a:t>28.11.2017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83B7B72-F428-4E70-91BE-9C1E3E0056BA}" type="slidenum">
              <a:rPr lang="de-DE" smtClean="0"/>
              <a:t>‹Nr.›</a:t>
            </a:fld>
            <a:endParaRPr lang="de-DE"/>
          </a:p>
        </p:txBody>
      </p:sp>
      <p:sp>
        <p:nvSpPr>
          <p:cNvPr id="7" name="Footer Placeholder 4"/>
          <p:cNvSpPr txBox="1">
            <a:spLocks/>
          </p:cNvSpPr>
          <p:nvPr userDrawn="1"/>
        </p:nvSpPr>
        <p:spPr>
          <a:xfrm>
            <a:off x="5994571" y="6552129"/>
            <a:ext cx="3086100" cy="365125"/>
          </a:xfrm>
          <a:prstGeom prst="rect">
            <a:avLst/>
          </a:prstGeom>
        </p:spPr>
        <p:txBody>
          <a:bodyPr vert="horz" lIns="91440" tIns="45720" rIns="91440" bIns="45720" rtlCol="0" anchor="ctr"/>
          <a:lstStyle>
            <a:defPPr>
              <a:defRPr lang="de-DE"/>
            </a:defPPr>
            <a:lvl1pPr marL="0" algn="ct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RECC f Informatik u Digitale Medien in OÖ: michael.atzwanger@ph-linz.at</a:t>
            </a:r>
            <a:endParaRPr lang="de-DE" dirty="0"/>
          </a:p>
        </p:txBody>
      </p:sp>
      <p:pic>
        <p:nvPicPr>
          <p:cNvPr id="8" name="Grafik 7"/>
          <p:cNvPicPr>
            <a:picLocks noChangeAspect="1"/>
          </p:cNvPicPr>
          <p:nvPr userDrawn="1"/>
        </p:nvPicPr>
        <p:blipFill>
          <a:blip r:embed="rId2"/>
          <a:stretch>
            <a:fillRect/>
          </a:stretch>
        </p:blipFill>
        <p:spPr>
          <a:xfrm>
            <a:off x="611144" y="6430988"/>
            <a:ext cx="763545" cy="305418"/>
          </a:xfrm>
          <a:prstGeom prst="rect">
            <a:avLst/>
          </a:prstGeom>
        </p:spPr>
      </p:pic>
    </p:spTree>
    <p:extLst>
      <p:ext uri="{BB962C8B-B14F-4D97-AF65-F5344CB8AC3E}">
        <p14:creationId xmlns:p14="http://schemas.microsoft.com/office/powerpoint/2010/main" val="87417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3948882-E9A7-4671-B7F7-2FBC266AB568}" type="datetimeFigureOut">
              <a:rPr lang="de-DE" smtClean="0"/>
              <a:t>28.11.2017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7791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3948882-E9A7-4671-B7F7-2FBC266AB568}" type="datetimeFigureOut">
              <a:rPr lang="de-DE" smtClean="0"/>
              <a:t>28.11.2017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285247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3948882-E9A7-4671-B7F7-2FBC266AB568}" type="datetimeFigureOut">
              <a:rPr lang="de-DE" smtClean="0"/>
              <a:t>28.11.2017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306531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48882-E9A7-4671-B7F7-2FBC266AB568}" type="datetimeFigureOut">
              <a:rPr lang="de-DE" smtClean="0"/>
              <a:t>28.11.2017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27090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3948882-E9A7-4671-B7F7-2FBC266AB568}" type="datetimeFigureOut">
              <a:rPr lang="de-DE" smtClean="0"/>
              <a:t>28.11.2017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327794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3948882-E9A7-4671-B7F7-2FBC266AB568}" type="datetimeFigureOut">
              <a:rPr lang="de-DE" smtClean="0"/>
              <a:t>28.11.2017</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83B7B72-F428-4E70-91BE-9C1E3E0056BA}" type="slidenum">
              <a:rPr lang="de-DE" smtClean="0"/>
              <a:t>‹Nr.›</a:t>
            </a:fld>
            <a:endParaRPr lang="de-DE"/>
          </a:p>
        </p:txBody>
      </p:sp>
    </p:spTree>
    <p:extLst>
      <p:ext uri="{BB962C8B-B14F-4D97-AF65-F5344CB8AC3E}">
        <p14:creationId xmlns:p14="http://schemas.microsoft.com/office/powerpoint/2010/main" val="378785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48882-E9A7-4671-B7F7-2FBC266AB568}" type="datetimeFigureOut">
              <a:rPr lang="de-DE" smtClean="0"/>
              <a:t>28.11.2017</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B7B72-F428-4E70-91BE-9C1E3E0056BA}" type="slidenum">
              <a:rPr lang="de-DE" smtClean="0"/>
              <a:t>‹Nr.›</a:t>
            </a:fld>
            <a:endParaRPr lang="de-DE"/>
          </a:p>
        </p:txBody>
      </p:sp>
      <p:sp>
        <p:nvSpPr>
          <p:cNvPr id="7" name="Footer Placeholder 4"/>
          <p:cNvSpPr txBox="1">
            <a:spLocks/>
          </p:cNvSpPr>
          <p:nvPr userDrawn="1"/>
        </p:nvSpPr>
        <p:spPr>
          <a:xfrm>
            <a:off x="5994571" y="6552129"/>
            <a:ext cx="3086100" cy="365125"/>
          </a:xfrm>
          <a:prstGeom prst="rect">
            <a:avLst/>
          </a:prstGeom>
        </p:spPr>
        <p:txBody>
          <a:bodyPr/>
          <a:lstStyle>
            <a:defPPr>
              <a:defRPr lang="de-DE"/>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RECC f Informatik u Digitale Medien in OÖ: michael.atzwanger@ph-linz.at</a:t>
            </a:r>
            <a:endParaRPr lang="de-DE" dirty="0"/>
          </a:p>
        </p:txBody>
      </p:sp>
      <p:pic>
        <p:nvPicPr>
          <p:cNvPr id="8" name="Grafik 7"/>
          <p:cNvPicPr>
            <a:picLocks noChangeAspect="1"/>
          </p:cNvPicPr>
          <p:nvPr userDrawn="1"/>
        </p:nvPicPr>
        <p:blipFill>
          <a:blip r:embed="rId13"/>
          <a:stretch>
            <a:fillRect/>
          </a:stretch>
        </p:blipFill>
        <p:spPr>
          <a:xfrm>
            <a:off x="611144" y="6430988"/>
            <a:ext cx="763545" cy="305418"/>
          </a:xfrm>
          <a:prstGeom prst="rect">
            <a:avLst/>
          </a:prstGeom>
        </p:spPr>
      </p:pic>
    </p:spTree>
    <p:extLst>
      <p:ext uri="{BB962C8B-B14F-4D97-AF65-F5344CB8AC3E}">
        <p14:creationId xmlns:p14="http://schemas.microsoft.com/office/powerpoint/2010/main" val="180992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digikomp.at/index.php?id=592&amp;L=0"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recc-ooe.at/termine.html"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mailto:josef.grabner@ph-ooe.at" TargetMode="External"/><Relationship Id="rId10" Type="http://schemas.openxmlformats.org/officeDocument/2006/relationships/image" Target="../media/image21.png"/><Relationship Id="rId4" Type="http://schemas.openxmlformats.org/officeDocument/2006/relationships/hyperlink" Target="mailto:michael.atzwanger@ph-linz.at"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0288" y="2971800"/>
            <a:ext cx="8934450" cy="1962150"/>
          </a:xfrm>
        </p:spPr>
        <p:txBody>
          <a:bodyPr/>
          <a:lstStyle/>
          <a:p>
            <a:r>
              <a:rPr lang="de-DE" b="1" dirty="0" smtClean="0">
                <a:effectLst>
                  <a:outerShdw blurRad="38100" dist="38100" dir="2700000" algn="tl">
                    <a:srgbClr val="000000">
                      <a:alpha val="43137"/>
                    </a:srgbClr>
                  </a:outerShdw>
                </a:effectLst>
              </a:rPr>
              <a:t>Jahr der Digitalen Bildung 17/18 in OÖ</a:t>
            </a:r>
            <a:endParaRPr lang="de-DE" b="1" dirty="0">
              <a:effectLst>
                <a:outerShdw blurRad="38100" dist="38100" dir="2700000" algn="tl">
                  <a:srgbClr val="000000">
                    <a:alpha val="43137"/>
                  </a:srgbClr>
                </a:outerShdw>
              </a:effectLs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7" y="-95249"/>
            <a:ext cx="9228221" cy="2971800"/>
          </a:xfrm>
          <a:prstGeom prst="rect">
            <a:avLst/>
          </a:prstGeom>
        </p:spPr>
      </p:pic>
      <p:sp>
        <p:nvSpPr>
          <p:cNvPr id="5" name="Textfeld 4"/>
          <p:cNvSpPr txBox="1"/>
          <p:nvPr/>
        </p:nvSpPr>
        <p:spPr>
          <a:xfrm>
            <a:off x="752473" y="5591175"/>
            <a:ext cx="8096252" cy="830997"/>
          </a:xfrm>
          <a:prstGeom prst="rect">
            <a:avLst/>
          </a:prstGeom>
          <a:noFill/>
        </p:spPr>
        <p:txBody>
          <a:bodyPr wrap="square" rtlCol="0">
            <a:spAutoFit/>
          </a:bodyPr>
          <a:lstStyle/>
          <a:p>
            <a:r>
              <a:rPr lang="de-DE" sz="2400" dirty="0" smtClean="0"/>
              <a:t>Intention – Inhalte – Organisation – Umsetzung – (erste) Erfahrungen - ..</a:t>
            </a:r>
            <a:endParaRPr lang="de-DE" sz="2400" dirty="0"/>
          </a:p>
        </p:txBody>
      </p:sp>
    </p:spTree>
    <p:extLst>
      <p:ext uri="{BB962C8B-B14F-4D97-AF65-F5344CB8AC3E}">
        <p14:creationId xmlns:p14="http://schemas.microsoft.com/office/powerpoint/2010/main" val="304805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586" y="0"/>
            <a:ext cx="4473414" cy="1440591"/>
          </a:xfrm>
          <a:prstGeom prst="rect">
            <a:avLst/>
          </a:prstGeom>
        </p:spPr>
      </p:pic>
      <p:sp>
        <p:nvSpPr>
          <p:cNvPr id="3" name="Textfeld 2"/>
          <p:cNvSpPr txBox="1"/>
          <p:nvPr/>
        </p:nvSpPr>
        <p:spPr>
          <a:xfrm>
            <a:off x="749643" y="617837"/>
            <a:ext cx="2998573" cy="923330"/>
          </a:xfrm>
          <a:prstGeom prst="rect">
            <a:avLst/>
          </a:prstGeom>
          <a:noFill/>
        </p:spPr>
        <p:txBody>
          <a:bodyPr wrap="square" rtlCol="0">
            <a:spAutoFit/>
          </a:bodyPr>
          <a:lstStyle/>
          <a:p>
            <a:r>
              <a:rPr lang="de-DE" sz="5400" b="1" dirty="0" smtClean="0">
                <a:effectLst>
                  <a:outerShdw blurRad="38100" dist="38100" dir="2700000" algn="tl">
                    <a:srgbClr val="000000">
                      <a:alpha val="43137"/>
                    </a:srgbClr>
                  </a:outerShdw>
                </a:effectLst>
              </a:rPr>
              <a:t>Intention:</a:t>
            </a:r>
            <a:endParaRPr lang="de-DE" sz="5400" b="1" dirty="0">
              <a:effectLst>
                <a:outerShdw blurRad="38100" dist="38100" dir="2700000" algn="tl">
                  <a:srgbClr val="000000">
                    <a:alpha val="43137"/>
                  </a:srgbClr>
                </a:outerShdw>
              </a:effectLst>
            </a:endParaRPr>
          </a:p>
        </p:txBody>
      </p:sp>
      <p:sp>
        <p:nvSpPr>
          <p:cNvPr id="6" name="Textfeld 5"/>
          <p:cNvSpPr txBox="1"/>
          <p:nvPr/>
        </p:nvSpPr>
        <p:spPr>
          <a:xfrm>
            <a:off x="461318" y="1722399"/>
            <a:ext cx="8559114" cy="3170099"/>
          </a:xfrm>
          <a:prstGeom prst="rect">
            <a:avLst/>
          </a:prstGeom>
          <a:noFill/>
        </p:spPr>
        <p:txBody>
          <a:bodyPr wrap="square" rtlCol="0">
            <a:spAutoFit/>
          </a:bodyPr>
          <a:lstStyle/>
          <a:p>
            <a:pPr marL="285750" indent="-285750">
              <a:buFont typeface="Arial" panose="020B0604020202020204" pitchFamily="34" charset="0"/>
              <a:buChar char="•"/>
            </a:pPr>
            <a:r>
              <a:rPr lang="de-DE" sz="4000" dirty="0"/>
              <a:t>Die digitale Gegenwart in OÖ Schulen soll gezeigt </a:t>
            </a:r>
            <a:r>
              <a:rPr lang="de-DE" sz="4000" dirty="0" smtClean="0"/>
              <a:t>werden</a:t>
            </a:r>
            <a:br>
              <a:rPr lang="de-DE" sz="4000" dirty="0" smtClean="0"/>
            </a:br>
            <a:endParaRPr lang="de-DE" sz="4000" dirty="0"/>
          </a:p>
          <a:p>
            <a:pPr marL="285750" indent="-285750">
              <a:buFont typeface="Arial" panose="020B0604020202020204" pitchFamily="34" charset="0"/>
              <a:buChar char="•"/>
            </a:pPr>
            <a:r>
              <a:rPr lang="de-DE" sz="4000" dirty="0"/>
              <a:t>Förderung der standortbezogenen Weiterentwicklung</a:t>
            </a:r>
          </a:p>
        </p:txBody>
      </p:sp>
      <p:sp>
        <p:nvSpPr>
          <p:cNvPr id="7" name="Textfeld 6"/>
          <p:cNvSpPr txBox="1"/>
          <p:nvPr/>
        </p:nvSpPr>
        <p:spPr>
          <a:xfrm>
            <a:off x="840260" y="4883482"/>
            <a:ext cx="7760044" cy="1708160"/>
          </a:xfrm>
          <a:prstGeom prst="rect">
            <a:avLst/>
          </a:prstGeom>
          <a:noFill/>
        </p:spPr>
        <p:txBody>
          <a:bodyPr wrap="square" rtlCol="0">
            <a:spAutoFit/>
          </a:bodyPr>
          <a:lstStyle/>
          <a:p>
            <a:pPr>
              <a:spcAft>
                <a:spcPts val="1800"/>
              </a:spcAft>
            </a:pPr>
            <a:r>
              <a:rPr lang="de-DE" b="1" dirty="0" smtClean="0"/>
              <a:t>ZIELE:</a:t>
            </a:r>
            <a:br>
              <a:rPr lang="de-DE" b="1" dirty="0" smtClean="0"/>
            </a:br>
            <a:r>
              <a:rPr lang="de-DE" dirty="0" smtClean="0"/>
              <a:t>Am </a:t>
            </a:r>
            <a:r>
              <a:rPr lang="de-DE" dirty="0"/>
              <a:t>Schulstandort: Ausbau der digitalen Infrastruktur &amp; Didaktische </a:t>
            </a:r>
            <a:r>
              <a:rPr lang="de-DE" dirty="0" smtClean="0"/>
              <a:t>Entwicklung                Verbindlicher</a:t>
            </a:r>
            <a:r>
              <a:rPr lang="de-DE" dirty="0"/>
              <a:t>, richtiger Einsatz digitaler Medien im Unterricht &amp; bei </a:t>
            </a:r>
            <a:r>
              <a:rPr lang="de-DE" dirty="0" smtClean="0"/>
              <a:t>Schulungen                      Aufbau </a:t>
            </a:r>
            <a:r>
              <a:rPr lang="de-DE" dirty="0"/>
              <a:t>&amp; Erweiterung digitaler Kompetenzen für </a:t>
            </a:r>
            <a:r>
              <a:rPr lang="de-DE" dirty="0" err="1"/>
              <a:t>SchülerInnen</a:t>
            </a:r>
            <a:r>
              <a:rPr lang="de-DE" dirty="0"/>
              <a:t> und </a:t>
            </a:r>
            <a:r>
              <a:rPr lang="de-DE" dirty="0" err="1"/>
              <a:t>LehrerInnen</a:t>
            </a:r>
            <a:r>
              <a:rPr lang="de-DE" b="1" dirty="0"/>
              <a:t>            </a:t>
            </a:r>
            <a:endParaRPr lang="de-DE" dirty="0"/>
          </a:p>
          <a:p>
            <a:endParaRPr lang="de-DE" dirty="0"/>
          </a:p>
        </p:txBody>
      </p:sp>
    </p:spTree>
    <p:extLst>
      <p:ext uri="{BB962C8B-B14F-4D97-AF65-F5344CB8AC3E}">
        <p14:creationId xmlns:p14="http://schemas.microsoft.com/office/powerpoint/2010/main" val="23285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3" name="Textfeld 2"/>
          <p:cNvSpPr txBox="1"/>
          <p:nvPr/>
        </p:nvSpPr>
        <p:spPr>
          <a:xfrm>
            <a:off x="263611" y="488365"/>
            <a:ext cx="9209902" cy="1415772"/>
          </a:xfrm>
          <a:prstGeom prst="rect">
            <a:avLst/>
          </a:prstGeom>
          <a:noFill/>
        </p:spPr>
        <p:txBody>
          <a:bodyPr wrap="square" rtlCol="0">
            <a:spAutoFit/>
          </a:bodyPr>
          <a:lstStyle/>
          <a:p>
            <a:r>
              <a:rPr lang="de-DE" sz="5400" b="1" dirty="0" smtClean="0">
                <a:effectLst>
                  <a:outerShdw blurRad="38100" dist="38100" dir="2700000" algn="tl">
                    <a:srgbClr val="000000">
                      <a:alpha val="43137"/>
                    </a:srgbClr>
                  </a:outerShdw>
                </a:effectLst>
              </a:rPr>
              <a:t>Präambel:</a:t>
            </a:r>
          </a:p>
          <a:p>
            <a:r>
              <a:rPr lang="de-DE" sz="3200" b="1" dirty="0" smtClean="0">
                <a:effectLst>
                  <a:outerShdw blurRad="38100" dist="38100" dir="2700000" algn="tl">
                    <a:srgbClr val="000000">
                      <a:alpha val="43137"/>
                    </a:srgbClr>
                  </a:outerShdw>
                </a:effectLst>
              </a:rPr>
              <a:t>Umfassende digitale Bildung beinhaltet 4 Bereiche</a:t>
            </a:r>
            <a:endParaRPr lang="de-DE" sz="3200" b="1" dirty="0">
              <a:effectLst>
                <a:outerShdw blurRad="38100" dist="38100" dir="2700000" algn="tl">
                  <a:srgbClr val="000000">
                    <a:alpha val="43137"/>
                  </a:srgbClr>
                </a:outerShdw>
              </a:effectLst>
            </a:endParaRPr>
          </a:p>
        </p:txBody>
      </p:sp>
      <p:sp>
        <p:nvSpPr>
          <p:cNvPr id="6" name="Textfeld 5"/>
          <p:cNvSpPr txBox="1"/>
          <p:nvPr/>
        </p:nvSpPr>
        <p:spPr>
          <a:xfrm>
            <a:off x="263611" y="1904137"/>
            <a:ext cx="8559114" cy="4647426"/>
          </a:xfrm>
          <a:prstGeom prst="rect">
            <a:avLst/>
          </a:prstGeom>
          <a:noFill/>
        </p:spPr>
        <p:txBody>
          <a:bodyPr wrap="square" rtlCol="0">
            <a:spAutoFit/>
          </a:bodyPr>
          <a:lstStyle/>
          <a:p>
            <a:r>
              <a:rPr lang="de-DE" sz="2000" b="1" dirty="0">
                <a:effectLst>
                  <a:outerShdw blurRad="38100" dist="38100" dir="2700000" algn="tl">
                    <a:srgbClr val="000000">
                      <a:alpha val="43137"/>
                    </a:srgbClr>
                  </a:outerShdw>
                </a:effectLst>
              </a:rPr>
              <a:t>A. Digitalisierung als Gegenstand der Bildung:</a:t>
            </a:r>
          </a:p>
          <a:p>
            <a:r>
              <a:rPr lang="de-DE" sz="1600" dirty="0"/>
              <a:t>Schüler/-innen erarbeiten auf elementarem Niveau Kenntnisse, Fähigkeiten und Kompetenzen, um mit digitalen Medien kreativ und verantwortungsvoll zu arbeiten, zu kooperieren und zu kommunizieren.  </a:t>
            </a:r>
            <a:r>
              <a:rPr lang="de-DE" sz="1600" dirty="0" smtClean="0"/>
              <a:t/>
            </a:r>
            <a:br>
              <a:rPr lang="de-DE" sz="1600" dirty="0" smtClean="0"/>
            </a:br>
            <a:endParaRPr lang="de-DE" sz="2000" dirty="0">
              <a:effectLst>
                <a:outerShdw blurRad="38100" dist="38100" dir="2700000" algn="tl">
                  <a:srgbClr val="000000">
                    <a:alpha val="43137"/>
                  </a:srgbClr>
                </a:outerShdw>
              </a:effectLst>
            </a:endParaRPr>
          </a:p>
          <a:p>
            <a:r>
              <a:rPr lang="de-DE" sz="2000" b="1" dirty="0">
                <a:effectLst>
                  <a:outerShdw blurRad="38100" dist="38100" dir="2700000" algn="tl">
                    <a:srgbClr val="000000">
                      <a:alpha val="43137"/>
                    </a:srgbClr>
                  </a:outerShdw>
                </a:effectLst>
              </a:rPr>
              <a:t>B. Digitalisierung als Werkzeug im Bildungsprozess:</a:t>
            </a:r>
            <a:endParaRPr lang="de-DE" sz="2000" dirty="0">
              <a:effectLst>
                <a:outerShdw blurRad="38100" dist="38100" dir="2700000" algn="tl">
                  <a:srgbClr val="000000">
                    <a:alpha val="43137"/>
                  </a:srgbClr>
                </a:outerShdw>
              </a:effectLst>
            </a:endParaRPr>
          </a:p>
          <a:p>
            <a:r>
              <a:rPr lang="de-DE" sz="1600" dirty="0"/>
              <a:t>Schüler/-innen verwenden Apps </a:t>
            </a:r>
            <a:r>
              <a:rPr lang="de-DE" sz="1600" dirty="0" smtClean="0"/>
              <a:t>und Programme zum Üben, zur </a:t>
            </a:r>
            <a:r>
              <a:rPr lang="de-DE" sz="1600" dirty="0"/>
              <a:t>Simulation, </a:t>
            </a:r>
            <a:r>
              <a:rPr lang="de-DE" sz="1600" dirty="0" smtClean="0"/>
              <a:t>zur Produktion usw., sowie Lernspiele </a:t>
            </a:r>
            <a:r>
              <a:rPr lang="de-DE" sz="1600" dirty="0"/>
              <a:t>und andere einfache Softwarewerkzeuge in der täglichen Lernarbeit</a:t>
            </a:r>
            <a:r>
              <a:rPr lang="de-DE" sz="1600" dirty="0" smtClean="0"/>
              <a:t>.</a:t>
            </a:r>
            <a:br>
              <a:rPr lang="de-DE" sz="1600" dirty="0" smtClean="0"/>
            </a:br>
            <a:endParaRPr lang="de-DE" sz="2000" b="1" dirty="0">
              <a:effectLst>
                <a:outerShdw blurRad="38100" dist="38100" dir="2700000" algn="tl">
                  <a:srgbClr val="000000">
                    <a:alpha val="43137"/>
                  </a:srgbClr>
                </a:outerShdw>
              </a:effectLst>
            </a:endParaRPr>
          </a:p>
          <a:p>
            <a:r>
              <a:rPr lang="de-DE" sz="2000" b="1" dirty="0">
                <a:effectLst>
                  <a:outerShdw blurRad="38100" dist="38100" dir="2700000" algn="tl">
                    <a:srgbClr val="000000">
                      <a:alpha val="43137"/>
                    </a:srgbClr>
                  </a:outerShdw>
                </a:effectLst>
              </a:rPr>
              <a:t>C. Digitalisierung als Unterstützung beim Problemlösen und Denken:</a:t>
            </a:r>
          </a:p>
          <a:p>
            <a:r>
              <a:rPr lang="de-DE" sz="1600" dirty="0"/>
              <a:t>Schüler/-innen nützen Verfahren der Logik in Denk- und Lösungsprozessen, arbeiten mit Synthese und weiteren Strukturelementen aus dem Konstruktivismus</a:t>
            </a:r>
            <a:r>
              <a:rPr lang="de-DE" sz="1600" dirty="0" smtClean="0"/>
              <a:t>.</a:t>
            </a:r>
            <a:br>
              <a:rPr lang="de-DE" sz="1600" dirty="0" smtClean="0"/>
            </a:br>
            <a:endParaRPr lang="de-DE" sz="1600" dirty="0"/>
          </a:p>
          <a:p>
            <a:r>
              <a:rPr lang="de-DE" sz="2000" dirty="0">
                <a:effectLst>
                  <a:outerShdw blurRad="38100" dist="38100" dir="2700000" algn="tl">
                    <a:srgbClr val="000000">
                      <a:alpha val="43137"/>
                    </a:srgbClr>
                  </a:outerShdw>
                </a:effectLst>
              </a:rPr>
              <a:t>D</a:t>
            </a:r>
            <a:r>
              <a:rPr lang="de-DE" sz="2000" b="1" dirty="0">
                <a:effectLst>
                  <a:outerShdw blurRad="38100" dist="38100" dir="2700000" algn="tl">
                    <a:srgbClr val="000000">
                      <a:alpha val="43137"/>
                    </a:srgbClr>
                  </a:outerShdw>
                </a:effectLst>
              </a:rPr>
              <a:t>. Förderung der Medienkompetenz:</a:t>
            </a:r>
          </a:p>
          <a:p>
            <a:r>
              <a:rPr lang="de-DE" sz="1600" dirty="0"/>
              <a:t>Medienkompetenz als Aufgabe aller im Bildungsbereich wirksamen Personen (</a:t>
            </a:r>
            <a:r>
              <a:rPr lang="de-DE" sz="1600" dirty="0" err="1"/>
              <a:t>SchülerInnen</a:t>
            </a:r>
            <a:r>
              <a:rPr lang="de-DE" sz="1600" dirty="0"/>
              <a:t>, </a:t>
            </a:r>
            <a:r>
              <a:rPr lang="de-DE" sz="1600" dirty="0" err="1"/>
              <a:t>LehrerInnen</a:t>
            </a:r>
            <a:r>
              <a:rPr lang="de-DE" sz="1600" dirty="0"/>
              <a:t>, Eltern) und Institutionen - um allen </a:t>
            </a:r>
            <a:r>
              <a:rPr lang="de-DE" sz="1600" dirty="0" err="1"/>
              <a:t>SchülerInnen</a:t>
            </a:r>
            <a:r>
              <a:rPr lang="de-DE" sz="1600" dirty="0"/>
              <a:t> die Teilhabe an der Digitalen Gesellschaft zu ermöglichen.</a:t>
            </a:r>
          </a:p>
        </p:txBody>
      </p:sp>
      <p:pic>
        <p:nvPicPr>
          <p:cNvPr id="2" name="Grafik 1"/>
          <p:cNvPicPr>
            <a:picLocks noChangeAspect="1"/>
          </p:cNvPicPr>
          <p:nvPr/>
        </p:nvPicPr>
        <p:blipFill>
          <a:blip r:embed="rId3"/>
          <a:stretch>
            <a:fillRect/>
          </a:stretch>
        </p:blipFill>
        <p:spPr>
          <a:xfrm>
            <a:off x="5436973" y="0"/>
            <a:ext cx="3707027" cy="921185"/>
          </a:xfrm>
          <a:prstGeom prst="rect">
            <a:avLst/>
          </a:prstGeom>
        </p:spPr>
      </p:pic>
    </p:spTree>
    <p:extLst>
      <p:ext uri="{BB962C8B-B14F-4D97-AF65-F5344CB8AC3E}">
        <p14:creationId xmlns:p14="http://schemas.microsoft.com/office/powerpoint/2010/main" val="26976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grpSp>
        <p:nvGrpSpPr>
          <p:cNvPr id="14" name="Gruppieren 13"/>
          <p:cNvGrpSpPr/>
          <p:nvPr/>
        </p:nvGrpSpPr>
        <p:grpSpPr>
          <a:xfrm>
            <a:off x="634314" y="3097427"/>
            <a:ext cx="7771851" cy="2669059"/>
            <a:chOff x="1874657" y="4882831"/>
            <a:chExt cx="6482080" cy="1657985"/>
          </a:xfrm>
        </p:grpSpPr>
        <p:grpSp>
          <p:nvGrpSpPr>
            <p:cNvPr id="6" name="Gruppieren 5"/>
            <p:cNvGrpSpPr/>
            <p:nvPr/>
          </p:nvGrpSpPr>
          <p:grpSpPr>
            <a:xfrm>
              <a:off x="1874657" y="4882831"/>
              <a:ext cx="6482080" cy="1657985"/>
              <a:chOff x="0" y="0"/>
              <a:chExt cx="6482080" cy="1657985"/>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2035175" cy="259715"/>
              </a:xfrm>
              <a:prstGeom prst="rect">
                <a:avLst/>
              </a:prstGeom>
              <a:noFill/>
              <a:ln>
                <a:noFill/>
              </a:ln>
            </p:spPr>
          </p:pic>
          <p:pic>
            <p:nvPicPr>
              <p:cNvPr id="8" name="Grafik 7"/>
              <p:cNvPicPr/>
              <p:nvPr/>
            </p:nvPicPr>
            <p:blipFill>
              <a:blip r:embed="rId4" cstate="print">
                <a:extLst>
                  <a:ext uri="{28A0092B-C50C-407E-A947-70E740481C1C}">
                    <a14:useLocalDpi xmlns:a14="http://schemas.microsoft.com/office/drawing/2010/main" val="0"/>
                  </a:ext>
                </a:extLst>
              </a:blip>
              <a:stretch>
                <a:fillRect/>
              </a:stretch>
            </p:blipFill>
            <p:spPr>
              <a:xfrm>
                <a:off x="2295525" y="304800"/>
                <a:ext cx="2106295" cy="1353185"/>
              </a:xfrm>
              <a:prstGeom prst="rect">
                <a:avLst/>
              </a:prstGeom>
            </p:spPr>
          </p:pic>
          <p:sp>
            <p:nvSpPr>
              <p:cNvPr id="9" name="Abgerundetes Rechteck 8"/>
              <p:cNvSpPr>
                <a:spLocks/>
              </p:cNvSpPr>
              <p:nvPr/>
            </p:nvSpPr>
            <p:spPr>
              <a:xfrm>
                <a:off x="4743450" y="0"/>
                <a:ext cx="1738630" cy="690245"/>
              </a:xfrm>
              <a:prstGeom prst="roundRect">
                <a:avLst>
                  <a:gd name="adj" fmla="val 0"/>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de-DE" sz="1100">
                  <a:effectLst/>
                  <a:ea typeface="Calibri" panose="020F0502020204030204" pitchFamily="34" charset="0"/>
                  <a:cs typeface="Times New Roman" panose="02020603050405020304" pitchFamily="18" charset="0"/>
                </a:endParaRPr>
              </a:p>
            </p:txBody>
          </p:sp>
          <p:sp>
            <p:nvSpPr>
              <p:cNvPr id="10" name="Pfeil nach links und rechts 9"/>
              <p:cNvSpPr/>
              <p:nvPr/>
            </p:nvSpPr>
            <p:spPr>
              <a:xfrm>
                <a:off x="2305050" y="38100"/>
                <a:ext cx="2052917" cy="1972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Pfeil nach links und rechts 10"/>
              <p:cNvSpPr/>
              <p:nvPr/>
            </p:nvSpPr>
            <p:spPr>
              <a:xfrm rot="8619290">
                <a:off x="4448175" y="933450"/>
                <a:ext cx="629965" cy="1813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Pfeil nach links und rechts 11"/>
              <p:cNvSpPr/>
              <p:nvPr/>
            </p:nvSpPr>
            <p:spPr>
              <a:xfrm rot="1792603">
                <a:off x="1447800" y="790575"/>
                <a:ext cx="787923" cy="1908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pic>
          <p:nvPicPr>
            <p:cNvPr id="13" name="Grafik 12"/>
            <p:cNvPicPr/>
            <p:nvPr/>
          </p:nvPicPr>
          <p:blipFill>
            <a:blip r:embed="rId5">
              <a:extLst>
                <a:ext uri="{28A0092B-C50C-407E-A947-70E740481C1C}">
                  <a14:useLocalDpi xmlns:a14="http://schemas.microsoft.com/office/drawing/2010/main" val="0"/>
                </a:ext>
              </a:extLst>
            </a:blip>
            <a:stretch>
              <a:fillRect/>
            </a:stretch>
          </p:blipFill>
          <p:spPr>
            <a:xfrm>
              <a:off x="6826119" y="4946535"/>
              <a:ext cx="1178775" cy="626541"/>
            </a:xfrm>
            <a:prstGeom prst="rect">
              <a:avLst/>
            </a:prstGeom>
          </p:spPr>
        </p:pic>
      </p:grpSp>
      <p:sp>
        <p:nvSpPr>
          <p:cNvPr id="15" name="Textfeld 14"/>
          <p:cNvSpPr txBox="1"/>
          <p:nvPr/>
        </p:nvSpPr>
        <p:spPr>
          <a:xfrm>
            <a:off x="539629" y="658017"/>
            <a:ext cx="5414913" cy="1323439"/>
          </a:xfrm>
          <a:prstGeom prst="rect">
            <a:avLst/>
          </a:prstGeom>
          <a:noFill/>
        </p:spPr>
        <p:txBody>
          <a:bodyPr wrap="square" rtlCol="0">
            <a:spAutoFit/>
          </a:bodyPr>
          <a:lstStyle/>
          <a:p>
            <a:r>
              <a:rPr lang="de-DE" sz="4000" b="1" dirty="0" smtClean="0">
                <a:effectLst>
                  <a:outerShdw blurRad="38100" dist="38100" dir="2700000" algn="tl">
                    <a:srgbClr val="000000">
                      <a:alpha val="43137"/>
                    </a:srgbClr>
                  </a:outerShdw>
                </a:effectLst>
              </a:rPr>
              <a:t>Beteiligte Organisationen:</a:t>
            </a:r>
            <a:endParaRPr lang="de-DE" sz="4000" b="1" dirty="0">
              <a:effectLst>
                <a:outerShdw blurRad="38100" dist="38100" dir="2700000" algn="tl">
                  <a:srgbClr val="000000">
                    <a:alpha val="43137"/>
                  </a:srgbClr>
                </a:outerShdw>
              </a:effectLst>
            </a:endParaRPr>
          </a:p>
        </p:txBody>
      </p:sp>
      <p:pic>
        <p:nvPicPr>
          <p:cNvPr id="17" name="Grafik 16"/>
          <p:cNvPicPr>
            <a:picLocks noChangeAspect="1"/>
          </p:cNvPicPr>
          <p:nvPr/>
        </p:nvPicPr>
        <p:blipFill>
          <a:blip r:embed="rId6"/>
          <a:stretch>
            <a:fillRect/>
          </a:stretch>
        </p:blipFill>
        <p:spPr>
          <a:xfrm>
            <a:off x="4338687" y="0"/>
            <a:ext cx="4794421" cy="1191400"/>
          </a:xfrm>
          <a:prstGeom prst="rect">
            <a:avLst/>
          </a:prstGeom>
        </p:spPr>
      </p:pic>
    </p:spTree>
    <p:extLst>
      <p:ext uri="{BB962C8B-B14F-4D97-AF65-F5344CB8AC3E}">
        <p14:creationId xmlns:p14="http://schemas.microsoft.com/office/powerpoint/2010/main" val="30705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5" name="Textfeld 4"/>
          <p:cNvSpPr txBox="1"/>
          <p:nvPr/>
        </p:nvSpPr>
        <p:spPr>
          <a:xfrm>
            <a:off x="753225" y="841801"/>
            <a:ext cx="7648575" cy="830997"/>
          </a:xfrm>
          <a:prstGeom prst="rect">
            <a:avLst/>
          </a:prstGeom>
          <a:noFill/>
        </p:spPr>
        <p:txBody>
          <a:bodyPr wrap="square" rtlCol="0">
            <a:spAutoFit/>
          </a:bodyPr>
          <a:lstStyle/>
          <a:p>
            <a:r>
              <a:rPr lang="de-DE" sz="4800" dirty="0" smtClean="0">
                <a:effectLst>
                  <a:outerShdw blurRad="38100" dist="38100" dir="2700000" algn="tl">
                    <a:srgbClr val="000000">
                      <a:alpha val="43137"/>
                    </a:srgbClr>
                  </a:outerShdw>
                </a:effectLst>
              </a:rPr>
              <a:t>Ausführende:</a:t>
            </a:r>
            <a:endParaRPr lang="de-DE" sz="4800" dirty="0">
              <a:effectLst>
                <a:outerShdw blurRad="38100" dist="38100" dir="2700000" algn="tl">
                  <a:srgbClr val="000000">
                    <a:alpha val="43137"/>
                  </a:srgbClr>
                </a:outerShdw>
              </a:effectLst>
            </a:endParaRPr>
          </a:p>
        </p:txBody>
      </p:sp>
      <p:sp>
        <p:nvSpPr>
          <p:cNvPr id="2" name="Titel 1"/>
          <p:cNvSpPr>
            <a:spLocks noGrp="1"/>
          </p:cNvSpPr>
          <p:nvPr>
            <p:ph type="ctrTitle"/>
          </p:nvPr>
        </p:nvSpPr>
        <p:spPr>
          <a:xfrm>
            <a:off x="218055" y="3307074"/>
            <a:ext cx="8603584" cy="938213"/>
          </a:xfrm>
        </p:spPr>
        <p:txBody>
          <a:bodyPr>
            <a:normAutofit fontScale="90000"/>
          </a:bodyPr>
          <a:lstStyle/>
          <a:p>
            <a:r>
              <a:rPr lang="de-DE" b="1" dirty="0" smtClean="0">
                <a:effectLst>
                  <a:outerShdw blurRad="38100" dist="38100" dir="2700000" algn="tl">
                    <a:srgbClr val="000000">
                      <a:alpha val="43137"/>
                    </a:srgbClr>
                  </a:outerShdw>
                </a:effectLst>
              </a:rPr>
              <a:t>Organisationsteam zum </a:t>
            </a:r>
            <a:r>
              <a:rPr lang="de-DE" b="1" dirty="0" err="1" smtClean="0">
                <a:effectLst>
                  <a:outerShdw blurRad="38100" dist="38100" dir="2700000" algn="tl">
                    <a:srgbClr val="000000">
                      <a:alpha val="43137"/>
                    </a:srgbClr>
                  </a:outerShdw>
                </a:effectLst>
              </a:rPr>
              <a:t>JdDB</a:t>
            </a:r>
            <a:endParaRPr lang="de-DE" b="1" dirty="0">
              <a:effectLst>
                <a:outerShdw blurRad="38100" dist="38100" dir="2700000" algn="tl">
                  <a:srgbClr val="000000">
                    <a:alpha val="43137"/>
                  </a:srgbClr>
                </a:outerShdw>
              </a:effectLs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9" y="-55370"/>
            <a:ext cx="9228221" cy="2971800"/>
          </a:xfrm>
          <a:prstGeom prst="rect">
            <a:avLst/>
          </a:prstGeom>
        </p:spPr>
      </p:pic>
      <p:sp>
        <p:nvSpPr>
          <p:cNvPr id="6" name="Textfeld 5"/>
          <p:cNvSpPr txBox="1"/>
          <p:nvPr/>
        </p:nvSpPr>
        <p:spPr>
          <a:xfrm>
            <a:off x="71473" y="4382424"/>
            <a:ext cx="3691774" cy="1754326"/>
          </a:xfrm>
          <a:prstGeom prst="rect">
            <a:avLst/>
          </a:prstGeom>
          <a:noFill/>
        </p:spPr>
        <p:txBody>
          <a:bodyPr wrap="square" rtlCol="0">
            <a:spAutoFit/>
          </a:bodyPr>
          <a:lstStyle/>
          <a:p>
            <a:r>
              <a:rPr lang="de-DE" b="1" dirty="0" smtClean="0"/>
              <a:t>Gemeinsame Veranstaltungen:</a:t>
            </a:r>
          </a:p>
          <a:p>
            <a:pPr marL="285750" indent="-285750">
              <a:buFontTx/>
              <a:buChar char="-"/>
            </a:pPr>
            <a:r>
              <a:rPr lang="de-DE" dirty="0" smtClean="0"/>
              <a:t>Kickoff Veranstaltung</a:t>
            </a:r>
          </a:p>
          <a:p>
            <a:pPr marL="285750" indent="-285750">
              <a:buFontTx/>
              <a:buChar char="-"/>
            </a:pPr>
            <a:r>
              <a:rPr lang="de-DE" dirty="0" err="1" smtClean="0"/>
              <a:t>DigiCheckP</a:t>
            </a:r>
            <a:endParaRPr lang="de-DE" dirty="0" smtClean="0"/>
          </a:p>
          <a:p>
            <a:pPr marL="285750" indent="-285750">
              <a:buFontTx/>
              <a:buChar char="-"/>
            </a:pPr>
            <a:r>
              <a:rPr lang="de-DE" dirty="0" smtClean="0"/>
              <a:t>Fotowettbewerb</a:t>
            </a:r>
          </a:p>
          <a:p>
            <a:pPr marL="285750" indent="-285750">
              <a:buFontTx/>
              <a:buChar char="-"/>
            </a:pPr>
            <a:r>
              <a:rPr lang="de-DE" dirty="0" smtClean="0"/>
              <a:t>…</a:t>
            </a:r>
          </a:p>
          <a:p>
            <a:pPr marL="285750" indent="-285750">
              <a:buFontTx/>
              <a:buChar char="-"/>
            </a:pPr>
            <a:r>
              <a:rPr lang="de-DE" dirty="0" err="1" smtClean="0"/>
              <a:t>Abschlußveranstaltung</a:t>
            </a:r>
            <a:endParaRPr lang="de-DE" dirty="0"/>
          </a:p>
        </p:txBody>
      </p:sp>
      <p:grpSp>
        <p:nvGrpSpPr>
          <p:cNvPr id="3" name="Gruppieren 2"/>
          <p:cNvGrpSpPr/>
          <p:nvPr/>
        </p:nvGrpSpPr>
        <p:grpSpPr>
          <a:xfrm>
            <a:off x="1336356" y="2671680"/>
            <a:ext cx="6972963" cy="934221"/>
            <a:chOff x="1336356" y="2671680"/>
            <a:chExt cx="6972963" cy="934221"/>
          </a:xfrm>
        </p:grpSpPr>
        <p:sp>
          <p:nvSpPr>
            <p:cNvPr id="7" name="Pfeil nach rechts 6"/>
            <p:cNvSpPr/>
            <p:nvPr/>
          </p:nvSpPr>
          <p:spPr>
            <a:xfrm rot="4530666">
              <a:off x="2609081" y="2912480"/>
              <a:ext cx="555751"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rot="5825408">
              <a:off x="5359448" y="2888243"/>
              <a:ext cx="540977"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rot="4926824">
              <a:off x="3691509" y="2857596"/>
              <a:ext cx="576010"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rot="8048800">
              <a:off x="7768594" y="2901207"/>
              <a:ext cx="708816"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rot="2843923">
              <a:off x="1055562" y="2952474"/>
              <a:ext cx="934221"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6488195">
              <a:off x="6247326" y="2835291"/>
              <a:ext cx="602689" cy="37263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Kreuz 13"/>
          <p:cNvSpPr/>
          <p:nvPr/>
        </p:nvSpPr>
        <p:spPr>
          <a:xfrm>
            <a:off x="2893588" y="4861145"/>
            <a:ext cx="975294" cy="942139"/>
          </a:xfrm>
          <a:prstGeom prst="plus">
            <a:avLst>
              <a:gd name="adj" fmla="val 404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3998613" y="4382424"/>
            <a:ext cx="2379134" cy="1754326"/>
          </a:xfrm>
          <a:prstGeom prst="rect">
            <a:avLst/>
          </a:prstGeom>
          <a:noFill/>
        </p:spPr>
        <p:txBody>
          <a:bodyPr wrap="square" rtlCol="0">
            <a:spAutoFit/>
          </a:bodyPr>
          <a:lstStyle/>
          <a:p>
            <a:r>
              <a:rPr lang="de-DE" b="1" dirty="0" smtClean="0"/>
              <a:t>Spezifische Veranstaltungen der einzelnen Organisationen:</a:t>
            </a:r>
          </a:p>
          <a:p>
            <a:r>
              <a:rPr lang="de-DE" dirty="0" smtClean="0"/>
              <a:t>Siehe RECC Veranstaltungskalender</a:t>
            </a:r>
            <a:endParaRPr lang="de-DE" dirty="0"/>
          </a:p>
        </p:txBody>
      </p:sp>
      <p:sp>
        <p:nvSpPr>
          <p:cNvPr id="16" name="Kreuz 15"/>
          <p:cNvSpPr/>
          <p:nvPr/>
        </p:nvSpPr>
        <p:spPr>
          <a:xfrm>
            <a:off x="6203350" y="4861144"/>
            <a:ext cx="975294" cy="942139"/>
          </a:xfrm>
          <a:prstGeom prst="plus">
            <a:avLst>
              <a:gd name="adj" fmla="val 404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417908" y="4382424"/>
            <a:ext cx="1726092" cy="2585323"/>
          </a:xfrm>
          <a:prstGeom prst="rect">
            <a:avLst/>
          </a:prstGeom>
          <a:noFill/>
        </p:spPr>
        <p:txBody>
          <a:bodyPr wrap="square" rtlCol="0">
            <a:spAutoFit/>
          </a:bodyPr>
          <a:lstStyle/>
          <a:p>
            <a:r>
              <a:rPr lang="de-DE" b="1" dirty="0" smtClean="0"/>
              <a:t>Auftritt nach außen</a:t>
            </a:r>
          </a:p>
          <a:p>
            <a:r>
              <a:rPr lang="de-DE" dirty="0" smtClean="0"/>
              <a:t>UND</a:t>
            </a:r>
          </a:p>
          <a:p>
            <a:r>
              <a:rPr lang="de-DE" b="1" dirty="0" smtClean="0"/>
              <a:t>Schnittstelle zu Land OÖ und Partner-organisationen:</a:t>
            </a:r>
          </a:p>
          <a:p>
            <a:r>
              <a:rPr lang="de-DE" dirty="0" smtClean="0"/>
              <a:t>AEC, </a:t>
            </a:r>
            <a:r>
              <a:rPr lang="de-DE" dirty="0" err="1"/>
              <a:t>W</a:t>
            </a:r>
            <a:r>
              <a:rPr lang="de-DE" dirty="0" err="1" smtClean="0"/>
              <a:t>elios</a:t>
            </a:r>
            <a:r>
              <a:rPr lang="de-DE" dirty="0" smtClean="0"/>
              <a:t>, …</a:t>
            </a:r>
          </a:p>
          <a:p>
            <a:endParaRPr lang="de-DE" dirty="0"/>
          </a:p>
        </p:txBody>
      </p:sp>
    </p:spTree>
    <p:extLst>
      <p:ext uri="{BB962C8B-B14F-4D97-AF65-F5344CB8AC3E}">
        <p14:creationId xmlns:p14="http://schemas.microsoft.com/office/powerpoint/2010/main" val="31555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15" name="Textfeld 14"/>
          <p:cNvSpPr txBox="1"/>
          <p:nvPr/>
        </p:nvSpPr>
        <p:spPr>
          <a:xfrm>
            <a:off x="539629" y="658017"/>
            <a:ext cx="5414913" cy="523220"/>
          </a:xfrm>
          <a:prstGeom prst="rect">
            <a:avLst/>
          </a:prstGeom>
          <a:noFill/>
        </p:spPr>
        <p:txBody>
          <a:bodyPr wrap="square" rtlCol="0">
            <a:spAutoFit/>
          </a:bodyPr>
          <a:lstStyle/>
          <a:p>
            <a:r>
              <a:rPr lang="de-DE" sz="2800" b="1" dirty="0" smtClean="0">
                <a:effectLst>
                  <a:outerShdw blurRad="38100" dist="38100" dir="2700000" algn="tl">
                    <a:srgbClr val="000000">
                      <a:alpha val="43137"/>
                    </a:srgbClr>
                  </a:outerShdw>
                </a:effectLst>
              </a:rPr>
              <a:t>Umsetzung 1:</a:t>
            </a:r>
            <a:endParaRPr lang="de-DE" sz="2800" b="1" dirty="0">
              <a:effectLst>
                <a:outerShdw blurRad="38100" dist="38100" dir="2700000" algn="tl">
                  <a:srgbClr val="000000">
                    <a:alpha val="43137"/>
                  </a:srgbClr>
                </a:outerShdw>
              </a:effectLst>
            </a:endParaRPr>
          </a:p>
        </p:txBody>
      </p:sp>
      <p:pic>
        <p:nvPicPr>
          <p:cNvPr id="17" name="Grafik 16"/>
          <p:cNvPicPr>
            <a:picLocks noChangeAspect="1"/>
          </p:cNvPicPr>
          <p:nvPr/>
        </p:nvPicPr>
        <p:blipFill>
          <a:blip r:embed="rId3"/>
          <a:stretch>
            <a:fillRect/>
          </a:stretch>
        </p:blipFill>
        <p:spPr>
          <a:xfrm>
            <a:off x="4338687" y="0"/>
            <a:ext cx="4794421" cy="1191400"/>
          </a:xfrm>
          <a:prstGeom prst="rect">
            <a:avLst/>
          </a:prstGeom>
        </p:spPr>
      </p:pic>
      <p:sp>
        <p:nvSpPr>
          <p:cNvPr id="2" name="Textfeld 1"/>
          <p:cNvSpPr txBox="1"/>
          <p:nvPr/>
        </p:nvSpPr>
        <p:spPr>
          <a:xfrm>
            <a:off x="113200" y="4991700"/>
            <a:ext cx="9124846" cy="1754326"/>
          </a:xfrm>
          <a:prstGeom prst="rect">
            <a:avLst/>
          </a:prstGeom>
          <a:noFill/>
        </p:spPr>
        <p:txBody>
          <a:bodyPr wrap="square" rtlCol="0">
            <a:spAutoFit/>
          </a:bodyPr>
          <a:lstStyle/>
          <a:p>
            <a:pPr lvl="0" fontAlgn="base"/>
            <a:r>
              <a:rPr lang="de-DE" dirty="0" smtClean="0"/>
              <a:t>Maßnahmen am Standort - in </a:t>
            </a:r>
            <a:r>
              <a:rPr lang="de-DE" dirty="0"/>
              <a:t>Abstimmung mit der </a:t>
            </a:r>
            <a:r>
              <a:rPr lang="de-DE" dirty="0" err="1"/>
              <a:t>eEducation</a:t>
            </a:r>
            <a:r>
              <a:rPr lang="de-DE" dirty="0"/>
              <a:t> OÖ </a:t>
            </a:r>
            <a:r>
              <a:rPr lang="de-DE" dirty="0" smtClean="0"/>
              <a:t>Schulentwicklungsinitiative: </a:t>
            </a:r>
            <a:br>
              <a:rPr lang="de-DE" dirty="0" smtClean="0"/>
            </a:br>
            <a:endParaRPr lang="de-DE" dirty="0" smtClean="0"/>
          </a:p>
          <a:p>
            <a:pPr lvl="0" fontAlgn="base"/>
            <a:r>
              <a:rPr lang="de-DE" dirty="0" smtClean="0"/>
              <a:t>Einleitung von </a:t>
            </a:r>
            <a:r>
              <a:rPr lang="de-DE" b="1" dirty="0" smtClean="0"/>
              <a:t>Schulentwicklungsprozessen </a:t>
            </a:r>
            <a:r>
              <a:rPr lang="de-DE" dirty="0"/>
              <a:t>(</a:t>
            </a:r>
            <a:r>
              <a:rPr lang="de-DE" dirty="0" err="1"/>
              <a:t>IstStand</a:t>
            </a:r>
            <a:r>
              <a:rPr lang="de-DE" dirty="0"/>
              <a:t>, Steuergruppe, Entwicklungsplan, Qualitätsmatrix,…)</a:t>
            </a:r>
          </a:p>
          <a:p>
            <a:pPr lvl="0" fontAlgn="base"/>
            <a:r>
              <a:rPr lang="de-DE" dirty="0"/>
              <a:t>Begleitung während des </a:t>
            </a:r>
            <a:r>
              <a:rPr lang="de-DE" b="1" dirty="0"/>
              <a:t>Entwicklungsprozesses</a:t>
            </a:r>
            <a:r>
              <a:rPr lang="de-DE" dirty="0"/>
              <a:t> und </a:t>
            </a:r>
            <a:r>
              <a:rPr lang="de-DE" b="1" dirty="0"/>
              <a:t>Zertifizierung</a:t>
            </a:r>
            <a:r>
              <a:rPr lang="de-DE" dirty="0"/>
              <a:t> (eEducation.at)</a:t>
            </a:r>
          </a:p>
          <a:p>
            <a:endParaRPr lang="de-DE" dirty="0"/>
          </a:p>
        </p:txBody>
      </p:sp>
      <p:grpSp>
        <p:nvGrpSpPr>
          <p:cNvPr id="3" name="Gruppieren 2"/>
          <p:cNvGrpSpPr/>
          <p:nvPr/>
        </p:nvGrpSpPr>
        <p:grpSpPr>
          <a:xfrm>
            <a:off x="835111" y="1289651"/>
            <a:ext cx="7391400" cy="3702049"/>
            <a:chOff x="835111" y="1289651"/>
            <a:chExt cx="7391400" cy="3702049"/>
          </a:xfrm>
        </p:grpSpPr>
        <p:grpSp>
          <p:nvGrpSpPr>
            <p:cNvPr id="16" name="Gruppieren 15"/>
            <p:cNvGrpSpPr/>
            <p:nvPr/>
          </p:nvGrpSpPr>
          <p:grpSpPr>
            <a:xfrm>
              <a:off x="835111" y="1289651"/>
              <a:ext cx="7391400" cy="3702049"/>
              <a:chOff x="0" y="177517"/>
              <a:chExt cx="6010275" cy="2528696"/>
            </a:xfrm>
          </p:grpSpPr>
          <p:grpSp>
            <p:nvGrpSpPr>
              <p:cNvPr id="18" name="Gruppieren 17"/>
              <p:cNvGrpSpPr/>
              <p:nvPr/>
            </p:nvGrpSpPr>
            <p:grpSpPr>
              <a:xfrm>
                <a:off x="0" y="1858488"/>
                <a:ext cx="6010275" cy="847725"/>
                <a:chOff x="0" y="0"/>
                <a:chExt cx="6010275" cy="847725"/>
              </a:xfrm>
            </p:grpSpPr>
            <p:sp>
              <p:nvSpPr>
                <p:cNvPr id="32" name="Abgerundetes Rechteck 31"/>
                <p:cNvSpPr/>
                <p:nvPr/>
              </p:nvSpPr>
              <p:spPr>
                <a:xfrm>
                  <a:off x="0" y="0"/>
                  <a:ext cx="6010275" cy="847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de-DE" sz="2800" b="1">
                      <a:effectLst/>
                      <a:ea typeface="Calibri" panose="020F0502020204030204" pitchFamily="34" charset="0"/>
                      <a:cs typeface="Times New Roman" panose="02020603050405020304" pitchFamily="18" charset="0"/>
                    </a:rPr>
                    <a:t>BREITBANDANSCHLUSS – in jeder Schule</a:t>
                  </a:r>
                  <a:endParaRPr lang="de-DE" sz="1100">
                    <a:effectLst/>
                    <a:ea typeface="Calibri" panose="020F0502020204030204" pitchFamily="34" charset="0"/>
                    <a:cs typeface="Times New Roman" panose="02020603050405020304" pitchFamily="18" charset="0"/>
                  </a:endParaRPr>
                </a:p>
              </p:txBody>
            </p:sp>
            <p:sp>
              <p:nvSpPr>
                <p:cNvPr id="33" name="Abgerundetes Rechteck 32"/>
                <p:cNvSpPr/>
                <p:nvPr/>
              </p:nvSpPr>
              <p:spPr>
                <a:xfrm>
                  <a:off x="0" y="217807"/>
                  <a:ext cx="6010275" cy="24950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200">
                      <a:effectLst/>
                      <a:ea typeface="Calibri" panose="020F0502020204030204" pitchFamily="34" charset="0"/>
                      <a:cs typeface="Times New Roman" panose="02020603050405020304" pitchFamily="18" charset="0"/>
                    </a:rPr>
                    <a:t>WLAN – in einzelnen Räumen/mobil/temporär/im gesamten Gebäude</a:t>
                  </a:r>
                  <a:endParaRPr lang="de-DE" sz="1100">
                    <a:effectLst/>
                    <a:ea typeface="Calibri" panose="020F0502020204030204" pitchFamily="34" charset="0"/>
                    <a:cs typeface="Times New Roman" panose="02020603050405020304" pitchFamily="18" charset="0"/>
                  </a:endParaRPr>
                </a:p>
              </p:txBody>
            </p:sp>
          </p:grpSp>
          <p:grpSp>
            <p:nvGrpSpPr>
              <p:cNvPr id="19" name="Gruppieren 18"/>
              <p:cNvGrpSpPr/>
              <p:nvPr/>
            </p:nvGrpSpPr>
            <p:grpSpPr>
              <a:xfrm>
                <a:off x="0" y="177517"/>
                <a:ext cx="6010275" cy="1679767"/>
                <a:chOff x="0" y="177517"/>
                <a:chExt cx="6010275" cy="1679767"/>
              </a:xfrm>
            </p:grpSpPr>
            <p:sp>
              <p:nvSpPr>
                <p:cNvPr id="20" name="Abgerundetes Rechteck 19"/>
                <p:cNvSpPr/>
                <p:nvPr/>
              </p:nvSpPr>
              <p:spPr>
                <a:xfrm>
                  <a:off x="0" y="526931"/>
                  <a:ext cx="6010275" cy="5127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2800">
                      <a:solidFill>
                        <a:srgbClr val="000000"/>
                      </a:solidFill>
                      <a:effectLst/>
                      <a:ea typeface="Calibri" panose="020F0502020204030204" pitchFamily="34" charset="0"/>
                      <a:cs typeface="Times New Roman" panose="02020603050405020304" pitchFamily="18" charset="0"/>
                    </a:rPr>
                    <a:t>Schulentwicklungskonzept</a:t>
                  </a:r>
                  <a:endParaRPr lang="de-DE" sz="1100">
                    <a:effectLst/>
                    <a:ea typeface="Calibri" panose="020F0502020204030204" pitchFamily="34" charset="0"/>
                    <a:cs typeface="Times New Roman" panose="02020603050405020304" pitchFamily="18" charset="0"/>
                  </a:endParaRPr>
                </a:p>
              </p:txBody>
            </p:sp>
            <p:sp>
              <p:nvSpPr>
                <p:cNvPr id="21" name="Pfeil nach unten 20"/>
                <p:cNvSpPr/>
                <p:nvPr/>
              </p:nvSpPr>
              <p:spPr>
                <a:xfrm rot="10800000">
                  <a:off x="2036619" y="1039091"/>
                  <a:ext cx="1828800" cy="400050"/>
                </a:xfrm>
                <a:prstGeom prst="downArrow">
                  <a:avLst>
                    <a:gd name="adj1" fmla="val 50000"/>
                    <a:gd name="adj2" fmla="val 5952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2" name="Grafik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989117" y="1436914"/>
                  <a:ext cx="1926590" cy="420370"/>
                </a:xfrm>
                <a:prstGeom prst="rect">
                  <a:avLst/>
                </a:prstGeom>
                <a:noFill/>
              </p:spPr>
            </p:pic>
            <p:sp>
              <p:nvSpPr>
                <p:cNvPr id="23" name="Abgerundetes Rechteck 22"/>
                <p:cNvSpPr/>
                <p:nvPr/>
              </p:nvSpPr>
              <p:spPr>
                <a:xfrm>
                  <a:off x="7745" y="184031"/>
                  <a:ext cx="1533525"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100">
                      <a:effectLst/>
                      <a:ea typeface="Calibri" panose="020F0502020204030204" pitchFamily="34" charset="0"/>
                      <a:cs typeface="Times New Roman" panose="02020603050405020304" pitchFamily="18" charset="0"/>
                    </a:rPr>
                    <a:t>Beratung/Entwicklung</a:t>
                  </a:r>
                </a:p>
              </p:txBody>
            </p:sp>
            <p:sp>
              <p:nvSpPr>
                <p:cNvPr id="24" name="Abgerundetes Rechteck 23"/>
                <p:cNvSpPr/>
                <p:nvPr/>
              </p:nvSpPr>
              <p:spPr>
                <a:xfrm>
                  <a:off x="1541270" y="184022"/>
                  <a:ext cx="1074717" cy="34290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Organisation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Abgerundetes Rechteck 24"/>
                <p:cNvSpPr/>
                <p:nvPr/>
              </p:nvSpPr>
              <p:spPr>
                <a:xfrm>
                  <a:off x="2614280" y="182827"/>
                  <a:ext cx="1128156" cy="34290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Umsetzung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Abgerundetes Rechteck 25"/>
                <p:cNvSpPr/>
                <p:nvPr/>
              </p:nvSpPr>
              <p:spPr>
                <a:xfrm>
                  <a:off x="3740728" y="184031"/>
                  <a:ext cx="1116281" cy="34290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Evaluierung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Abgerundetes Rechteck 26"/>
                <p:cNvSpPr/>
                <p:nvPr/>
              </p:nvSpPr>
              <p:spPr>
                <a:xfrm>
                  <a:off x="4862945" y="177517"/>
                  <a:ext cx="1131570" cy="34290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ev.Zertifizierung</a:t>
                  </a:r>
                  <a:b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de-D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(eEducation)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Pfeil nach rechts 27"/>
                <p:cNvSpPr/>
                <p:nvPr/>
              </p:nvSpPr>
              <p:spPr>
                <a:xfrm>
                  <a:off x="1448790" y="268959"/>
                  <a:ext cx="195580" cy="1543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9" name="Pfeil nach rechts 28"/>
                <p:cNvSpPr/>
                <p:nvPr/>
              </p:nvSpPr>
              <p:spPr>
                <a:xfrm>
                  <a:off x="2535382" y="262453"/>
                  <a:ext cx="195943" cy="154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0" name="Pfeil nach rechts 29"/>
                <p:cNvSpPr/>
                <p:nvPr/>
              </p:nvSpPr>
              <p:spPr>
                <a:xfrm>
                  <a:off x="3669476" y="276034"/>
                  <a:ext cx="195943" cy="154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1" name="Pfeil nach rechts 30"/>
                <p:cNvSpPr/>
                <p:nvPr/>
              </p:nvSpPr>
              <p:spPr>
                <a:xfrm>
                  <a:off x="4791694" y="263022"/>
                  <a:ext cx="195943" cy="1543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sp>
          <p:nvSpPr>
            <p:cNvPr id="34" name="Abgerundetes Rechteck 33"/>
            <p:cNvSpPr/>
            <p:nvPr/>
          </p:nvSpPr>
          <p:spPr>
            <a:xfrm>
              <a:off x="835111" y="3703331"/>
              <a:ext cx="7391400" cy="3652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200" dirty="0" smtClean="0">
                  <a:effectLst/>
                  <a:ea typeface="Calibri" panose="020F0502020204030204" pitchFamily="34" charset="0"/>
                  <a:cs typeface="Times New Roman" panose="02020603050405020304" pitchFamily="18" charset="0"/>
                </a:rPr>
                <a:t>Hardwareausstattung</a:t>
              </a:r>
              <a:endParaRPr lang="de-DE" sz="1100" dirty="0">
                <a:effectLst/>
                <a:ea typeface="Calibri" panose="020F0502020204030204" pitchFamily="34" charset="0"/>
                <a:cs typeface="Times New Roman" panose="02020603050405020304" pitchFamily="18" charset="0"/>
              </a:endParaRPr>
            </a:p>
          </p:txBody>
        </p:sp>
      </p:grpSp>
      <p:pic>
        <p:nvPicPr>
          <p:cNvPr id="35" name="Grafik 34"/>
          <p:cNvPicPr/>
          <p:nvPr/>
        </p:nvPicPr>
        <p:blipFill>
          <a:blip r:embed="rId5">
            <a:extLst>
              <a:ext uri="{28A0092B-C50C-407E-A947-70E740481C1C}">
                <a14:useLocalDpi xmlns:a14="http://schemas.microsoft.com/office/drawing/2010/main" val="0"/>
              </a:ext>
            </a:extLst>
          </a:blip>
          <a:stretch>
            <a:fillRect/>
          </a:stretch>
        </p:blipFill>
        <p:spPr>
          <a:xfrm>
            <a:off x="7023106" y="3702451"/>
            <a:ext cx="1073722" cy="732320"/>
          </a:xfrm>
          <a:prstGeom prst="rect">
            <a:avLst/>
          </a:prstGeom>
        </p:spPr>
      </p:pic>
    </p:spTree>
    <p:extLst>
      <p:ext uri="{BB962C8B-B14F-4D97-AF65-F5344CB8AC3E}">
        <p14:creationId xmlns:p14="http://schemas.microsoft.com/office/powerpoint/2010/main" val="37464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579" y="4243930"/>
            <a:ext cx="2870389" cy="1914190"/>
          </a:xfrm>
          <a:prstGeom prst="rect">
            <a:avLst/>
          </a:prstGeom>
        </p:spPr>
      </p:pic>
      <p:sp>
        <p:nvSpPr>
          <p:cNvPr id="15" name="Textfeld 14"/>
          <p:cNvSpPr txBox="1"/>
          <p:nvPr/>
        </p:nvSpPr>
        <p:spPr>
          <a:xfrm>
            <a:off x="556105" y="151570"/>
            <a:ext cx="5414913" cy="523220"/>
          </a:xfrm>
          <a:prstGeom prst="rect">
            <a:avLst/>
          </a:prstGeom>
          <a:noFill/>
        </p:spPr>
        <p:txBody>
          <a:bodyPr wrap="square" rtlCol="0">
            <a:spAutoFit/>
          </a:bodyPr>
          <a:lstStyle/>
          <a:p>
            <a:r>
              <a:rPr lang="de-DE" sz="2800" b="1" dirty="0" smtClean="0">
                <a:effectLst>
                  <a:outerShdw blurRad="38100" dist="38100" dir="2700000" algn="tl">
                    <a:srgbClr val="000000">
                      <a:alpha val="43137"/>
                    </a:srgbClr>
                  </a:outerShdw>
                </a:effectLst>
              </a:rPr>
              <a:t>Umsetzung 2:</a:t>
            </a:r>
            <a:endParaRPr lang="de-DE" sz="2800" b="1" dirty="0">
              <a:effectLst>
                <a:outerShdw blurRad="38100" dist="38100" dir="2700000" algn="tl">
                  <a:srgbClr val="000000">
                    <a:alpha val="43137"/>
                  </a:srgbClr>
                </a:outerShdw>
              </a:effectLst>
            </a:endParaRPr>
          </a:p>
        </p:txBody>
      </p:sp>
      <p:pic>
        <p:nvPicPr>
          <p:cNvPr id="17" name="Grafik 16"/>
          <p:cNvPicPr>
            <a:picLocks noChangeAspect="1"/>
          </p:cNvPicPr>
          <p:nvPr/>
        </p:nvPicPr>
        <p:blipFill>
          <a:blip r:embed="rId3"/>
          <a:stretch>
            <a:fillRect/>
          </a:stretch>
        </p:blipFill>
        <p:spPr>
          <a:xfrm>
            <a:off x="5807676" y="0"/>
            <a:ext cx="3325432" cy="826360"/>
          </a:xfrm>
          <a:prstGeom prst="rect">
            <a:avLst/>
          </a:prstGeom>
        </p:spPr>
      </p:pic>
      <p:pic>
        <p:nvPicPr>
          <p:cNvPr id="3" name="Grafik 2"/>
          <p:cNvPicPr>
            <a:picLocks noChangeAspect="1"/>
          </p:cNvPicPr>
          <p:nvPr/>
        </p:nvPicPr>
        <p:blipFill>
          <a:blip r:embed="rId4"/>
          <a:stretch>
            <a:fillRect/>
          </a:stretch>
        </p:blipFill>
        <p:spPr>
          <a:xfrm>
            <a:off x="0" y="952322"/>
            <a:ext cx="9144000" cy="3070382"/>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4" y="4243930"/>
            <a:ext cx="2870388" cy="1914190"/>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292" y="4243930"/>
            <a:ext cx="1578044" cy="1052358"/>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1578" y="5092546"/>
            <a:ext cx="1597862" cy="1065574"/>
          </a:xfrm>
          <a:prstGeom prst="rect">
            <a:avLst/>
          </a:prstGeom>
        </p:spPr>
      </p:pic>
      <p:pic>
        <p:nvPicPr>
          <p:cNvPr id="8" name="Grafi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4254" y="4243930"/>
            <a:ext cx="1578044" cy="1052358"/>
          </a:xfrm>
          <a:prstGeom prst="rect">
            <a:avLst/>
          </a:prstGeom>
        </p:spPr>
      </p:pic>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2490" y="5105762"/>
            <a:ext cx="1578044" cy="1052358"/>
          </a:xfrm>
          <a:prstGeom prst="rect">
            <a:avLst/>
          </a:prstGeom>
        </p:spPr>
      </p:pic>
    </p:spTree>
    <p:extLst>
      <p:ext uri="{BB962C8B-B14F-4D97-AF65-F5344CB8AC3E}">
        <p14:creationId xmlns:p14="http://schemas.microsoft.com/office/powerpoint/2010/main" val="385010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15" name="Textfeld 14"/>
          <p:cNvSpPr txBox="1"/>
          <p:nvPr/>
        </p:nvSpPr>
        <p:spPr>
          <a:xfrm>
            <a:off x="556105" y="151570"/>
            <a:ext cx="5414913" cy="523220"/>
          </a:xfrm>
          <a:prstGeom prst="rect">
            <a:avLst/>
          </a:prstGeom>
          <a:noFill/>
        </p:spPr>
        <p:txBody>
          <a:bodyPr wrap="square" rtlCol="0">
            <a:spAutoFit/>
          </a:bodyPr>
          <a:lstStyle/>
          <a:p>
            <a:r>
              <a:rPr lang="de-DE" sz="2800" b="1" dirty="0" smtClean="0">
                <a:effectLst>
                  <a:outerShdw blurRad="38100" dist="38100" dir="2700000" algn="tl">
                    <a:srgbClr val="000000">
                      <a:alpha val="43137"/>
                    </a:srgbClr>
                  </a:outerShdw>
                </a:effectLst>
              </a:rPr>
              <a:t>Umsetzung 3:</a:t>
            </a:r>
            <a:endParaRPr lang="de-DE" sz="2800" b="1" dirty="0">
              <a:effectLst>
                <a:outerShdw blurRad="38100" dist="38100" dir="2700000" algn="tl">
                  <a:srgbClr val="000000">
                    <a:alpha val="43137"/>
                  </a:srgbClr>
                </a:outerShdw>
              </a:effectLst>
            </a:endParaRPr>
          </a:p>
        </p:txBody>
      </p:sp>
      <p:pic>
        <p:nvPicPr>
          <p:cNvPr id="17" name="Grafik 16"/>
          <p:cNvPicPr>
            <a:picLocks noChangeAspect="1"/>
          </p:cNvPicPr>
          <p:nvPr/>
        </p:nvPicPr>
        <p:blipFill>
          <a:blip r:embed="rId3"/>
          <a:stretch>
            <a:fillRect/>
          </a:stretch>
        </p:blipFill>
        <p:spPr>
          <a:xfrm>
            <a:off x="5807676" y="0"/>
            <a:ext cx="3325432" cy="826360"/>
          </a:xfrm>
          <a:prstGeom prst="rect">
            <a:avLst/>
          </a:prstGeom>
        </p:spPr>
      </p:pic>
      <p:pic>
        <p:nvPicPr>
          <p:cNvPr id="2" name="Grafik 1"/>
          <p:cNvPicPr>
            <a:picLocks noChangeAspect="1"/>
          </p:cNvPicPr>
          <p:nvPr/>
        </p:nvPicPr>
        <p:blipFill>
          <a:blip r:embed="rId4"/>
          <a:stretch>
            <a:fillRect/>
          </a:stretch>
        </p:blipFill>
        <p:spPr>
          <a:xfrm>
            <a:off x="717450" y="1153692"/>
            <a:ext cx="3557331" cy="2267504"/>
          </a:xfrm>
          <a:prstGeom prst="rect">
            <a:avLst/>
          </a:prstGeom>
        </p:spPr>
      </p:pic>
      <p:sp>
        <p:nvSpPr>
          <p:cNvPr id="10" name="Textfeld 9"/>
          <p:cNvSpPr txBox="1"/>
          <p:nvPr/>
        </p:nvSpPr>
        <p:spPr>
          <a:xfrm>
            <a:off x="634323" y="6100836"/>
            <a:ext cx="5489386" cy="369332"/>
          </a:xfrm>
          <a:prstGeom prst="rect">
            <a:avLst/>
          </a:prstGeom>
          <a:noFill/>
        </p:spPr>
        <p:txBody>
          <a:bodyPr wrap="square" rtlCol="0">
            <a:spAutoFit/>
          </a:bodyPr>
          <a:lstStyle/>
          <a:p>
            <a:r>
              <a:rPr lang="de-DE" dirty="0" err="1" smtClean="0">
                <a:hlinkClick r:id="rId5"/>
              </a:rPr>
              <a:t>Digi.kompP</a:t>
            </a:r>
            <a:r>
              <a:rPr lang="de-DE" dirty="0" smtClean="0">
                <a:hlinkClick r:id="rId5"/>
              </a:rPr>
              <a:t> Modell BMB</a:t>
            </a:r>
            <a:endParaRPr lang="de-DE" dirty="0"/>
          </a:p>
        </p:txBody>
      </p:sp>
      <p:sp>
        <p:nvSpPr>
          <p:cNvPr id="11" name="Textfeld 10"/>
          <p:cNvSpPr txBox="1"/>
          <p:nvPr/>
        </p:nvSpPr>
        <p:spPr>
          <a:xfrm>
            <a:off x="634323" y="841579"/>
            <a:ext cx="8719127" cy="615553"/>
          </a:xfrm>
          <a:prstGeom prst="rect">
            <a:avLst/>
          </a:prstGeom>
          <a:noFill/>
        </p:spPr>
        <p:txBody>
          <a:bodyPr wrap="square" rtlCol="0">
            <a:spAutoFit/>
          </a:bodyPr>
          <a:lstStyle/>
          <a:p>
            <a:r>
              <a:rPr lang="de-DE" sz="1600" dirty="0" err="1" smtClean="0"/>
              <a:t>Digi.checkP</a:t>
            </a:r>
            <a:r>
              <a:rPr lang="de-DE" sz="1600" dirty="0" smtClean="0"/>
              <a:t> für alle Lehrerinnen und Lehrer in OÖ: basierend auf dem </a:t>
            </a:r>
            <a:r>
              <a:rPr lang="de-DE" sz="1600" dirty="0" err="1" smtClean="0"/>
              <a:t>digi.kompP</a:t>
            </a:r>
            <a:r>
              <a:rPr lang="de-DE" sz="1600" dirty="0" smtClean="0"/>
              <a:t> Modell des </a:t>
            </a:r>
            <a:r>
              <a:rPr lang="de-DE" sz="1600" dirty="0" err="1" smtClean="0"/>
              <a:t>bmb</a:t>
            </a:r>
            <a:r>
              <a:rPr lang="de-DE" dirty="0" smtClean="0"/>
              <a:t/>
            </a:r>
            <a:br>
              <a:rPr lang="de-DE" dirty="0" smtClean="0"/>
            </a:br>
            <a:endParaRPr lang="de-DE" dirty="0" smtClean="0"/>
          </a:p>
        </p:txBody>
      </p:sp>
      <p:pic>
        <p:nvPicPr>
          <p:cNvPr id="3" name="Grafik 2"/>
          <p:cNvPicPr>
            <a:picLocks noChangeAspect="1"/>
          </p:cNvPicPr>
          <p:nvPr/>
        </p:nvPicPr>
        <p:blipFill>
          <a:blip r:embed="rId6"/>
          <a:stretch>
            <a:fillRect/>
          </a:stretch>
        </p:blipFill>
        <p:spPr>
          <a:xfrm>
            <a:off x="717450" y="4080080"/>
            <a:ext cx="4858327" cy="1800259"/>
          </a:xfrm>
          <a:prstGeom prst="rect">
            <a:avLst/>
          </a:prstGeom>
        </p:spPr>
      </p:pic>
      <p:sp>
        <p:nvSpPr>
          <p:cNvPr id="4" name="Textfeld 3"/>
          <p:cNvSpPr txBox="1"/>
          <p:nvPr/>
        </p:nvSpPr>
        <p:spPr>
          <a:xfrm>
            <a:off x="634323" y="3458902"/>
            <a:ext cx="8636000" cy="861774"/>
          </a:xfrm>
          <a:prstGeom prst="rect">
            <a:avLst/>
          </a:prstGeom>
          <a:noFill/>
        </p:spPr>
        <p:txBody>
          <a:bodyPr wrap="square" rtlCol="0">
            <a:spAutoFit/>
          </a:bodyPr>
          <a:lstStyle/>
          <a:p>
            <a:r>
              <a:rPr lang="de-DE" sz="1600" dirty="0"/>
              <a:t>Anonym – zur </a:t>
            </a:r>
            <a:r>
              <a:rPr lang="de-AT" sz="1600" dirty="0"/>
              <a:t>Gewinnung qualifizierter Daten für ein Aufsetzen von angepassten </a:t>
            </a:r>
            <a:r>
              <a:rPr lang="de-AT" sz="1600" dirty="0" smtClean="0"/>
              <a:t>Fortbildungsangeboten</a:t>
            </a:r>
            <a:r>
              <a:rPr lang="de-AT" sz="1600" dirty="0"/>
              <a:t>! </a:t>
            </a:r>
            <a:r>
              <a:rPr lang="de-AT" sz="1600" dirty="0" smtClean="0"/>
              <a:t>– Möglichkeit zur persönlichen Einschätzung.</a:t>
            </a:r>
            <a:endParaRPr lang="de-DE" sz="1600" dirty="0"/>
          </a:p>
          <a:p>
            <a:endParaRPr lang="de-DE" dirty="0"/>
          </a:p>
        </p:txBody>
      </p:sp>
    </p:spTree>
    <p:extLst>
      <p:ext uri="{BB962C8B-B14F-4D97-AF65-F5344CB8AC3E}">
        <p14:creationId xmlns:p14="http://schemas.microsoft.com/office/powerpoint/2010/main" val="14568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DD01"/>
        </a:solidFill>
        <a:effectLst/>
      </p:bgPr>
    </p:bg>
    <p:spTree>
      <p:nvGrpSpPr>
        <p:cNvPr id="1" name=""/>
        <p:cNvGrpSpPr/>
        <p:nvPr/>
      </p:nvGrpSpPr>
      <p:grpSpPr>
        <a:xfrm>
          <a:off x="0" y="0"/>
          <a:ext cx="0" cy="0"/>
          <a:chOff x="0" y="0"/>
          <a:chExt cx="0" cy="0"/>
        </a:xfrm>
      </p:grpSpPr>
      <p:sp>
        <p:nvSpPr>
          <p:cNvPr id="15" name="Textfeld 14"/>
          <p:cNvSpPr txBox="1"/>
          <p:nvPr/>
        </p:nvSpPr>
        <p:spPr>
          <a:xfrm>
            <a:off x="596175" y="2000732"/>
            <a:ext cx="5414913" cy="523220"/>
          </a:xfrm>
          <a:prstGeom prst="rect">
            <a:avLst/>
          </a:prstGeom>
          <a:noFill/>
        </p:spPr>
        <p:txBody>
          <a:bodyPr wrap="square" rtlCol="0">
            <a:spAutoFit/>
          </a:bodyPr>
          <a:lstStyle/>
          <a:p>
            <a:r>
              <a:rPr lang="de-DE" sz="2800" b="1" dirty="0" smtClean="0">
                <a:effectLst>
                  <a:outerShdw blurRad="38100" dist="38100" dir="2700000" algn="tl">
                    <a:srgbClr val="000000">
                      <a:alpha val="43137"/>
                    </a:srgbClr>
                  </a:outerShdw>
                </a:effectLst>
              </a:rPr>
              <a:t>Umsetzung 4, 5,….:</a:t>
            </a:r>
            <a:endParaRPr lang="de-DE" sz="2800" b="1" dirty="0">
              <a:effectLst>
                <a:outerShdw blurRad="38100" dist="38100" dir="2700000" algn="tl">
                  <a:srgbClr val="000000">
                    <a:alpha val="43137"/>
                  </a:srgbClr>
                </a:outerShdw>
              </a:effectLst>
            </a:endParaRPr>
          </a:p>
        </p:txBody>
      </p:sp>
      <p:sp>
        <p:nvSpPr>
          <p:cNvPr id="3" name="Textfeld 2"/>
          <p:cNvSpPr txBox="1"/>
          <p:nvPr/>
        </p:nvSpPr>
        <p:spPr>
          <a:xfrm>
            <a:off x="692727" y="5135632"/>
            <a:ext cx="7887854" cy="646331"/>
          </a:xfrm>
          <a:prstGeom prst="rect">
            <a:avLst/>
          </a:prstGeom>
          <a:noFill/>
        </p:spPr>
        <p:txBody>
          <a:bodyPr wrap="square" rtlCol="0">
            <a:spAutoFit/>
          </a:bodyPr>
          <a:lstStyle/>
          <a:p>
            <a:r>
              <a:rPr lang="de-DE" dirty="0" smtClean="0"/>
              <a:t>Weitere </a:t>
            </a:r>
            <a:r>
              <a:rPr lang="de-DE" dirty="0"/>
              <a:t>(RECC) </a:t>
            </a:r>
            <a:r>
              <a:rPr lang="de-DE" dirty="0" smtClean="0"/>
              <a:t>standortspezifischen Veranstaltungen – siehe auch </a:t>
            </a:r>
            <a:r>
              <a:rPr lang="it-IT" dirty="0" smtClean="0">
                <a:hlinkClick r:id="rId3"/>
              </a:rPr>
              <a:t>Termine RECC </a:t>
            </a:r>
            <a:r>
              <a:rPr lang="it-IT" dirty="0" err="1" smtClean="0">
                <a:hlinkClick r:id="rId3"/>
              </a:rPr>
              <a:t>JdDB</a:t>
            </a:r>
            <a:r>
              <a:rPr lang="it-IT" dirty="0" smtClean="0">
                <a:hlinkClick r:id="rId3"/>
              </a:rPr>
              <a:t> in OÖ</a:t>
            </a:r>
            <a:endParaRPr lang="de-DE" dirty="0"/>
          </a:p>
        </p:txBody>
      </p:sp>
      <p:sp>
        <p:nvSpPr>
          <p:cNvPr id="4" name="Textfeld 3"/>
          <p:cNvSpPr txBox="1"/>
          <p:nvPr/>
        </p:nvSpPr>
        <p:spPr>
          <a:xfrm>
            <a:off x="692727" y="6132944"/>
            <a:ext cx="6948312" cy="1292662"/>
          </a:xfrm>
          <a:prstGeom prst="rect">
            <a:avLst/>
          </a:prstGeom>
          <a:noFill/>
        </p:spPr>
        <p:txBody>
          <a:bodyPr wrap="none" rtlCol="0">
            <a:spAutoFit/>
          </a:bodyPr>
          <a:lstStyle/>
          <a:p>
            <a:r>
              <a:rPr lang="de-DE" sz="1400" dirty="0" smtClean="0"/>
              <a:t>Informationen:  RECC f. Informatik und Digitale Medien in OÖ: </a:t>
            </a:r>
            <a:r>
              <a:rPr lang="de-DE" sz="1400" dirty="0" smtClean="0">
                <a:hlinkClick r:id="rId4"/>
              </a:rPr>
              <a:t>michael.atzwanger@ph-linz.at</a:t>
            </a:r>
            <a:endParaRPr lang="de-DE" sz="1400" dirty="0" smtClean="0"/>
          </a:p>
          <a:p>
            <a:r>
              <a:rPr lang="de-DE" sz="1400" dirty="0"/>
              <a:t> </a:t>
            </a:r>
            <a:r>
              <a:rPr lang="de-DE" sz="1400" dirty="0" smtClean="0"/>
              <a:t>                            </a:t>
            </a:r>
            <a:r>
              <a:rPr lang="de-DE" sz="1400" dirty="0" err="1" smtClean="0"/>
              <a:t>eeducation</a:t>
            </a:r>
            <a:r>
              <a:rPr lang="de-DE" sz="1400" dirty="0" smtClean="0"/>
              <a:t> </a:t>
            </a:r>
            <a:r>
              <a:rPr lang="de-DE" sz="1400" dirty="0" err="1" smtClean="0"/>
              <a:t>austria</a:t>
            </a:r>
            <a:r>
              <a:rPr lang="de-DE" sz="1400" dirty="0" smtClean="0"/>
              <a:t>: </a:t>
            </a:r>
            <a:r>
              <a:rPr lang="de-DE" sz="1400" dirty="0" smtClean="0">
                <a:hlinkClick r:id="rId5"/>
              </a:rPr>
              <a:t>josef.grabner@ph-ooe.at</a:t>
            </a:r>
            <a:endParaRPr lang="de-DE" sz="1400" dirty="0" smtClean="0"/>
          </a:p>
          <a:p>
            <a:r>
              <a:rPr lang="de-DE" sz="1400" dirty="0"/>
              <a:t> </a:t>
            </a:r>
            <a:r>
              <a:rPr lang="de-DE" sz="1400" dirty="0" smtClean="0"/>
              <a:t>                            LSR für OÖ:  </a:t>
            </a:r>
            <a:r>
              <a:rPr lang="de-DE" sz="1400" u="sng" dirty="0">
                <a:solidFill>
                  <a:schemeClr val="accent1">
                    <a:lumMod val="75000"/>
                  </a:schemeClr>
                </a:solidFill>
              </a:rPr>
              <a:t>andreas.riedl@lsr-ooe.gv.at</a:t>
            </a:r>
            <a:r>
              <a:rPr lang="de-DE" sz="1400" dirty="0"/>
              <a:t> </a:t>
            </a:r>
          </a:p>
          <a:p>
            <a:endParaRPr lang="de-DE" dirty="0" smtClean="0"/>
          </a:p>
          <a:p>
            <a:endParaRPr lang="de-DE" dirty="0"/>
          </a:p>
        </p:txBody>
      </p:sp>
      <p:pic>
        <p:nvPicPr>
          <p:cNvPr id="5" name="Grafik 4"/>
          <p:cNvPicPr>
            <a:picLocks noChangeAspect="1"/>
          </p:cNvPicPr>
          <p:nvPr/>
        </p:nvPicPr>
        <p:blipFill>
          <a:blip r:embed="rId6"/>
          <a:stretch>
            <a:fillRect/>
          </a:stretch>
        </p:blipFill>
        <p:spPr>
          <a:xfrm>
            <a:off x="0" y="-43934"/>
            <a:ext cx="9144000" cy="1917275"/>
          </a:xfrm>
          <a:prstGeom prst="rect">
            <a:avLst/>
          </a:prstGeom>
        </p:spPr>
      </p:pic>
      <p:sp>
        <p:nvSpPr>
          <p:cNvPr id="2" name="Textfeld 1"/>
          <p:cNvSpPr txBox="1"/>
          <p:nvPr/>
        </p:nvSpPr>
        <p:spPr>
          <a:xfrm>
            <a:off x="692727" y="4463510"/>
            <a:ext cx="4276436" cy="369332"/>
          </a:xfrm>
          <a:prstGeom prst="rect">
            <a:avLst/>
          </a:prstGeom>
          <a:noFill/>
        </p:spPr>
        <p:txBody>
          <a:bodyPr wrap="square" rtlCol="0">
            <a:spAutoFit/>
          </a:bodyPr>
          <a:lstStyle/>
          <a:p>
            <a:r>
              <a:rPr lang="de-DE" dirty="0" smtClean="0"/>
              <a:t>„Aktivitäten Schaufenster“ </a:t>
            </a:r>
            <a:endParaRPr lang="de-DE" dirty="0"/>
          </a:p>
        </p:txBody>
      </p:sp>
      <p:pic>
        <p:nvPicPr>
          <p:cNvPr id="6" name="Grafik 5"/>
          <p:cNvPicPr>
            <a:picLocks noChangeAspect="1"/>
          </p:cNvPicPr>
          <p:nvPr/>
        </p:nvPicPr>
        <p:blipFill>
          <a:blip r:embed="rId7"/>
          <a:stretch>
            <a:fillRect/>
          </a:stretch>
        </p:blipFill>
        <p:spPr>
          <a:xfrm>
            <a:off x="4969163" y="2173707"/>
            <a:ext cx="1833393" cy="2474469"/>
          </a:xfrm>
          <a:prstGeom prst="rect">
            <a:avLst/>
          </a:prstGeom>
        </p:spPr>
      </p:pic>
      <p:pic>
        <p:nvPicPr>
          <p:cNvPr id="7" name="Grafik 6"/>
          <p:cNvPicPr>
            <a:picLocks noChangeAspect="1"/>
          </p:cNvPicPr>
          <p:nvPr/>
        </p:nvPicPr>
        <p:blipFill>
          <a:blip r:embed="rId8"/>
          <a:stretch>
            <a:fillRect/>
          </a:stretch>
        </p:blipFill>
        <p:spPr>
          <a:xfrm>
            <a:off x="728782" y="2893284"/>
            <a:ext cx="1863287" cy="1570226"/>
          </a:xfrm>
          <a:prstGeom prst="rect">
            <a:avLst/>
          </a:prstGeom>
        </p:spPr>
      </p:pic>
      <p:pic>
        <p:nvPicPr>
          <p:cNvPr id="8" name="Grafik 7"/>
          <p:cNvPicPr>
            <a:picLocks noChangeAspect="1"/>
          </p:cNvPicPr>
          <p:nvPr/>
        </p:nvPicPr>
        <p:blipFill>
          <a:blip r:embed="rId9"/>
          <a:stretch>
            <a:fillRect/>
          </a:stretch>
        </p:blipFill>
        <p:spPr>
          <a:xfrm>
            <a:off x="2678991" y="2670021"/>
            <a:ext cx="2010094" cy="1793489"/>
          </a:xfrm>
          <a:prstGeom prst="rect">
            <a:avLst/>
          </a:prstGeom>
        </p:spPr>
      </p:pic>
      <p:pic>
        <p:nvPicPr>
          <p:cNvPr id="9" name="Grafik 8"/>
          <p:cNvPicPr>
            <a:picLocks noChangeAspect="1"/>
          </p:cNvPicPr>
          <p:nvPr/>
        </p:nvPicPr>
        <p:blipFill>
          <a:blip r:embed="rId10"/>
          <a:stretch>
            <a:fillRect/>
          </a:stretch>
        </p:blipFill>
        <p:spPr>
          <a:xfrm>
            <a:off x="6965057" y="2173706"/>
            <a:ext cx="1759694" cy="2474469"/>
          </a:xfrm>
          <a:prstGeom prst="rect">
            <a:avLst/>
          </a:prstGeom>
        </p:spPr>
      </p:pic>
    </p:spTree>
    <p:extLst>
      <p:ext uri="{BB962C8B-B14F-4D97-AF65-F5344CB8AC3E}">
        <p14:creationId xmlns:p14="http://schemas.microsoft.com/office/powerpoint/2010/main" val="29671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360</Words>
  <Application>Microsoft Office PowerPoint</Application>
  <PresentationFormat>Bildschirmpräsentation (4:3)</PresentationFormat>
  <Paragraphs>86</Paragraphs>
  <Slides>9</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Times New Roman</vt:lpstr>
      <vt:lpstr>Office Theme</vt:lpstr>
      <vt:lpstr>Jahr der Digitalen Bildung 17/18 in OÖ</vt:lpstr>
      <vt:lpstr>PowerPoint-Präsentation</vt:lpstr>
      <vt:lpstr>PowerPoint-Präsentation</vt:lpstr>
      <vt:lpstr>PowerPoint-Präsentation</vt:lpstr>
      <vt:lpstr>Organisationsteam zum JdDB</vt:lpstr>
      <vt:lpstr>PowerPoint-Präsentation</vt:lpstr>
      <vt:lpstr>PowerPoint-Präsentation</vt:lpstr>
      <vt:lpstr>PowerPoint-Präsentation</vt:lpstr>
      <vt:lpstr>PowerPoint-Präsentation</vt:lpstr>
    </vt:vector>
  </TitlesOfParts>
  <Company>Dioezese Linz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 Atzwanger</dc:creator>
  <cp:lastModifiedBy>Michael Atzwanger</cp:lastModifiedBy>
  <cp:revision>26</cp:revision>
  <dcterms:created xsi:type="dcterms:W3CDTF">2017-11-16T10:31:40Z</dcterms:created>
  <dcterms:modified xsi:type="dcterms:W3CDTF">2017-11-28T11:45:17Z</dcterms:modified>
</cp:coreProperties>
</file>